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notesSlides/notesSlide14.xml" ContentType="application/vnd.openxmlformats-officedocument.presentationml.notesSlide+xml"/>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embeddings/oleObject16.bin" ContentType="application/vnd.openxmlformats-officedocument.oleObject"/>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embeddings/oleObject17.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89"/>
  </p:notesMasterIdLst>
  <p:handoutMasterIdLst>
    <p:handoutMasterId r:id="rId90"/>
  </p:handoutMasterIdLst>
  <p:sldIdLst>
    <p:sldId id="452" r:id="rId2"/>
    <p:sldId id="507" r:id="rId3"/>
    <p:sldId id="510" r:id="rId4"/>
    <p:sldId id="342" r:id="rId5"/>
    <p:sldId id="512" r:id="rId6"/>
    <p:sldId id="511" r:id="rId7"/>
    <p:sldId id="515" r:id="rId8"/>
    <p:sldId id="514" r:id="rId9"/>
    <p:sldId id="655" r:id="rId10"/>
    <p:sldId id="685" r:id="rId11"/>
    <p:sldId id="686" r:id="rId12"/>
    <p:sldId id="663" r:id="rId13"/>
    <p:sldId id="664" r:id="rId14"/>
    <p:sldId id="687" r:id="rId15"/>
    <p:sldId id="516" r:id="rId16"/>
    <p:sldId id="589" r:id="rId17"/>
    <p:sldId id="688" r:id="rId18"/>
    <p:sldId id="552" r:id="rId19"/>
    <p:sldId id="689" r:id="rId20"/>
    <p:sldId id="573" r:id="rId21"/>
    <p:sldId id="576" r:id="rId22"/>
    <p:sldId id="738" r:id="rId23"/>
    <p:sldId id="739" r:id="rId24"/>
    <p:sldId id="522" r:id="rId25"/>
    <p:sldId id="741" r:id="rId26"/>
    <p:sldId id="740" r:id="rId27"/>
    <p:sldId id="524" r:id="rId28"/>
    <p:sldId id="525" r:id="rId29"/>
    <p:sldId id="526" r:id="rId30"/>
    <p:sldId id="690" r:id="rId31"/>
    <p:sldId id="582" r:id="rId32"/>
    <p:sldId id="691" r:id="rId33"/>
    <p:sldId id="583" r:id="rId34"/>
    <p:sldId id="535" r:id="rId35"/>
    <p:sldId id="585" r:id="rId36"/>
    <p:sldId id="538" r:id="rId37"/>
    <p:sldId id="539" r:id="rId38"/>
    <p:sldId id="540" r:id="rId39"/>
    <p:sldId id="541" r:id="rId40"/>
    <p:sldId id="542" r:id="rId41"/>
    <p:sldId id="543" r:id="rId42"/>
    <p:sldId id="692" r:id="rId43"/>
    <p:sldId id="545" r:id="rId44"/>
    <p:sldId id="714" r:id="rId45"/>
    <p:sldId id="651" r:id="rId46"/>
    <p:sldId id="652" r:id="rId47"/>
    <p:sldId id="671" r:id="rId48"/>
    <p:sldId id="621" r:id="rId49"/>
    <p:sldId id="598" r:id="rId50"/>
    <p:sldId id="711" r:id="rId51"/>
    <p:sldId id="712" r:id="rId52"/>
    <p:sldId id="713" r:id="rId53"/>
    <p:sldId id="602" r:id="rId54"/>
    <p:sldId id="616" r:id="rId55"/>
    <p:sldId id="694" r:id="rId56"/>
    <p:sldId id="697" r:id="rId57"/>
    <p:sldId id="700" r:id="rId58"/>
    <p:sldId id="701" r:id="rId59"/>
    <p:sldId id="703" r:id="rId60"/>
    <p:sldId id="702" r:id="rId61"/>
    <p:sldId id="704" r:id="rId62"/>
    <p:sldId id="705" r:id="rId63"/>
    <p:sldId id="605" r:id="rId64"/>
    <p:sldId id="737" r:id="rId65"/>
    <p:sldId id="750" r:id="rId66"/>
    <p:sldId id="751" r:id="rId67"/>
    <p:sldId id="752" r:id="rId68"/>
    <p:sldId id="753" r:id="rId69"/>
    <p:sldId id="754" r:id="rId70"/>
    <p:sldId id="755" r:id="rId71"/>
    <p:sldId id="756" r:id="rId72"/>
    <p:sldId id="622" r:id="rId73"/>
    <p:sldId id="590" r:id="rId74"/>
    <p:sldId id="656" r:id="rId75"/>
    <p:sldId id="732" r:id="rId76"/>
    <p:sldId id="408" r:id="rId77"/>
    <p:sldId id="672" r:id="rId78"/>
    <p:sldId id="669" r:id="rId79"/>
    <p:sldId id="734" r:id="rId80"/>
    <p:sldId id="735" r:id="rId81"/>
    <p:sldId id="736" r:id="rId82"/>
    <p:sldId id="757" r:id="rId83"/>
    <p:sldId id="758" r:id="rId84"/>
    <p:sldId id="759" r:id="rId85"/>
    <p:sldId id="760" r:id="rId86"/>
    <p:sldId id="761" r:id="rId87"/>
    <p:sldId id="762" r:id="rId88"/>
  </p:sldIdLst>
  <p:sldSz cx="9144000" cy="6858000" type="screen4x3"/>
  <p:notesSz cx="6858000" cy="9144000"/>
  <p:defaultTextStyle>
    <a:lvl1pPr marL="0" algn="l" rtl="0" latinLnBrk="0">
      <a:defRPr sz="1800" kern="1200">
        <a:solidFill>
          <a:schemeClr val="tx1"/>
        </a:solidFill>
        <a:latin typeface="+mn-lt"/>
        <a:ea typeface="+mn-ea"/>
        <a:cs typeface="+mn-cs"/>
      </a:defRPr>
    </a:lvl1pPr>
    <a:lvl2pPr marL="457200" algn="l" rtl="0" latinLnBrk="0">
      <a:defRPr sz="1800" kern="1200">
        <a:solidFill>
          <a:schemeClr val="tx1"/>
        </a:solidFill>
        <a:latin typeface="+mn-lt"/>
        <a:ea typeface="+mn-ea"/>
        <a:cs typeface="+mn-cs"/>
      </a:defRPr>
    </a:lvl2pPr>
    <a:lvl3pPr marL="914400" algn="l" rtl="0" latinLnBrk="0">
      <a:defRPr sz="1800" kern="1200">
        <a:solidFill>
          <a:schemeClr val="tx1"/>
        </a:solidFill>
        <a:latin typeface="+mn-lt"/>
        <a:ea typeface="+mn-ea"/>
        <a:cs typeface="+mn-cs"/>
      </a:defRPr>
    </a:lvl3pPr>
    <a:lvl4pPr marL="1371600" algn="l" rtl="0" latinLnBrk="0">
      <a:defRPr sz="1800" kern="1200">
        <a:solidFill>
          <a:schemeClr val="tx1"/>
        </a:solidFill>
        <a:latin typeface="+mn-lt"/>
        <a:ea typeface="+mn-ea"/>
        <a:cs typeface="+mn-cs"/>
      </a:defRPr>
    </a:lvl4pPr>
    <a:lvl5pPr marL="1828800" algn="l" rtl="0" latinLnBrk="0">
      <a:defRPr sz="1800" kern="1200">
        <a:solidFill>
          <a:schemeClr val="tx1"/>
        </a:solidFill>
        <a:latin typeface="+mn-lt"/>
        <a:ea typeface="+mn-ea"/>
        <a:cs typeface="+mn-cs"/>
      </a:defRPr>
    </a:lvl5pPr>
    <a:lvl6pPr marL="2286000" algn="l" rtl="0" latinLnBrk="0">
      <a:defRPr sz="1800" kern="1200">
        <a:solidFill>
          <a:schemeClr val="tx1"/>
        </a:solidFill>
        <a:latin typeface="+mn-lt"/>
        <a:ea typeface="+mn-ea"/>
        <a:cs typeface="+mn-cs"/>
      </a:defRPr>
    </a:lvl6pPr>
    <a:lvl7pPr marL="2743200" algn="l" rtl="0" latinLnBrk="0">
      <a:defRPr sz="1800" kern="1200">
        <a:solidFill>
          <a:schemeClr val="tx1"/>
        </a:solidFill>
        <a:latin typeface="+mn-lt"/>
        <a:ea typeface="+mn-ea"/>
        <a:cs typeface="+mn-cs"/>
      </a:defRPr>
    </a:lvl7pPr>
    <a:lvl8pPr marL="3200400" algn="l" rtl="0" latinLnBrk="0">
      <a:defRPr sz="1800" kern="1200">
        <a:solidFill>
          <a:schemeClr val="tx1"/>
        </a:solidFill>
        <a:latin typeface="+mn-lt"/>
        <a:ea typeface="+mn-ea"/>
        <a:cs typeface="+mn-cs"/>
      </a:defRPr>
    </a:lvl8pPr>
    <a:lvl9pPr marL="3657600" algn="l" rtl="0" latinLnBrk="0">
      <a:defRPr sz="1800" kern="1200">
        <a:solidFill>
          <a:schemeClr val="tx1"/>
        </a:solidFill>
        <a:latin typeface="+mn-lt"/>
        <a:ea typeface="+mn-ea"/>
        <a:cs typeface="+mn-cs"/>
      </a:defRPr>
    </a:lvl9pPr>
    <a:extLst/>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a:srgbClr val="FFCC00"/>
    <a:srgbClr val="FFCC66"/>
    <a:srgbClr val="FF9900"/>
    <a:srgbClr val="FFCC99"/>
    <a:srgbClr val="CC3300"/>
    <a:srgbClr val="009900"/>
    <a:srgbClr val="6666FF"/>
    <a:srgbClr val="FF5050"/>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seCell>
      <a:tcStyle>
        <a:tcBdr/>
      </a:tcStyle>
    </a:seCell>
    <a:swCell>
      <a:tcStyle>
        <a:tcBdr/>
      </a:tcStyle>
    </a:swCell>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neCell>
      <a:tcStyle>
        <a:tcBdr/>
      </a:tcStyle>
    </a:neCell>
    <a:nwCell>
      <a:tcStyle>
        <a:tcBdr/>
      </a:tcStyle>
    </a:nwCel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seCell>
      <a:tcStyle>
        <a:tcBdr/>
      </a:tcStyle>
    </a:seCell>
    <a:swCell>
      <a:tcStyle>
        <a:tcBdr/>
      </a:tcStyle>
    </a:swCell>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neCell>
      <a:tcStyle>
        <a:tcBdr/>
      </a:tcStyle>
    </a:neCell>
    <a:nwCell>
      <a:tcStyle>
        <a:tcBdr/>
      </a:tcStyle>
    </a:nw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2H>
      <a:tcStyle>
        <a:tcBdr/>
      </a:tcStyle>
    </a:band2H>
    <a:band1V>
      <a:tcStyle>
        <a:tcBdr/>
        <a:fill>
          <a:solidFill>
            <a:schemeClr val="lt1">
              <a:alpha val="20000"/>
            </a:schemeClr>
          </a:solidFill>
        </a:fill>
      </a:tcStyle>
    </a:band1V>
    <a:band2V>
      <a:tcStyle>
        <a:tcBdr/>
      </a:tcStyle>
    </a:band2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nwCell>
      <a:tcStyle>
        <a:tcBdr/>
      </a:tcStyle>
    </a:nw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2H>
      <a:tcStyle>
        <a:tcBdr/>
      </a:tcStyle>
    </a:band2H>
    <a:band1V>
      <a:tcStyle>
        <a:tcBdr/>
        <a:fill>
          <a:solidFill>
            <a:schemeClr val="lt1">
              <a:alpha val="20000"/>
            </a:schemeClr>
          </a:solidFill>
        </a:fill>
      </a:tcStyle>
    </a:band1V>
    <a:band2V>
      <a:tcStyle>
        <a:tcBdr/>
      </a:tcStyle>
    </a:band2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nwCell>
      <a:tcStyle>
        <a:tcBdr/>
      </a:tcStyle>
    </a:nwCell>
  </a:tblStyle>
  <a:tblStyle styleId="{5C22544A-7EE6-4342-B048-85BDC9FD1C3A}" styleName="Medium Style 2 - Accent 1">
    <a:wholeTbl>
      <a:tcTxStyle>
        <a:fontRef idx="minor">
          <a:scrgbClr r="0" g="0" b="0"/>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fontRef idx="minor">
          <a:scrgbClr r="0" g="0" b="0"/>
        </a:fontRef>
        <a:schemeClr val="lt1"/>
      </a:tcTxStyle>
      <a:tcStyle>
        <a:tcBdr>
          <a:top>
            <a:ln w="38100" cmpd="sng">
              <a:solidFill>
                <a:schemeClr val="lt1"/>
              </a:solidFill>
            </a:ln>
          </a:top>
        </a:tcBdr>
        <a:fill>
          <a:solidFill>
            <a:schemeClr val="accent1"/>
          </a:solidFill>
        </a:fill>
      </a:tcStyle>
    </a:lastRow>
    <a:seCell>
      <a:tcStyle>
        <a:tcBdr/>
      </a:tcStyle>
    </a:seCell>
    <a:swCell>
      <a:tcStyle>
        <a:tcBdr/>
      </a:tcStyle>
    </a:swCell>
    <a:firstRow>
      <a:tcTxStyle b="on">
        <a:fontRef idx="minor">
          <a:scrgbClr r="0" g="0" b="0"/>
        </a:fontRef>
        <a:schemeClr val="lt1"/>
      </a:tcTxStyle>
      <a:tcStyle>
        <a:tcBdr>
          <a:bottom>
            <a:ln w="38100" cmpd="sng">
              <a:solidFill>
                <a:schemeClr val="lt1"/>
              </a:solidFill>
            </a:ln>
          </a:bottom>
        </a:tcBdr>
        <a:fill>
          <a:solidFill>
            <a:schemeClr val="accent1"/>
          </a:solidFill>
        </a:fill>
      </a:tcStyle>
    </a:firstRow>
    <a:neCell>
      <a:tcStyle>
        <a:tcBdr/>
      </a:tcStyle>
    </a:neCell>
    <a:nwCell>
      <a:tcStyle>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2H>
      <a:tcStyle>
        <a:tcBdr/>
      </a:tcStyle>
    </a:band2H>
    <a:band1V>
      <a:tcStyle>
        <a:tcBdr/>
        <a:fill>
          <a:solidFill>
            <a:schemeClr val="lt1">
              <a:alpha val="20000"/>
            </a:schemeClr>
          </a:solidFill>
        </a:fill>
      </a:tcStyle>
    </a:band1V>
    <a:band2V>
      <a:tcStyle>
        <a:tcBdr/>
      </a:tcStyle>
    </a:band2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nwCell>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seCell>
      <a:tcStyle>
        <a:tcBdr/>
      </a:tcStyle>
    </a:seCell>
    <a:swCell>
      <a:tcStyle>
        <a:tcBdr/>
      </a:tcStyle>
    </a:swCell>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neCell>
      <a:tcStyle>
        <a:tcBdr/>
      </a:tcStyle>
    </a:neCell>
    <a:nwCell>
      <a:tcStyle>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62" autoAdjust="0"/>
    <p:restoredTop sz="89496" autoAdjust="0"/>
  </p:normalViewPr>
  <p:slideViewPr>
    <p:cSldViewPr>
      <p:cViewPr varScale="1">
        <p:scale>
          <a:sx n="94" d="100"/>
          <a:sy n="94" d="100"/>
        </p:scale>
        <p:origin x="-1400" y="-104"/>
      </p:cViewPr>
      <p:guideLst>
        <p:guide orient="horz" pos="2160"/>
        <p:guide pos="2880"/>
      </p:guideLst>
    </p:cSldViewPr>
  </p:slideViewPr>
  <p:outlineViewPr>
    <p:cViewPr>
      <p:scale>
        <a:sx n="33" d="100"/>
        <a:sy n="33" d="100"/>
      </p:scale>
      <p:origin x="0" y="10656"/>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handoutMaster" Target="handoutMasters/handoutMaster1.xml"/><Relationship Id="rId91" Type="http://schemas.openxmlformats.org/officeDocument/2006/relationships/printerSettings" Target="printerSettings/printerSettings1.bin"/><Relationship Id="rId92" Type="http://schemas.openxmlformats.org/officeDocument/2006/relationships/presProps" Target="presProps.xml"/><Relationship Id="rId93" Type="http://schemas.openxmlformats.org/officeDocument/2006/relationships/viewProps" Target="viewProps.xml"/><Relationship Id="rId94" Type="http://schemas.openxmlformats.org/officeDocument/2006/relationships/theme" Target="theme/theme1.xml"/><Relationship Id="rId95"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C93EA5-8A74-499A-A98E-184C7D7E06E2}" type="doc">
      <dgm:prSet loTypeId="urn:microsoft.com/office/officeart/2005/8/layout/arrow2" loCatId="process" qsTypeId="urn:microsoft.com/office/officeart/2005/8/quickstyle/simple1" qsCatId="simple" csTypeId="urn:microsoft.com/office/officeart/2005/8/colors/accent1_2" csCatId="accent1" phldr="1"/>
      <dgm:spPr/>
    </dgm:pt>
    <dgm:pt modelId="{B4978857-CE7A-4212-80E3-2739FFF7AD2E}">
      <dgm:prSet phldrT="[Text]" custT="1"/>
      <dgm:spPr/>
      <dgm:t>
        <a:bodyPr/>
        <a:lstStyle/>
        <a:p>
          <a:r>
            <a:rPr lang="en-US" sz="2000" dirty="0" smtClean="0">
              <a:solidFill>
                <a:schemeClr val="tx1"/>
              </a:solidFill>
            </a:rPr>
            <a:t>Copying discovery</a:t>
          </a:r>
          <a:endParaRPr lang="en-US" sz="2000" dirty="0">
            <a:solidFill>
              <a:schemeClr val="tx1"/>
            </a:solidFill>
          </a:endParaRPr>
        </a:p>
      </dgm:t>
    </dgm:pt>
    <dgm:pt modelId="{20A2FDDA-8954-401B-A0BC-05ED6AE4380D}" type="parTrans" cxnId="{C0F05CF1-C0CF-431F-995E-B63BCB9F1350}">
      <dgm:prSet/>
      <dgm:spPr/>
      <dgm:t>
        <a:bodyPr/>
        <a:lstStyle/>
        <a:p>
          <a:endParaRPr lang="en-US" sz="2400"/>
        </a:p>
      </dgm:t>
    </dgm:pt>
    <dgm:pt modelId="{48F41246-6F4B-431C-A3A0-9FF4DA7499AD}" type="sibTrans" cxnId="{C0F05CF1-C0CF-431F-995E-B63BCB9F1350}">
      <dgm:prSet/>
      <dgm:spPr/>
      <dgm:t>
        <a:bodyPr/>
        <a:lstStyle/>
        <a:p>
          <a:endParaRPr lang="en-US" sz="2400"/>
        </a:p>
      </dgm:t>
    </dgm:pt>
    <dgm:pt modelId="{7366D333-C905-4001-B62A-8657DEC5188F}">
      <dgm:prSet phldrT="[Text]" custT="1"/>
      <dgm:spPr/>
      <dgm:t>
        <a:bodyPr/>
        <a:lstStyle/>
        <a:p>
          <a:r>
            <a:rPr lang="en-US" sz="2000" dirty="0" smtClean="0"/>
            <a:t>Applications in </a:t>
          </a:r>
          <a:br>
            <a:rPr lang="en-US" sz="2000" dirty="0" smtClean="0"/>
          </a:br>
          <a:r>
            <a:rPr lang="en-US" sz="2000" dirty="0" smtClean="0"/>
            <a:t>data integration</a:t>
          </a:r>
          <a:endParaRPr lang="en-US" sz="2000" dirty="0"/>
        </a:p>
      </dgm:t>
    </dgm:pt>
    <dgm:pt modelId="{1FE1055B-4786-49D9-BAA2-360E52E383FD}" type="parTrans" cxnId="{E42879BA-4A47-4F4C-A5C8-D7FEC97FC260}">
      <dgm:prSet/>
      <dgm:spPr/>
      <dgm:t>
        <a:bodyPr/>
        <a:lstStyle/>
        <a:p>
          <a:endParaRPr lang="en-US" sz="2400"/>
        </a:p>
      </dgm:t>
    </dgm:pt>
    <dgm:pt modelId="{09666653-3191-40E7-8A77-C038300A266C}" type="sibTrans" cxnId="{E42879BA-4A47-4F4C-A5C8-D7FEC97FC260}">
      <dgm:prSet/>
      <dgm:spPr/>
      <dgm:t>
        <a:bodyPr/>
        <a:lstStyle/>
        <a:p>
          <a:endParaRPr lang="en-US" sz="2400"/>
        </a:p>
      </dgm:t>
    </dgm:pt>
    <dgm:pt modelId="{6D0EC897-4BC4-4A18-9450-54EBE5EF9317}">
      <dgm:prSet phldrT="[Text]" custT="1"/>
      <dgm:spPr/>
      <dgm:t>
        <a:bodyPr/>
        <a:lstStyle/>
        <a:p>
          <a:r>
            <a:rPr lang="en-US" sz="1600" dirty="0" smtClean="0">
              <a:solidFill>
                <a:schemeClr val="tx1"/>
              </a:solidFill>
            </a:rPr>
            <a:t>Local detection </a:t>
          </a:r>
          <a:br>
            <a:rPr lang="en-US" sz="1600" dirty="0" smtClean="0">
              <a:solidFill>
                <a:schemeClr val="tx1"/>
              </a:solidFill>
            </a:rPr>
          </a:br>
          <a:r>
            <a:rPr lang="en-US" sz="1600" dirty="0" smtClean="0">
              <a:solidFill>
                <a:schemeClr val="tx1"/>
              </a:solidFill>
            </a:rPr>
            <a:t>[VLDB’09a]</a:t>
          </a:r>
          <a:endParaRPr lang="en-US" sz="1600" dirty="0">
            <a:solidFill>
              <a:schemeClr val="tx1"/>
            </a:solidFill>
          </a:endParaRPr>
        </a:p>
      </dgm:t>
    </dgm:pt>
    <dgm:pt modelId="{3C63FEDF-9E60-42B7-BACA-0F1100F4CB48}" type="parTrans" cxnId="{6551EFA0-934E-4C24-A23F-319A654A0F32}">
      <dgm:prSet/>
      <dgm:spPr/>
      <dgm:t>
        <a:bodyPr/>
        <a:lstStyle/>
        <a:p>
          <a:endParaRPr lang="en-US" sz="2400"/>
        </a:p>
      </dgm:t>
    </dgm:pt>
    <dgm:pt modelId="{BE3E0AC1-9964-4B0B-BED5-30C8623F3B23}" type="sibTrans" cxnId="{6551EFA0-934E-4C24-A23F-319A654A0F32}">
      <dgm:prSet/>
      <dgm:spPr/>
      <dgm:t>
        <a:bodyPr/>
        <a:lstStyle/>
        <a:p>
          <a:endParaRPr lang="en-US" sz="2400"/>
        </a:p>
      </dgm:t>
    </dgm:pt>
    <dgm:pt modelId="{C95FD0FB-7420-4212-B922-63159FE67857}">
      <dgm:prSet phldrT="[Text]" custT="1"/>
      <dgm:spPr/>
      <dgm:t>
        <a:bodyPr/>
        <a:lstStyle/>
        <a:p>
          <a:r>
            <a:rPr lang="en-US" sz="1600" dirty="0" smtClean="0">
              <a:solidFill>
                <a:schemeClr val="tx1"/>
              </a:solidFill>
            </a:rPr>
            <a:t>Global detection </a:t>
          </a:r>
          <a:br>
            <a:rPr lang="en-US" sz="1600" dirty="0" smtClean="0">
              <a:solidFill>
                <a:schemeClr val="tx1"/>
              </a:solidFill>
            </a:rPr>
          </a:br>
          <a:r>
            <a:rPr lang="en-US" sz="1600" dirty="0" smtClean="0">
              <a:solidFill>
                <a:schemeClr val="tx1"/>
              </a:solidFill>
            </a:rPr>
            <a:t>[VLDB’10a]</a:t>
          </a:r>
          <a:endParaRPr lang="en-US" sz="1600" dirty="0">
            <a:solidFill>
              <a:schemeClr val="tx1"/>
            </a:solidFill>
          </a:endParaRPr>
        </a:p>
      </dgm:t>
    </dgm:pt>
    <dgm:pt modelId="{2DE83EE1-DAFA-428A-A3B3-18DDB12584D9}" type="parTrans" cxnId="{DD7D845E-FDF8-499A-9177-754FC90E51E3}">
      <dgm:prSet/>
      <dgm:spPr/>
      <dgm:t>
        <a:bodyPr/>
        <a:lstStyle/>
        <a:p>
          <a:endParaRPr lang="en-US" sz="2400"/>
        </a:p>
      </dgm:t>
    </dgm:pt>
    <dgm:pt modelId="{C92A9B2C-299B-4ECF-9B04-7C9722F89E96}" type="sibTrans" cxnId="{DD7D845E-FDF8-499A-9177-754FC90E51E3}">
      <dgm:prSet/>
      <dgm:spPr/>
      <dgm:t>
        <a:bodyPr/>
        <a:lstStyle/>
        <a:p>
          <a:endParaRPr lang="en-US" sz="2400"/>
        </a:p>
      </dgm:t>
    </dgm:pt>
    <dgm:pt modelId="{2F88ACBD-9293-48DA-BE3E-F9CB46FE50C7}">
      <dgm:prSet phldrT="[Text]" custT="1"/>
      <dgm:spPr/>
      <dgm:t>
        <a:bodyPr/>
        <a:lstStyle/>
        <a:p>
          <a:r>
            <a:rPr lang="en-US" sz="1600" dirty="0" smtClean="0">
              <a:solidFill>
                <a:schemeClr val="tx1"/>
              </a:solidFill>
            </a:rPr>
            <a:t>Detection w. dynamic data [VLDB’09b]</a:t>
          </a:r>
          <a:endParaRPr lang="en-US" sz="1600" dirty="0">
            <a:solidFill>
              <a:schemeClr val="tx1"/>
            </a:solidFill>
          </a:endParaRPr>
        </a:p>
      </dgm:t>
    </dgm:pt>
    <dgm:pt modelId="{ED6090C8-EDFF-4E64-91F0-A6735C92A1BD}" type="parTrans" cxnId="{D8F83C1F-245F-40D0-B972-85D68AF16E82}">
      <dgm:prSet/>
      <dgm:spPr/>
      <dgm:t>
        <a:bodyPr/>
        <a:lstStyle/>
        <a:p>
          <a:endParaRPr lang="en-US" sz="2400"/>
        </a:p>
      </dgm:t>
    </dgm:pt>
    <dgm:pt modelId="{839D3995-F7F1-43FE-95CE-8F1B3EBC13E2}" type="sibTrans" cxnId="{D8F83C1F-245F-40D0-B972-85D68AF16E82}">
      <dgm:prSet/>
      <dgm:spPr/>
      <dgm:t>
        <a:bodyPr/>
        <a:lstStyle/>
        <a:p>
          <a:endParaRPr lang="en-US" sz="2400"/>
        </a:p>
      </dgm:t>
    </dgm:pt>
    <dgm:pt modelId="{5CE005B6-9CCF-4DF9-B944-ECEC68BB9591}">
      <dgm:prSet custT="1"/>
      <dgm:spPr/>
      <dgm:t>
        <a:bodyPr/>
        <a:lstStyle/>
        <a:p>
          <a:r>
            <a:rPr lang="en-US" sz="1600" dirty="0" smtClean="0"/>
            <a:t>Visualization</a:t>
          </a:r>
          <a:endParaRPr lang="en-US" sz="1600" dirty="0"/>
        </a:p>
      </dgm:t>
    </dgm:pt>
    <dgm:pt modelId="{823672D7-A357-4642-B40A-7C9C6D4BF5CF}" type="parTrans" cxnId="{A93D3503-CA62-4E16-AAB9-BE3044EA2A5F}">
      <dgm:prSet/>
      <dgm:spPr/>
      <dgm:t>
        <a:bodyPr/>
        <a:lstStyle/>
        <a:p>
          <a:endParaRPr lang="en-US" sz="2400"/>
        </a:p>
      </dgm:t>
    </dgm:pt>
    <dgm:pt modelId="{FCA0E475-CF37-4FF4-AEBD-B4FC8A748AB5}" type="sibTrans" cxnId="{A93D3503-CA62-4E16-AAB9-BE3044EA2A5F}">
      <dgm:prSet/>
      <dgm:spPr/>
      <dgm:t>
        <a:bodyPr/>
        <a:lstStyle/>
        <a:p>
          <a:endParaRPr lang="en-US" sz="2400"/>
        </a:p>
      </dgm:t>
    </dgm:pt>
    <dgm:pt modelId="{F9694997-2528-442D-B33C-BE3B1966DD73}">
      <dgm:prSet custT="1"/>
      <dgm:spPr/>
      <dgm:t>
        <a:bodyPr/>
        <a:lstStyle/>
        <a:p>
          <a:r>
            <a:rPr lang="en-US" sz="1600" dirty="0" smtClean="0"/>
            <a:t>Decision explanation</a:t>
          </a:r>
          <a:br>
            <a:rPr lang="en-US" sz="1600" dirty="0" smtClean="0"/>
          </a:br>
          <a:r>
            <a:rPr lang="en-US" sz="1600" dirty="0" smtClean="0"/>
            <a:t>[VLDB’10 demo]</a:t>
          </a:r>
          <a:endParaRPr lang="en-US" sz="1600" dirty="0"/>
        </a:p>
      </dgm:t>
    </dgm:pt>
    <dgm:pt modelId="{AF9CB605-E591-41DD-BA72-952C8ED2E275}" type="parTrans" cxnId="{8DF903BB-BB58-4948-B6FB-62CC2CC56388}">
      <dgm:prSet/>
      <dgm:spPr/>
      <dgm:t>
        <a:bodyPr/>
        <a:lstStyle/>
        <a:p>
          <a:endParaRPr lang="en-US" sz="2400"/>
        </a:p>
      </dgm:t>
    </dgm:pt>
    <dgm:pt modelId="{7EF094F7-B93B-4710-9594-6775C0703F8A}" type="sibTrans" cxnId="{8DF903BB-BB58-4948-B6FB-62CC2CC56388}">
      <dgm:prSet/>
      <dgm:spPr/>
      <dgm:t>
        <a:bodyPr/>
        <a:lstStyle/>
        <a:p>
          <a:endParaRPr lang="en-US" sz="2400"/>
        </a:p>
      </dgm:t>
    </dgm:pt>
    <dgm:pt modelId="{C4F79391-D6FE-4F82-B821-BBA05305518D}">
      <dgm:prSet phldrT="[Text]" custT="1"/>
      <dgm:spPr/>
      <dgm:t>
        <a:bodyPr/>
        <a:lstStyle/>
        <a:p>
          <a:r>
            <a:rPr lang="en-US" sz="1600" dirty="0" smtClean="0"/>
            <a:t>Truth discovery </a:t>
          </a:r>
          <a:br>
            <a:rPr lang="en-US" sz="1600" dirty="0" smtClean="0"/>
          </a:br>
          <a:r>
            <a:rPr lang="en-US" sz="1600" dirty="0" smtClean="0"/>
            <a:t>[VLDB’09a][VLDB’09b]</a:t>
          </a:r>
          <a:endParaRPr lang="en-US" sz="1600" dirty="0"/>
        </a:p>
      </dgm:t>
    </dgm:pt>
    <dgm:pt modelId="{7332FF2F-7643-4C0E-A1AD-9257E69D231A}" type="parTrans" cxnId="{1AC92266-BBEA-4F96-802B-843B92CA394B}">
      <dgm:prSet/>
      <dgm:spPr/>
      <dgm:t>
        <a:bodyPr/>
        <a:lstStyle/>
        <a:p>
          <a:endParaRPr lang="en-US" sz="2400"/>
        </a:p>
      </dgm:t>
    </dgm:pt>
    <dgm:pt modelId="{19A3EABC-A4C1-427F-A0FC-4D96AB60E652}" type="sibTrans" cxnId="{1AC92266-BBEA-4F96-802B-843B92CA394B}">
      <dgm:prSet/>
      <dgm:spPr/>
      <dgm:t>
        <a:bodyPr/>
        <a:lstStyle/>
        <a:p>
          <a:endParaRPr lang="en-US" sz="2400"/>
        </a:p>
      </dgm:t>
    </dgm:pt>
    <dgm:pt modelId="{C9781523-4212-44DB-8C13-71E60E489575}">
      <dgm:prSet phldrT="[Text]" custT="1"/>
      <dgm:spPr/>
      <dgm:t>
        <a:bodyPr/>
        <a:lstStyle/>
        <a:p>
          <a:r>
            <a:rPr lang="en-US" sz="1600" dirty="0" smtClean="0"/>
            <a:t>Query answering </a:t>
          </a:r>
          <a:br>
            <a:rPr lang="en-US" sz="1600" dirty="0" smtClean="0"/>
          </a:br>
          <a:r>
            <a:rPr lang="en-US" sz="1600" dirty="0" smtClean="0"/>
            <a:t>[VLDB’11][EDBT’11]</a:t>
          </a:r>
          <a:endParaRPr lang="en-US" sz="1600" dirty="0"/>
        </a:p>
      </dgm:t>
    </dgm:pt>
    <dgm:pt modelId="{81944F0F-4BED-44DA-B90B-46D565FFA447}" type="parTrans" cxnId="{8C51F10E-A611-4CCA-8230-5BCD7A353843}">
      <dgm:prSet/>
      <dgm:spPr/>
      <dgm:t>
        <a:bodyPr/>
        <a:lstStyle/>
        <a:p>
          <a:endParaRPr lang="en-US" sz="2400"/>
        </a:p>
      </dgm:t>
    </dgm:pt>
    <dgm:pt modelId="{9F92288D-5A77-4554-8D02-31A9F88D520E}" type="sibTrans" cxnId="{8C51F10E-A611-4CCA-8230-5BCD7A353843}">
      <dgm:prSet/>
      <dgm:spPr/>
      <dgm:t>
        <a:bodyPr/>
        <a:lstStyle/>
        <a:p>
          <a:endParaRPr lang="en-US" sz="2400"/>
        </a:p>
      </dgm:t>
    </dgm:pt>
    <dgm:pt modelId="{73AC879E-0038-448D-8445-FC93E2B36C5C}">
      <dgm:prSet phldrT="[Text]" custT="1"/>
      <dgm:spPr/>
      <dgm:t>
        <a:bodyPr/>
        <a:lstStyle/>
        <a:p>
          <a:r>
            <a:rPr lang="en-US" sz="1600" dirty="0" smtClean="0"/>
            <a:t>Record linkage </a:t>
          </a:r>
          <a:br>
            <a:rPr lang="en-US" sz="1600" dirty="0" smtClean="0"/>
          </a:br>
          <a:r>
            <a:rPr lang="en-US" sz="1600" dirty="0" smtClean="0"/>
            <a:t>[VLDB’10b]</a:t>
          </a:r>
          <a:endParaRPr lang="en-US" sz="1600" dirty="0"/>
        </a:p>
      </dgm:t>
    </dgm:pt>
    <dgm:pt modelId="{87D695C7-8AA4-4B2D-95BF-4A7661B91CF5}" type="parTrans" cxnId="{6285E3A8-9E94-4EA2-949D-7EA4C01E99C7}">
      <dgm:prSet/>
      <dgm:spPr/>
      <dgm:t>
        <a:bodyPr/>
        <a:lstStyle/>
        <a:p>
          <a:endParaRPr lang="en-US" sz="2400"/>
        </a:p>
      </dgm:t>
    </dgm:pt>
    <dgm:pt modelId="{5E683559-966F-4C6F-8076-38363D15695F}" type="sibTrans" cxnId="{6285E3A8-9E94-4EA2-949D-7EA4C01E99C7}">
      <dgm:prSet/>
      <dgm:spPr/>
      <dgm:t>
        <a:bodyPr/>
        <a:lstStyle/>
        <a:p>
          <a:endParaRPr lang="en-US" sz="2400"/>
        </a:p>
      </dgm:t>
    </dgm:pt>
    <dgm:pt modelId="{83943770-70FA-4B30-9B34-F8BC477796A8}">
      <dgm:prSet phldrT="[Text]" custT="1"/>
      <dgm:spPr/>
      <dgm:t>
        <a:bodyPr/>
        <a:lstStyle/>
        <a:p>
          <a:r>
            <a:rPr lang="en-US" sz="2000" dirty="0" smtClean="0"/>
            <a:t>Visualization and decision explanation</a:t>
          </a:r>
          <a:endParaRPr lang="en-US" sz="2000" dirty="0"/>
        </a:p>
      </dgm:t>
    </dgm:pt>
    <dgm:pt modelId="{356F3BFF-5DFD-4BC7-ACD7-43F316ABD543}" type="parTrans" cxnId="{51D5D5C1-A0F4-4F7D-A084-F3C38813B854}">
      <dgm:prSet/>
      <dgm:spPr/>
      <dgm:t>
        <a:bodyPr/>
        <a:lstStyle/>
        <a:p>
          <a:endParaRPr lang="en-US" sz="2400"/>
        </a:p>
      </dgm:t>
    </dgm:pt>
    <dgm:pt modelId="{A9053D5C-563F-4A60-AED5-1B46C1E2D05D}" type="sibTrans" cxnId="{51D5D5C1-A0F4-4F7D-A084-F3C38813B854}">
      <dgm:prSet/>
      <dgm:spPr/>
      <dgm:t>
        <a:bodyPr/>
        <a:lstStyle/>
        <a:p>
          <a:endParaRPr lang="en-US" sz="2400"/>
        </a:p>
      </dgm:t>
    </dgm:pt>
    <dgm:pt modelId="{EA520DA4-726E-4094-8E20-5E8EF1A99DB5}" type="pres">
      <dgm:prSet presAssocID="{DAC93EA5-8A74-499A-A98E-184C7D7E06E2}" presName="arrowDiagram" presStyleCnt="0">
        <dgm:presLayoutVars>
          <dgm:chMax val="5"/>
          <dgm:dir/>
          <dgm:resizeHandles val="exact"/>
        </dgm:presLayoutVars>
      </dgm:prSet>
      <dgm:spPr/>
    </dgm:pt>
    <dgm:pt modelId="{06954056-FCF6-4AFF-8095-EB445054C48A}" type="pres">
      <dgm:prSet presAssocID="{DAC93EA5-8A74-499A-A98E-184C7D7E06E2}" presName="arrow" presStyleLbl="bgShp" presStyleIdx="0" presStyleCnt="1" custAng="0" custScaleY="104026"/>
      <dgm:spPr/>
    </dgm:pt>
    <dgm:pt modelId="{F9E72637-802E-4634-8F53-84127E163F46}" type="pres">
      <dgm:prSet presAssocID="{DAC93EA5-8A74-499A-A98E-184C7D7E06E2}" presName="arrowDiagram3" presStyleCnt="0"/>
      <dgm:spPr/>
    </dgm:pt>
    <dgm:pt modelId="{F0D35BE8-2758-4E0D-81E4-1E08CB2F1509}" type="pres">
      <dgm:prSet presAssocID="{B4978857-CE7A-4212-80E3-2739FFF7AD2E}" presName="bullet3a" presStyleLbl="node1" presStyleIdx="0" presStyleCnt="3"/>
      <dgm:spPr/>
    </dgm:pt>
    <dgm:pt modelId="{545529E2-4889-477E-BC09-DBF9A598942C}" type="pres">
      <dgm:prSet presAssocID="{B4978857-CE7A-4212-80E3-2739FFF7AD2E}" presName="textBox3a" presStyleLbl="revTx" presStyleIdx="0" presStyleCnt="3" custScaleX="119777" custLinFactNeighborX="12748">
        <dgm:presLayoutVars>
          <dgm:bulletEnabled val="1"/>
        </dgm:presLayoutVars>
      </dgm:prSet>
      <dgm:spPr/>
      <dgm:t>
        <a:bodyPr/>
        <a:lstStyle/>
        <a:p>
          <a:endParaRPr lang="en-US"/>
        </a:p>
      </dgm:t>
    </dgm:pt>
    <dgm:pt modelId="{9EEF9F76-BF50-4E91-9E05-1AC750CAC923}" type="pres">
      <dgm:prSet presAssocID="{7366D333-C905-4001-B62A-8657DEC5188F}" presName="bullet3b" presStyleLbl="node1" presStyleIdx="1" presStyleCnt="3"/>
      <dgm:spPr/>
    </dgm:pt>
    <dgm:pt modelId="{029F075E-3563-4708-B00C-DB7524B56CA9}" type="pres">
      <dgm:prSet presAssocID="{7366D333-C905-4001-B62A-8657DEC5188F}" presName="textBox3b" presStyleLbl="revTx" presStyleIdx="1" presStyleCnt="3" custScaleX="136139" custScaleY="92196" custLinFactNeighborX="27336" custLinFactNeighborY="6613">
        <dgm:presLayoutVars>
          <dgm:bulletEnabled val="1"/>
        </dgm:presLayoutVars>
      </dgm:prSet>
      <dgm:spPr/>
      <dgm:t>
        <a:bodyPr/>
        <a:lstStyle/>
        <a:p>
          <a:endParaRPr lang="en-US"/>
        </a:p>
      </dgm:t>
    </dgm:pt>
    <dgm:pt modelId="{8FBE93F8-6932-4A89-A8EA-06388A6F11EF}" type="pres">
      <dgm:prSet presAssocID="{83943770-70FA-4B30-9B34-F8BC477796A8}" presName="bullet3c" presStyleLbl="node1" presStyleIdx="2" presStyleCnt="3"/>
      <dgm:spPr/>
    </dgm:pt>
    <dgm:pt modelId="{04488EDD-370D-4B3B-820E-8D61A0789BC5}" type="pres">
      <dgm:prSet presAssocID="{83943770-70FA-4B30-9B34-F8BC477796A8}" presName="textBox3c" presStyleLbl="revTx" presStyleIdx="2" presStyleCnt="3">
        <dgm:presLayoutVars>
          <dgm:bulletEnabled val="1"/>
        </dgm:presLayoutVars>
      </dgm:prSet>
      <dgm:spPr/>
      <dgm:t>
        <a:bodyPr/>
        <a:lstStyle/>
        <a:p>
          <a:endParaRPr lang="en-US"/>
        </a:p>
      </dgm:t>
    </dgm:pt>
  </dgm:ptLst>
  <dgm:cxnLst>
    <dgm:cxn modelId="{E42879BA-4A47-4F4C-A5C8-D7FEC97FC260}" srcId="{DAC93EA5-8A74-499A-A98E-184C7D7E06E2}" destId="{7366D333-C905-4001-B62A-8657DEC5188F}" srcOrd="1" destOrd="0" parTransId="{1FE1055B-4786-49D9-BAA2-360E52E383FD}" sibTransId="{09666653-3191-40E7-8A77-C038300A266C}"/>
    <dgm:cxn modelId="{7FBE060C-596D-4FD4-BD2F-15D4FB7FEBD6}" type="presOf" srcId="{2F88ACBD-9293-48DA-BE3E-F9CB46FE50C7}" destId="{545529E2-4889-477E-BC09-DBF9A598942C}" srcOrd="0" destOrd="3" presId="urn:microsoft.com/office/officeart/2005/8/layout/arrow2"/>
    <dgm:cxn modelId="{923E4E30-F19D-4639-892F-2545C7C0BF10}" type="presOf" srcId="{83943770-70FA-4B30-9B34-F8BC477796A8}" destId="{04488EDD-370D-4B3B-820E-8D61A0789BC5}" srcOrd="0" destOrd="0" presId="urn:microsoft.com/office/officeart/2005/8/layout/arrow2"/>
    <dgm:cxn modelId="{8DF903BB-BB58-4948-B6FB-62CC2CC56388}" srcId="{83943770-70FA-4B30-9B34-F8BC477796A8}" destId="{F9694997-2528-442D-B33C-BE3B1966DD73}" srcOrd="1" destOrd="0" parTransId="{AF9CB605-E591-41DD-BA72-952C8ED2E275}" sibTransId="{7EF094F7-B93B-4710-9594-6775C0703F8A}"/>
    <dgm:cxn modelId="{DBACD176-A3DC-4294-9531-EA302109A63A}" type="presOf" srcId="{F9694997-2528-442D-B33C-BE3B1966DD73}" destId="{04488EDD-370D-4B3B-820E-8D61A0789BC5}" srcOrd="0" destOrd="2" presId="urn:microsoft.com/office/officeart/2005/8/layout/arrow2"/>
    <dgm:cxn modelId="{51D5D5C1-A0F4-4F7D-A084-F3C38813B854}" srcId="{DAC93EA5-8A74-499A-A98E-184C7D7E06E2}" destId="{83943770-70FA-4B30-9B34-F8BC477796A8}" srcOrd="2" destOrd="0" parTransId="{356F3BFF-5DFD-4BC7-ACD7-43F316ABD543}" sibTransId="{A9053D5C-563F-4A60-AED5-1B46C1E2D05D}"/>
    <dgm:cxn modelId="{6DA33C0B-E11E-4B10-87EE-0FDFCCA55D97}" type="presOf" srcId="{6D0EC897-4BC4-4A18-9450-54EBE5EF9317}" destId="{545529E2-4889-477E-BC09-DBF9A598942C}" srcOrd="0" destOrd="1" presId="urn:microsoft.com/office/officeart/2005/8/layout/arrow2"/>
    <dgm:cxn modelId="{6551EFA0-934E-4C24-A23F-319A654A0F32}" srcId="{B4978857-CE7A-4212-80E3-2739FFF7AD2E}" destId="{6D0EC897-4BC4-4A18-9450-54EBE5EF9317}" srcOrd="0" destOrd="0" parTransId="{3C63FEDF-9E60-42B7-BACA-0F1100F4CB48}" sibTransId="{BE3E0AC1-9964-4B0B-BED5-30C8623F3B23}"/>
    <dgm:cxn modelId="{6285E3A8-9E94-4EA2-949D-7EA4C01E99C7}" srcId="{7366D333-C905-4001-B62A-8657DEC5188F}" destId="{73AC879E-0038-448D-8445-FC93E2B36C5C}" srcOrd="2" destOrd="0" parTransId="{87D695C7-8AA4-4B2D-95BF-4A7661B91CF5}" sibTransId="{5E683559-966F-4C6F-8076-38363D15695F}"/>
    <dgm:cxn modelId="{EECCDCAF-4C7A-42DF-A4C1-72F11CE76ED8}" type="presOf" srcId="{DAC93EA5-8A74-499A-A98E-184C7D7E06E2}" destId="{EA520DA4-726E-4094-8E20-5E8EF1A99DB5}" srcOrd="0" destOrd="0" presId="urn:microsoft.com/office/officeart/2005/8/layout/arrow2"/>
    <dgm:cxn modelId="{B8A0A00E-C22E-401B-B596-E874B2B9A584}" type="presOf" srcId="{B4978857-CE7A-4212-80E3-2739FFF7AD2E}" destId="{545529E2-4889-477E-BC09-DBF9A598942C}" srcOrd="0" destOrd="0" presId="urn:microsoft.com/office/officeart/2005/8/layout/arrow2"/>
    <dgm:cxn modelId="{DD7D845E-FDF8-499A-9177-754FC90E51E3}" srcId="{B4978857-CE7A-4212-80E3-2739FFF7AD2E}" destId="{C95FD0FB-7420-4212-B922-63159FE67857}" srcOrd="1" destOrd="0" parTransId="{2DE83EE1-DAFA-428A-A3B3-18DDB12584D9}" sibTransId="{C92A9B2C-299B-4ECF-9B04-7C9722F89E96}"/>
    <dgm:cxn modelId="{8C51F10E-A611-4CCA-8230-5BCD7A353843}" srcId="{7366D333-C905-4001-B62A-8657DEC5188F}" destId="{C9781523-4212-44DB-8C13-71E60E489575}" srcOrd="1" destOrd="0" parTransId="{81944F0F-4BED-44DA-B90B-46D565FFA447}" sibTransId="{9F92288D-5A77-4554-8D02-31A9F88D520E}"/>
    <dgm:cxn modelId="{D9172646-76AA-407C-A7CC-26A460133344}" type="presOf" srcId="{73AC879E-0038-448D-8445-FC93E2B36C5C}" destId="{029F075E-3563-4708-B00C-DB7524B56CA9}" srcOrd="0" destOrd="3" presId="urn:microsoft.com/office/officeart/2005/8/layout/arrow2"/>
    <dgm:cxn modelId="{A7E948BD-398B-47B3-97A8-0F3CF87E5968}" type="presOf" srcId="{C9781523-4212-44DB-8C13-71E60E489575}" destId="{029F075E-3563-4708-B00C-DB7524B56CA9}" srcOrd="0" destOrd="2" presId="urn:microsoft.com/office/officeart/2005/8/layout/arrow2"/>
    <dgm:cxn modelId="{1AC92266-BBEA-4F96-802B-843B92CA394B}" srcId="{7366D333-C905-4001-B62A-8657DEC5188F}" destId="{C4F79391-D6FE-4F82-B821-BBA05305518D}" srcOrd="0" destOrd="0" parTransId="{7332FF2F-7643-4C0E-A1AD-9257E69D231A}" sibTransId="{19A3EABC-A4C1-427F-A0FC-4D96AB60E652}"/>
    <dgm:cxn modelId="{9D0BFB6D-1C70-4857-A2F5-E8007111A93B}" type="presOf" srcId="{C4F79391-D6FE-4F82-B821-BBA05305518D}" destId="{029F075E-3563-4708-B00C-DB7524B56CA9}" srcOrd="0" destOrd="1" presId="urn:microsoft.com/office/officeart/2005/8/layout/arrow2"/>
    <dgm:cxn modelId="{12603820-F89E-45E9-9577-496AAE478BF0}" type="presOf" srcId="{C95FD0FB-7420-4212-B922-63159FE67857}" destId="{545529E2-4889-477E-BC09-DBF9A598942C}" srcOrd="0" destOrd="2" presId="urn:microsoft.com/office/officeart/2005/8/layout/arrow2"/>
    <dgm:cxn modelId="{D8F83C1F-245F-40D0-B972-85D68AF16E82}" srcId="{B4978857-CE7A-4212-80E3-2739FFF7AD2E}" destId="{2F88ACBD-9293-48DA-BE3E-F9CB46FE50C7}" srcOrd="2" destOrd="0" parTransId="{ED6090C8-EDFF-4E64-91F0-A6735C92A1BD}" sibTransId="{839D3995-F7F1-43FE-95CE-8F1B3EBC13E2}"/>
    <dgm:cxn modelId="{A93D3503-CA62-4E16-AAB9-BE3044EA2A5F}" srcId="{83943770-70FA-4B30-9B34-F8BC477796A8}" destId="{5CE005B6-9CCF-4DF9-B944-ECEC68BB9591}" srcOrd="0" destOrd="0" parTransId="{823672D7-A357-4642-B40A-7C9C6D4BF5CF}" sibTransId="{FCA0E475-CF37-4FF4-AEBD-B4FC8A748AB5}"/>
    <dgm:cxn modelId="{578D0F46-D40E-4AA2-8A27-CB80805FCF72}" type="presOf" srcId="{5CE005B6-9CCF-4DF9-B944-ECEC68BB9591}" destId="{04488EDD-370D-4B3B-820E-8D61A0789BC5}" srcOrd="0" destOrd="1" presId="urn:microsoft.com/office/officeart/2005/8/layout/arrow2"/>
    <dgm:cxn modelId="{C0F05CF1-C0CF-431F-995E-B63BCB9F1350}" srcId="{DAC93EA5-8A74-499A-A98E-184C7D7E06E2}" destId="{B4978857-CE7A-4212-80E3-2739FFF7AD2E}" srcOrd="0" destOrd="0" parTransId="{20A2FDDA-8954-401B-A0BC-05ED6AE4380D}" sibTransId="{48F41246-6F4B-431C-A3A0-9FF4DA7499AD}"/>
    <dgm:cxn modelId="{930B4719-7932-4372-986A-553DC5EE4026}" type="presOf" srcId="{7366D333-C905-4001-B62A-8657DEC5188F}" destId="{029F075E-3563-4708-B00C-DB7524B56CA9}" srcOrd="0" destOrd="0" presId="urn:microsoft.com/office/officeart/2005/8/layout/arrow2"/>
    <dgm:cxn modelId="{77D09C96-7892-4781-9D38-AF7356C0A0B9}" type="presParOf" srcId="{EA520DA4-726E-4094-8E20-5E8EF1A99DB5}" destId="{06954056-FCF6-4AFF-8095-EB445054C48A}" srcOrd="0" destOrd="0" presId="urn:microsoft.com/office/officeart/2005/8/layout/arrow2"/>
    <dgm:cxn modelId="{894ED7F0-E074-41BE-9A1A-5DF53868C134}" type="presParOf" srcId="{EA520DA4-726E-4094-8E20-5E8EF1A99DB5}" destId="{F9E72637-802E-4634-8F53-84127E163F46}" srcOrd="1" destOrd="0" presId="urn:microsoft.com/office/officeart/2005/8/layout/arrow2"/>
    <dgm:cxn modelId="{15505986-E40F-4942-B45A-090AE7F48A51}" type="presParOf" srcId="{F9E72637-802E-4634-8F53-84127E163F46}" destId="{F0D35BE8-2758-4E0D-81E4-1E08CB2F1509}" srcOrd="0" destOrd="0" presId="urn:microsoft.com/office/officeart/2005/8/layout/arrow2"/>
    <dgm:cxn modelId="{CFB34E4A-750C-4759-A878-E55C57FD2DC7}" type="presParOf" srcId="{F9E72637-802E-4634-8F53-84127E163F46}" destId="{545529E2-4889-477E-BC09-DBF9A598942C}" srcOrd="1" destOrd="0" presId="urn:microsoft.com/office/officeart/2005/8/layout/arrow2"/>
    <dgm:cxn modelId="{8406682B-81EB-4DA1-9307-5D55B00218AD}" type="presParOf" srcId="{F9E72637-802E-4634-8F53-84127E163F46}" destId="{9EEF9F76-BF50-4E91-9E05-1AC750CAC923}" srcOrd="2" destOrd="0" presId="urn:microsoft.com/office/officeart/2005/8/layout/arrow2"/>
    <dgm:cxn modelId="{F805AAD9-1743-4F69-AA48-701EF9AB15CF}" type="presParOf" srcId="{F9E72637-802E-4634-8F53-84127E163F46}" destId="{029F075E-3563-4708-B00C-DB7524B56CA9}" srcOrd="3" destOrd="0" presId="urn:microsoft.com/office/officeart/2005/8/layout/arrow2"/>
    <dgm:cxn modelId="{5E7D55E6-2806-49D7-A07D-2586BAED183C}" type="presParOf" srcId="{F9E72637-802E-4634-8F53-84127E163F46}" destId="{8FBE93F8-6932-4A89-A8EA-06388A6F11EF}" srcOrd="4" destOrd="0" presId="urn:microsoft.com/office/officeart/2005/8/layout/arrow2"/>
    <dgm:cxn modelId="{42F2FAA0-A4D1-4D11-AB2B-996D8DBC8FED}" type="presParOf" srcId="{F9E72637-802E-4634-8F53-84127E163F46}" destId="{04488EDD-370D-4B3B-820E-8D61A0789BC5}"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29BBF65-A38C-4D67-BF72-ABFAA066975B}"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BD37F398-B729-49B9-9D9B-174E33C3D9A4}">
      <dgm:prSet/>
      <dgm:spPr/>
      <dgm:t>
        <a:bodyPr/>
        <a:lstStyle/>
        <a:p>
          <a:pPr rtl="0"/>
          <a:r>
            <a:rPr lang="en-US" b="0" i="0" baseline="0" dirty="0" smtClean="0"/>
            <a:t>Query </a:t>
          </a:r>
        </a:p>
        <a:p>
          <a:pPr rtl="0"/>
          <a:r>
            <a:rPr lang="en-US" b="0" i="0" baseline="0" dirty="0" smtClean="0"/>
            <a:t>Answering</a:t>
          </a:r>
          <a:endParaRPr lang="en-US" b="0" i="0" baseline="0" dirty="0"/>
        </a:p>
      </dgm:t>
    </dgm:pt>
    <dgm:pt modelId="{A19BA890-DCF2-421C-AF22-A38408F7C63D}" type="sibTrans" cxnId="{0248E023-58E9-47FC-A36A-82E1FD301E8C}">
      <dgm:prSet/>
      <dgm:spPr/>
      <dgm:t>
        <a:bodyPr/>
        <a:lstStyle/>
        <a:p>
          <a:endParaRPr lang="en-US"/>
        </a:p>
      </dgm:t>
    </dgm:pt>
    <dgm:pt modelId="{55155DA6-0E27-4C98-814B-7881A255057D}" type="parTrans" cxnId="{0248E023-58E9-47FC-A36A-82E1FD301E8C}">
      <dgm:prSet/>
      <dgm:spPr/>
      <dgm:t>
        <a:bodyPr/>
        <a:lstStyle/>
        <a:p>
          <a:endParaRPr lang="en-US"/>
        </a:p>
      </dgm:t>
    </dgm:pt>
    <dgm:pt modelId="{5C0A8ABB-890F-44E2-A92D-21B67FDFC8D6}">
      <dgm:prSet custT="1"/>
      <dgm:spPr/>
      <dgm:t>
        <a:bodyPr/>
        <a:lstStyle/>
        <a:p>
          <a:pPr rtl="0"/>
          <a:r>
            <a:rPr lang="en-US" sz="1600" b="0" i="0" baseline="0" dirty="0" smtClean="0"/>
            <a:t>Data </a:t>
          </a:r>
        </a:p>
        <a:p>
          <a:pPr rtl="0"/>
          <a:r>
            <a:rPr lang="en-US" sz="1600" b="0" i="0" baseline="0" dirty="0" smtClean="0"/>
            <a:t>Fusion</a:t>
          </a:r>
          <a:endParaRPr lang="en-US" sz="1600" dirty="0"/>
        </a:p>
      </dgm:t>
    </dgm:pt>
    <dgm:pt modelId="{8D414579-B374-4DA1-A3DB-97BDEB49D407}" type="sibTrans" cxnId="{C7A757E1-C2D9-4864-BC76-0E4DE4040556}">
      <dgm:prSet/>
      <dgm:spPr/>
      <dgm:t>
        <a:bodyPr/>
        <a:lstStyle/>
        <a:p>
          <a:endParaRPr lang="en-US"/>
        </a:p>
      </dgm:t>
    </dgm:pt>
    <dgm:pt modelId="{4AE8D4A8-EC60-484A-A8FA-810E85AD8F07}" type="parTrans" cxnId="{C7A757E1-C2D9-4864-BC76-0E4DE4040556}">
      <dgm:prSet/>
      <dgm:spPr/>
      <dgm:t>
        <a:bodyPr/>
        <a:lstStyle/>
        <a:p>
          <a:endParaRPr lang="en-US"/>
        </a:p>
      </dgm:t>
    </dgm:pt>
    <dgm:pt modelId="{5A6C2F4D-6684-40D5-9F76-885AB4AB409E}">
      <dgm:prSet/>
      <dgm:spPr/>
      <dgm:t>
        <a:bodyPr/>
        <a:lstStyle/>
        <a:p>
          <a:pPr rtl="0"/>
          <a:r>
            <a:rPr lang="en-US" b="0" i="0" baseline="0" dirty="0" smtClean="0"/>
            <a:t>Record </a:t>
          </a:r>
        </a:p>
        <a:p>
          <a:pPr rtl="0"/>
          <a:r>
            <a:rPr lang="en-US" b="0" i="0" baseline="0" dirty="0" smtClean="0"/>
            <a:t>Linkage</a:t>
          </a:r>
          <a:endParaRPr lang="en-US" dirty="0"/>
        </a:p>
      </dgm:t>
    </dgm:pt>
    <dgm:pt modelId="{F3CBEAA0-7B14-4DBC-A2A7-25332FE15849}" type="parTrans" cxnId="{045640EA-EF28-4963-901B-9C582CCEC766}">
      <dgm:prSet/>
      <dgm:spPr/>
      <dgm:t>
        <a:bodyPr/>
        <a:lstStyle/>
        <a:p>
          <a:endParaRPr lang="en-US"/>
        </a:p>
      </dgm:t>
    </dgm:pt>
    <dgm:pt modelId="{333E5471-4D2A-4048-ABF6-C9A7A438FC82}" type="sibTrans" cxnId="{045640EA-EF28-4963-901B-9C582CCEC766}">
      <dgm:prSet/>
      <dgm:spPr/>
      <dgm:t>
        <a:bodyPr/>
        <a:lstStyle/>
        <a:p>
          <a:endParaRPr lang="en-US"/>
        </a:p>
      </dgm:t>
    </dgm:pt>
    <dgm:pt modelId="{50C9C410-89AC-4A14-B432-85E5201F9348}">
      <dgm:prSet custT="1"/>
      <dgm:spPr/>
      <dgm:t>
        <a:bodyPr/>
        <a:lstStyle/>
        <a:p>
          <a:pPr rtl="0"/>
          <a:r>
            <a:rPr lang="en-US" sz="1400" b="0" i="0" baseline="0" dirty="0" smtClean="0">
              <a:solidFill>
                <a:srgbClr val="FF0000"/>
              </a:solidFill>
            </a:rPr>
            <a:t>Truth discovery </a:t>
          </a:r>
          <a:br>
            <a:rPr lang="en-US" sz="1400" b="0" i="0" baseline="0" dirty="0" smtClean="0">
              <a:solidFill>
                <a:srgbClr val="FF0000"/>
              </a:solidFill>
            </a:rPr>
          </a:br>
          <a:r>
            <a:rPr lang="en-US" sz="1400" b="0" i="0" baseline="0" dirty="0" smtClean="0">
              <a:solidFill>
                <a:srgbClr val="FF0000"/>
              </a:solidFill>
            </a:rPr>
            <a:t>[VLDB’09a, VLDB’09b]</a:t>
          </a:r>
          <a:endParaRPr lang="en-US" sz="1400" b="0" i="0" baseline="0" dirty="0">
            <a:solidFill>
              <a:srgbClr val="FF0000"/>
            </a:solidFill>
          </a:endParaRPr>
        </a:p>
      </dgm:t>
    </dgm:pt>
    <dgm:pt modelId="{84359112-1246-4875-95A5-09A0109EA051}" type="parTrans" cxnId="{51033ECF-30ED-42DB-AFE3-C96AE6B1E6CF}">
      <dgm:prSet/>
      <dgm:spPr/>
      <dgm:t>
        <a:bodyPr/>
        <a:lstStyle/>
        <a:p>
          <a:endParaRPr lang="en-US"/>
        </a:p>
      </dgm:t>
    </dgm:pt>
    <dgm:pt modelId="{7901979B-08DF-421A-82A9-89FC4EBD4CD0}" type="sibTrans" cxnId="{51033ECF-30ED-42DB-AFE3-C96AE6B1E6CF}">
      <dgm:prSet/>
      <dgm:spPr/>
      <dgm:t>
        <a:bodyPr/>
        <a:lstStyle/>
        <a:p>
          <a:endParaRPr lang="en-US"/>
        </a:p>
      </dgm:t>
    </dgm:pt>
    <dgm:pt modelId="{558636EB-AC2B-446D-A458-985AE276FCF3}">
      <dgm:prSet custT="1"/>
      <dgm:spPr/>
      <dgm:t>
        <a:bodyPr/>
        <a:lstStyle/>
        <a:p>
          <a:pPr rtl="0"/>
          <a:r>
            <a:rPr lang="en-US" sz="1400" b="0" i="0" baseline="0" dirty="0" smtClean="0"/>
            <a:t>Integrating probabilistic data</a:t>
          </a:r>
          <a:endParaRPr lang="en-US" sz="1400" b="0" i="0" baseline="0" dirty="0"/>
        </a:p>
      </dgm:t>
    </dgm:pt>
    <dgm:pt modelId="{1E53323D-C6CE-4A1E-8C6B-99B9F7A38E05}" type="parTrans" cxnId="{03AF68B9-A753-442B-A9EC-C55D18FCD596}">
      <dgm:prSet/>
      <dgm:spPr/>
      <dgm:t>
        <a:bodyPr/>
        <a:lstStyle/>
        <a:p>
          <a:endParaRPr lang="en-US"/>
        </a:p>
      </dgm:t>
    </dgm:pt>
    <dgm:pt modelId="{0CF4A28A-D498-4688-96DB-3BA16A0DE7D7}" type="sibTrans" cxnId="{03AF68B9-A753-442B-A9EC-C55D18FCD596}">
      <dgm:prSet/>
      <dgm:spPr/>
      <dgm:t>
        <a:bodyPr/>
        <a:lstStyle/>
        <a:p>
          <a:endParaRPr lang="en-US"/>
        </a:p>
      </dgm:t>
    </dgm:pt>
    <dgm:pt modelId="{576B6E93-91FD-4C91-A104-6093DEFAFB8C}">
      <dgm:prSet custT="1"/>
      <dgm:spPr/>
      <dgm:t>
        <a:bodyPr/>
        <a:lstStyle/>
        <a:p>
          <a:pPr rtl="0"/>
          <a:r>
            <a:rPr lang="en-US" sz="1400" b="0" i="0" baseline="0" dirty="0" smtClean="0"/>
            <a:t>Improve record linkage</a:t>
          </a:r>
          <a:endParaRPr lang="en-US" sz="1400" b="0" i="0" baseline="0" dirty="0"/>
        </a:p>
      </dgm:t>
    </dgm:pt>
    <dgm:pt modelId="{A8320279-2D80-4D0C-B00B-3DB5591F66DF}" type="parTrans" cxnId="{EB2BEC5E-65A2-4445-BC25-312A61DD0581}">
      <dgm:prSet/>
      <dgm:spPr/>
      <dgm:t>
        <a:bodyPr/>
        <a:lstStyle/>
        <a:p>
          <a:endParaRPr lang="en-US"/>
        </a:p>
      </dgm:t>
    </dgm:pt>
    <dgm:pt modelId="{0F0C350F-3538-4782-B8D7-F8210CF57D45}" type="sibTrans" cxnId="{EB2BEC5E-65A2-4445-BC25-312A61DD0581}">
      <dgm:prSet/>
      <dgm:spPr/>
      <dgm:t>
        <a:bodyPr/>
        <a:lstStyle/>
        <a:p>
          <a:endParaRPr lang="en-US"/>
        </a:p>
      </dgm:t>
    </dgm:pt>
    <dgm:pt modelId="{022A5639-9692-451F-AE84-944BE166EC2F}">
      <dgm:prSet custT="1"/>
      <dgm:spPr/>
      <dgm:t>
        <a:bodyPr/>
        <a:lstStyle/>
        <a:p>
          <a:pPr rtl="0"/>
          <a:r>
            <a:rPr lang="en-US" sz="1400" b="0" i="0" baseline="0" dirty="0" smtClean="0">
              <a:solidFill>
                <a:srgbClr val="FF0000"/>
              </a:solidFill>
            </a:rPr>
            <a:t>Distinguish bet wrong values and alter representations [VLDB’10b]</a:t>
          </a:r>
          <a:endParaRPr lang="en-US" sz="1400" b="0" i="0" baseline="0" dirty="0">
            <a:solidFill>
              <a:srgbClr val="FF0000"/>
            </a:solidFill>
          </a:endParaRPr>
        </a:p>
      </dgm:t>
    </dgm:pt>
    <dgm:pt modelId="{BCC13C93-0D8D-49AE-963A-AAF29F514E0E}" type="parTrans" cxnId="{283361C2-AE62-48A8-8C1C-0291995EF04D}">
      <dgm:prSet/>
      <dgm:spPr/>
      <dgm:t>
        <a:bodyPr/>
        <a:lstStyle/>
        <a:p>
          <a:endParaRPr lang="en-US"/>
        </a:p>
      </dgm:t>
    </dgm:pt>
    <dgm:pt modelId="{FBCCEBCB-8809-4CDC-AA94-6AB1EAC3CA60}" type="sibTrans" cxnId="{283361C2-AE62-48A8-8C1C-0291995EF04D}">
      <dgm:prSet/>
      <dgm:spPr/>
      <dgm:t>
        <a:bodyPr/>
        <a:lstStyle/>
        <a:p>
          <a:endParaRPr lang="en-US"/>
        </a:p>
      </dgm:t>
    </dgm:pt>
    <dgm:pt modelId="{AD06D490-824E-494E-977C-4F0BB1FD090F}">
      <dgm:prSet custT="1"/>
      <dgm:spPr/>
      <dgm:t>
        <a:bodyPr/>
        <a:lstStyle/>
        <a:p>
          <a:pPr rtl="0"/>
          <a:r>
            <a:rPr lang="en-US" sz="1400" b="0" i="0" baseline="0" dirty="0" smtClean="0">
              <a:solidFill>
                <a:srgbClr val="FF0000"/>
              </a:solidFill>
            </a:rPr>
            <a:t>Query optimization [EDBT’11]</a:t>
          </a:r>
          <a:endParaRPr lang="en-US" sz="1400" b="0" i="0" baseline="0" dirty="0">
            <a:solidFill>
              <a:srgbClr val="FF0000"/>
            </a:solidFill>
          </a:endParaRPr>
        </a:p>
      </dgm:t>
    </dgm:pt>
    <dgm:pt modelId="{E471518A-5E1F-47DD-BBDB-524177747AA8}" type="parTrans" cxnId="{35E69093-46FC-4009-8C79-4C7CE8536636}">
      <dgm:prSet/>
      <dgm:spPr/>
      <dgm:t>
        <a:bodyPr/>
        <a:lstStyle/>
        <a:p>
          <a:endParaRPr lang="en-US"/>
        </a:p>
      </dgm:t>
    </dgm:pt>
    <dgm:pt modelId="{35DC4E97-4204-42BA-982A-296D87790109}" type="sibTrans" cxnId="{35E69093-46FC-4009-8C79-4C7CE8536636}">
      <dgm:prSet/>
      <dgm:spPr/>
      <dgm:t>
        <a:bodyPr/>
        <a:lstStyle/>
        <a:p>
          <a:endParaRPr lang="en-US"/>
        </a:p>
      </dgm:t>
    </dgm:pt>
    <dgm:pt modelId="{0A5AD115-659C-4B5B-B3DB-92725D6BE9A2}">
      <dgm:prSet custT="1"/>
      <dgm:spPr/>
      <dgm:t>
        <a:bodyPr/>
        <a:lstStyle/>
        <a:p>
          <a:pPr rtl="0"/>
          <a:r>
            <a:rPr lang="en-US" sz="1400" b="0" i="0" baseline="0" dirty="0" smtClean="0"/>
            <a:t>Improve schema matching</a:t>
          </a:r>
          <a:endParaRPr lang="en-US" sz="1400" b="0" i="0" baseline="0" dirty="0"/>
        </a:p>
      </dgm:t>
    </dgm:pt>
    <dgm:pt modelId="{327B5B5B-3831-43EF-B976-34278909B5B8}" type="parTrans" cxnId="{EF4E178D-B192-4FD7-8EB4-9899CC908537}">
      <dgm:prSet/>
      <dgm:spPr/>
      <dgm:t>
        <a:bodyPr/>
        <a:lstStyle/>
        <a:p>
          <a:endParaRPr lang="en-US"/>
        </a:p>
      </dgm:t>
    </dgm:pt>
    <dgm:pt modelId="{F6F0C98B-D05C-4805-BF2D-8B9B0D8EC038}" type="sibTrans" cxnId="{EF4E178D-B192-4FD7-8EB4-9899CC908537}">
      <dgm:prSet/>
      <dgm:spPr/>
      <dgm:t>
        <a:bodyPr/>
        <a:lstStyle/>
        <a:p>
          <a:endParaRPr lang="en-US"/>
        </a:p>
      </dgm:t>
    </dgm:pt>
    <dgm:pt modelId="{CE8B0FDB-3D96-4408-AEF7-124BD9C2BB80}">
      <dgm:prSet/>
      <dgm:spPr/>
      <dgm:t>
        <a:bodyPr/>
        <a:lstStyle/>
        <a:p>
          <a:r>
            <a:rPr lang="en-US" b="0" i="0" baseline="0" dirty="0" smtClean="0"/>
            <a:t>Source </a:t>
          </a:r>
          <a:r>
            <a:rPr lang="en-US" b="0" i="0" baseline="0" dirty="0" err="1" smtClean="0"/>
            <a:t>Recom-mendation</a:t>
          </a:r>
          <a:endParaRPr lang="en-US" dirty="0"/>
        </a:p>
      </dgm:t>
    </dgm:pt>
    <dgm:pt modelId="{1FDCCDC4-2181-4FBF-A393-C2C5EBC697A9}" type="parTrans" cxnId="{CEFD004E-D65F-482A-92D7-00074F691F3C}">
      <dgm:prSet/>
      <dgm:spPr/>
      <dgm:t>
        <a:bodyPr/>
        <a:lstStyle/>
        <a:p>
          <a:endParaRPr lang="en-US"/>
        </a:p>
      </dgm:t>
    </dgm:pt>
    <dgm:pt modelId="{2C4F33F5-F5B8-470C-A7BC-3DC5D89A560D}" type="sibTrans" cxnId="{CEFD004E-D65F-482A-92D7-00074F691F3C}">
      <dgm:prSet/>
      <dgm:spPr/>
      <dgm:t>
        <a:bodyPr/>
        <a:lstStyle/>
        <a:p>
          <a:endParaRPr lang="en-US"/>
        </a:p>
      </dgm:t>
    </dgm:pt>
    <dgm:pt modelId="{C8B05128-353E-46CF-B7AD-0835A87342D0}">
      <dgm:prSet custT="1"/>
      <dgm:spPr/>
      <dgm:t>
        <a:bodyPr/>
        <a:lstStyle/>
        <a:p>
          <a:pPr rtl="0"/>
          <a:r>
            <a:rPr lang="en-US" sz="1400" b="0" i="0" baseline="0" dirty="0" smtClean="0"/>
            <a:t>Recommend trustworthy, up-to-date, and independent sources</a:t>
          </a:r>
          <a:endParaRPr lang="en-US" sz="1400" b="0" i="0" baseline="0" dirty="0"/>
        </a:p>
      </dgm:t>
    </dgm:pt>
    <dgm:pt modelId="{8C508842-26FE-4080-8F63-074C563013DB}" type="parTrans" cxnId="{F064DA68-01AF-45D9-B14D-1A9C2747420C}">
      <dgm:prSet/>
      <dgm:spPr/>
      <dgm:t>
        <a:bodyPr/>
        <a:lstStyle/>
        <a:p>
          <a:endParaRPr lang="en-US"/>
        </a:p>
      </dgm:t>
    </dgm:pt>
    <dgm:pt modelId="{10A518F4-4947-4AE1-94C6-A48BF1F3CFCB}" type="sibTrans" cxnId="{F064DA68-01AF-45D9-B14D-1A9C2747420C}">
      <dgm:prSet/>
      <dgm:spPr/>
      <dgm:t>
        <a:bodyPr/>
        <a:lstStyle/>
        <a:p>
          <a:endParaRPr lang="en-US"/>
        </a:p>
      </dgm:t>
    </dgm:pt>
    <dgm:pt modelId="{AE69B011-3F4C-47EC-9BF4-52E12AB8B600}">
      <dgm:prSet custT="1"/>
      <dgm:spPr/>
      <dgm:t>
        <a:bodyPr/>
        <a:lstStyle/>
        <a:p>
          <a:pPr rtl="0"/>
          <a:r>
            <a:rPr lang="en-US" sz="1400" b="0" i="0" baseline="0" dirty="0" smtClean="0">
              <a:solidFill>
                <a:srgbClr val="FF0000"/>
              </a:solidFill>
            </a:rPr>
            <a:t>Online data fusion [VLDB’11]</a:t>
          </a:r>
          <a:endParaRPr lang="en-US" sz="1400" b="0" i="0" baseline="0" dirty="0"/>
        </a:p>
      </dgm:t>
    </dgm:pt>
    <dgm:pt modelId="{C3C9C9C7-E68D-4E67-8C99-339E0DE90D8C}" type="parTrans" cxnId="{1819AA7A-89A6-4B7B-9238-058DC1A47FFE}">
      <dgm:prSet/>
      <dgm:spPr/>
    </dgm:pt>
    <dgm:pt modelId="{38381E0A-4B59-46F6-9B67-9700AE3D90E6}" type="sibTrans" cxnId="{1819AA7A-89A6-4B7B-9238-058DC1A47FFE}">
      <dgm:prSet/>
      <dgm:spPr/>
    </dgm:pt>
    <dgm:pt modelId="{443BD219-5822-4F6E-BB93-2494B0A240E4}" type="pres">
      <dgm:prSet presAssocID="{F29BBF65-A38C-4D67-BF72-ABFAA066975B}" presName="Name0" presStyleCnt="0">
        <dgm:presLayoutVars>
          <dgm:dir/>
          <dgm:animLvl val="lvl"/>
          <dgm:resizeHandles/>
        </dgm:presLayoutVars>
      </dgm:prSet>
      <dgm:spPr/>
      <dgm:t>
        <a:bodyPr/>
        <a:lstStyle/>
        <a:p>
          <a:endParaRPr lang="en-US"/>
        </a:p>
      </dgm:t>
    </dgm:pt>
    <dgm:pt modelId="{E6D6EE49-E012-48E6-8B27-E2E50BA6844A}" type="pres">
      <dgm:prSet presAssocID="{5C0A8ABB-890F-44E2-A92D-21B67FDFC8D6}" presName="linNode" presStyleCnt="0"/>
      <dgm:spPr/>
    </dgm:pt>
    <dgm:pt modelId="{F346F691-C50D-4DD3-8ED0-478AF5B91B50}" type="pres">
      <dgm:prSet presAssocID="{5C0A8ABB-890F-44E2-A92D-21B67FDFC8D6}" presName="parentShp" presStyleLbl="node1" presStyleIdx="0" presStyleCnt="4" custScaleX="85939">
        <dgm:presLayoutVars>
          <dgm:bulletEnabled val="1"/>
        </dgm:presLayoutVars>
      </dgm:prSet>
      <dgm:spPr/>
      <dgm:t>
        <a:bodyPr/>
        <a:lstStyle/>
        <a:p>
          <a:endParaRPr lang="en-US"/>
        </a:p>
      </dgm:t>
    </dgm:pt>
    <dgm:pt modelId="{D8B8E882-97B7-4F99-A713-B256A5CCCC5A}" type="pres">
      <dgm:prSet presAssocID="{5C0A8ABB-890F-44E2-A92D-21B67FDFC8D6}" presName="childShp" presStyleLbl="bgAccFollowNode1" presStyleIdx="0" presStyleCnt="4" custScaleX="137180">
        <dgm:presLayoutVars>
          <dgm:bulletEnabled val="1"/>
        </dgm:presLayoutVars>
      </dgm:prSet>
      <dgm:spPr/>
      <dgm:t>
        <a:bodyPr/>
        <a:lstStyle/>
        <a:p>
          <a:endParaRPr lang="en-US"/>
        </a:p>
      </dgm:t>
    </dgm:pt>
    <dgm:pt modelId="{DD43BE56-0B31-438F-8ED8-57EB9DF47CCC}" type="pres">
      <dgm:prSet presAssocID="{8D414579-B374-4DA1-A3DB-97BDEB49D407}" presName="spacing" presStyleCnt="0"/>
      <dgm:spPr/>
    </dgm:pt>
    <dgm:pt modelId="{16929669-93CC-47FB-AF21-63B338EF2FA6}" type="pres">
      <dgm:prSet presAssocID="{5A6C2F4D-6684-40D5-9F76-885AB4AB409E}" presName="linNode" presStyleCnt="0"/>
      <dgm:spPr/>
    </dgm:pt>
    <dgm:pt modelId="{75707184-5CCD-4FAC-9D39-00D432E38109}" type="pres">
      <dgm:prSet presAssocID="{5A6C2F4D-6684-40D5-9F76-885AB4AB409E}" presName="parentShp" presStyleLbl="node1" presStyleIdx="1" presStyleCnt="4" custScaleX="82466">
        <dgm:presLayoutVars>
          <dgm:bulletEnabled val="1"/>
        </dgm:presLayoutVars>
      </dgm:prSet>
      <dgm:spPr/>
      <dgm:t>
        <a:bodyPr/>
        <a:lstStyle/>
        <a:p>
          <a:endParaRPr lang="en-US"/>
        </a:p>
      </dgm:t>
    </dgm:pt>
    <dgm:pt modelId="{A7C31B69-8191-4786-9688-A878D9F4CB83}" type="pres">
      <dgm:prSet presAssocID="{5A6C2F4D-6684-40D5-9F76-885AB4AB409E}" presName="childShp" presStyleLbl="bgAccFollowNode1" presStyleIdx="1" presStyleCnt="4" custScaleX="132051" custScaleY="102938">
        <dgm:presLayoutVars>
          <dgm:bulletEnabled val="1"/>
        </dgm:presLayoutVars>
      </dgm:prSet>
      <dgm:spPr/>
      <dgm:t>
        <a:bodyPr/>
        <a:lstStyle/>
        <a:p>
          <a:endParaRPr lang="en-US"/>
        </a:p>
      </dgm:t>
    </dgm:pt>
    <dgm:pt modelId="{3A0ED69D-CDE6-4B67-BA17-50D5FF258441}" type="pres">
      <dgm:prSet presAssocID="{333E5471-4D2A-4048-ABF6-C9A7A438FC82}" presName="spacing" presStyleCnt="0"/>
      <dgm:spPr/>
    </dgm:pt>
    <dgm:pt modelId="{3EDB0092-ED94-4735-A109-5F19FC7520E1}" type="pres">
      <dgm:prSet presAssocID="{BD37F398-B729-49B9-9D9B-174E33C3D9A4}" presName="linNode" presStyleCnt="0"/>
      <dgm:spPr/>
    </dgm:pt>
    <dgm:pt modelId="{9195388E-CF6C-46F0-B198-03F7674D4CAA}" type="pres">
      <dgm:prSet presAssocID="{BD37F398-B729-49B9-9D9B-174E33C3D9A4}" presName="parentShp" presStyleLbl="node1" presStyleIdx="2" presStyleCnt="4" custScaleX="82979">
        <dgm:presLayoutVars>
          <dgm:bulletEnabled val="1"/>
        </dgm:presLayoutVars>
      </dgm:prSet>
      <dgm:spPr/>
      <dgm:t>
        <a:bodyPr/>
        <a:lstStyle/>
        <a:p>
          <a:endParaRPr lang="en-US"/>
        </a:p>
      </dgm:t>
    </dgm:pt>
    <dgm:pt modelId="{69CC7D84-4185-4B15-B376-D138259969FB}" type="pres">
      <dgm:prSet presAssocID="{BD37F398-B729-49B9-9D9B-174E33C3D9A4}" presName="childShp" presStyleLbl="bgAccFollowNode1" presStyleIdx="2" presStyleCnt="4" custScaleX="130769">
        <dgm:presLayoutVars>
          <dgm:bulletEnabled val="1"/>
        </dgm:presLayoutVars>
      </dgm:prSet>
      <dgm:spPr/>
      <dgm:t>
        <a:bodyPr/>
        <a:lstStyle/>
        <a:p>
          <a:endParaRPr lang="en-US"/>
        </a:p>
      </dgm:t>
    </dgm:pt>
    <dgm:pt modelId="{22884943-CDB3-42A3-BAA6-0FBF93C98B89}" type="pres">
      <dgm:prSet presAssocID="{A19BA890-DCF2-421C-AF22-A38408F7C63D}" presName="spacing" presStyleCnt="0"/>
      <dgm:spPr/>
    </dgm:pt>
    <dgm:pt modelId="{34305305-4F20-4E9D-98C6-071690FB252C}" type="pres">
      <dgm:prSet presAssocID="{CE8B0FDB-3D96-4408-AEF7-124BD9C2BB80}" presName="linNode" presStyleCnt="0"/>
      <dgm:spPr/>
    </dgm:pt>
    <dgm:pt modelId="{34C77B2E-2473-437D-B98D-0E113A77BD82}" type="pres">
      <dgm:prSet presAssocID="{CE8B0FDB-3D96-4408-AEF7-124BD9C2BB80}" presName="parentShp" presStyleLbl="node1" presStyleIdx="3" presStyleCnt="4" custScaleX="73077">
        <dgm:presLayoutVars>
          <dgm:bulletEnabled val="1"/>
        </dgm:presLayoutVars>
      </dgm:prSet>
      <dgm:spPr/>
      <dgm:t>
        <a:bodyPr/>
        <a:lstStyle/>
        <a:p>
          <a:endParaRPr lang="en-US"/>
        </a:p>
      </dgm:t>
    </dgm:pt>
    <dgm:pt modelId="{26F41D9D-0A92-46F5-AF4C-44677C6899F0}" type="pres">
      <dgm:prSet presAssocID="{CE8B0FDB-3D96-4408-AEF7-124BD9C2BB80}" presName="childShp" presStyleLbl="bgAccFollowNode1" presStyleIdx="3" presStyleCnt="4" custScaleX="117949">
        <dgm:presLayoutVars>
          <dgm:bulletEnabled val="1"/>
        </dgm:presLayoutVars>
      </dgm:prSet>
      <dgm:spPr/>
      <dgm:t>
        <a:bodyPr/>
        <a:lstStyle/>
        <a:p>
          <a:endParaRPr lang="en-US"/>
        </a:p>
      </dgm:t>
    </dgm:pt>
  </dgm:ptLst>
  <dgm:cxnLst>
    <dgm:cxn modelId="{EF4E178D-B192-4FD7-8EB4-9899CC908537}" srcId="{BD37F398-B729-49B9-9D9B-174E33C3D9A4}" destId="{0A5AD115-659C-4B5B-B3DB-92725D6BE9A2}" srcOrd="1" destOrd="0" parTransId="{327B5B5B-3831-43EF-B976-34278909B5B8}" sibTransId="{F6F0C98B-D05C-4805-BF2D-8B9B0D8EC038}"/>
    <dgm:cxn modelId="{CEFD004E-D65F-482A-92D7-00074F691F3C}" srcId="{F29BBF65-A38C-4D67-BF72-ABFAA066975B}" destId="{CE8B0FDB-3D96-4408-AEF7-124BD9C2BB80}" srcOrd="3" destOrd="0" parTransId="{1FDCCDC4-2181-4FBF-A393-C2C5EBC697A9}" sibTransId="{2C4F33F5-F5B8-470C-A7BC-3DC5D89A560D}"/>
    <dgm:cxn modelId="{CB0F6F44-0880-4D02-9CDB-E83185CA45F7}" type="presOf" srcId="{AD06D490-824E-494E-977C-4F0BB1FD090F}" destId="{69CC7D84-4185-4B15-B376-D138259969FB}" srcOrd="0" destOrd="0" presId="urn:microsoft.com/office/officeart/2005/8/layout/vList6"/>
    <dgm:cxn modelId="{440CA2DD-B048-43CF-AB0B-015AA451131B}" type="presOf" srcId="{C8B05128-353E-46CF-B7AD-0835A87342D0}" destId="{26F41D9D-0A92-46F5-AF4C-44677C6899F0}" srcOrd="0" destOrd="0" presId="urn:microsoft.com/office/officeart/2005/8/layout/vList6"/>
    <dgm:cxn modelId="{38635F21-6E24-4455-B14C-9683E0FECFC5}" type="presOf" srcId="{022A5639-9692-451F-AE84-944BE166EC2F}" destId="{A7C31B69-8191-4786-9688-A878D9F4CB83}" srcOrd="0" destOrd="1" presId="urn:microsoft.com/office/officeart/2005/8/layout/vList6"/>
    <dgm:cxn modelId="{51033ECF-30ED-42DB-AFE3-C96AE6B1E6CF}" srcId="{5C0A8ABB-890F-44E2-A92D-21B67FDFC8D6}" destId="{50C9C410-89AC-4A14-B432-85E5201F9348}" srcOrd="0" destOrd="0" parTransId="{84359112-1246-4875-95A5-09A0109EA051}" sibTransId="{7901979B-08DF-421A-82A9-89FC4EBD4CD0}"/>
    <dgm:cxn modelId="{5093A88A-35C2-4EB0-B189-CC00FC3972AC}" type="presOf" srcId="{5A6C2F4D-6684-40D5-9F76-885AB4AB409E}" destId="{75707184-5CCD-4FAC-9D39-00D432E38109}" srcOrd="0" destOrd="0" presId="urn:microsoft.com/office/officeart/2005/8/layout/vList6"/>
    <dgm:cxn modelId="{03AF68B9-A753-442B-A9EC-C55D18FCD596}" srcId="{5C0A8ABB-890F-44E2-A92D-21B67FDFC8D6}" destId="{558636EB-AC2B-446D-A458-985AE276FCF3}" srcOrd="2" destOrd="0" parTransId="{1E53323D-C6CE-4A1E-8C6B-99B9F7A38E05}" sibTransId="{0CF4A28A-D498-4688-96DB-3BA16A0DE7D7}"/>
    <dgm:cxn modelId="{D12D2012-5F6E-49D6-9FFB-3909914972CE}" type="presOf" srcId="{50C9C410-89AC-4A14-B432-85E5201F9348}" destId="{D8B8E882-97B7-4F99-A713-B256A5CCCC5A}" srcOrd="0" destOrd="0" presId="urn:microsoft.com/office/officeart/2005/8/layout/vList6"/>
    <dgm:cxn modelId="{35E69093-46FC-4009-8C79-4C7CE8536636}" srcId="{BD37F398-B729-49B9-9D9B-174E33C3D9A4}" destId="{AD06D490-824E-494E-977C-4F0BB1FD090F}" srcOrd="0" destOrd="0" parTransId="{E471518A-5E1F-47DD-BBDB-524177747AA8}" sibTransId="{35DC4E97-4204-42BA-982A-296D87790109}"/>
    <dgm:cxn modelId="{283361C2-AE62-48A8-8C1C-0291995EF04D}" srcId="{5A6C2F4D-6684-40D5-9F76-885AB4AB409E}" destId="{022A5639-9692-451F-AE84-944BE166EC2F}" srcOrd="1" destOrd="0" parTransId="{BCC13C93-0D8D-49AE-963A-AAF29F514E0E}" sibTransId="{FBCCEBCB-8809-4CDC-AA94-6AB1EAC3CA60}"/>
    <dgm:cxn modelId="{BE1C9E3D-87F0-4C76-B3CD-06375D8451B3}" type="presOf" srcId="{5C0A8ABB-890F-44E2-A92D-21B67FDFC8D6}" destId="{F346F691-C50D-4DD3-8ED0-478AF5B91B50}" srcOrd="0" destOrd="0" presId="urn:microsoft.com/office/officeart/2005/8/layout/vList6"/>
    <dgm:cxn modelId="{DE0D5C1E-BCE2-47AA-BCBA-341D691ACECC}" type="presOf" srcId="{558636EB-AC2B-446D-A458-985AE276FCF3}" destId="{D8B8E882-97B7-4F99-A713-B256A5CCCC5A}" srcOrd="0" destOrd="2" presId="urn:microsoft.com/office/officeart/2005/8/layout/vList6"/>
    <dgm:cxn modelId="{EEF9EF18-3EFD-4D1E-BA63-54BC99067E55}" type="presOf" srcId="{576B6E93-91FD-4C91-A104-6093DEFAFB8C}" destId="{A7C31B69-8191-4786-9688-A878D9F4CB83}" srcOrd="0" destOrd="0" presId="urn:microsoft.com/office/officeart/2005/8/layout/vList6"/>
    <dgm:cxn modelId="{161E0B08-286D-4D32-AE6F-DB9D51ED3614}" type="presOf" srcId="{F29BBF65-A38C-4D67-BF72-ABFAA066975B}" destId="{443BD219-5822-4F6E-BB93-2494B0A240E4}" srcOrd="0" destOrd="0" presId="urn:microsoft.com/office/officeart/2005/8/layout/vList6"/>
    <dgm:cxn modelId="{EB2BEC5E-65A2-4445-BC25-312A61DD0581}" srcId="{5A6C2F4D-6684-40D5-9F76-885AB4AB409E}" destId="{576B6E93-91FD-4C91-A104-6093DEFAFB8C}" srcOrd="0" destOrd="0" parTransId="{A8320279-2D80-4D0C-B00B-3DB5591F66DF}" sibTransId="{0F0C350F-3538-4782-B8D7-F8210CF57D45}"/>
    <dgm:cxn modelId="{B42F50E6-E1FF-4676-B9E5-78961D6103D5}" type="presOf" srcId="{CE8B0FDB-3D96-4408-AEF7-124BD9C2BB80}" destId="{34C77B2E-2473-437D-B98D-0E113A77BD82}" srcOrd="0" destOrd="0" presId="urn:microsoft.com/office/officeart/2005/8/layout/vList6"/>
    <dgm:cxn modelId="{206AEEA6-F52A-45DC-964C-5F7D4ECE6EA7}" type="presOf" srcId="{AE69B011-3F4C-47EC-9BF4-52E12AB8B600}" destId="{D8B8E882-97B7-4F99-A713-B256A5CCCC5A}" srcOrd="0" destOrd="1" presId="urn:microsoft.com/office/officeart/2005/8/layout/vList6"/>
    <dgm:cxn modelId="{C7A757E1-C2D9-4864-BC76-0E4DE4040556}" srcId="{F29BBF65-A38C-4D67-BF72-ABFAA066975B}" destId="{5C0A8ABB-890F-44E2-A92D-21B67FDFC8D6}" srcOrd="0" destOrd="0" parTransId="{4AE8D4A8-EC60-484A-A8FA-810E85AD8F07}" sibTransId="{8D414579-B374-4DA1-A3DB-97BDEB49D407}"/>
    <dgm:cxn modelId="{045640EA-EF28-4963-901B-9C582CCEC766}" srcId="{F29BBF65-A38C-4D67-BF72-ABFAA066975B}" destId="{5A6C2F4D-6684-40D5-9F76-885AB4AB409E}" srcOrd="1" destOrd="0" parTransId="{F3CBEAA0-7B14-4DBC-A2A7-25332FE15849}" sibTransId="{333E5471-4D2A-4048-ABF6-C9A7A438FC82}"/>
    <dgm:cxn modelId="{0248E023-58E9-47FC-A36A-82E1FD301E8C}" srcId="{F29BBF65-A38C-4D67-BF72-ABFAA066975B}" destId="{BD37F398-B729-49B9-9D9B-174E33C3D9A4}" srcOrd="2" destOrd="0" parTransId="{55155DA6-0E27-4C98-814B-7881A255057D}" sibTransId="{A19BA890-DCF2-421C-AF22-A38408F7C63D}"/>
    <dgm:cxn modelId="{2164D036-227A-44A8-AEDF-8B1F6F33A64F}" type="presOf" srcId="{BD37F398-B729-49B9-9D9B-174E33C3D9A4}" destId="{9195388E-CF6C-46F0-B198-03F7674D4CAA}" srcOrd="0" destOrd="0" presId="urn:microsoft.com/office/officeart/2005/8/layout/vList6"/>
    <dgm:cxn modelId="{1819AA7A-89A6-4B7B-9238-058DC1A47FFE}" srcId="{5C0A8ABB-890F-44E2-A92D-21B67FDFC8D6}" destId="{AE69B011-3F4C-47EC-9BF4-52E12AB8B600}" srcOrd="1" destOrd="0" parTransId="{C3C9C9C7-E68D-4E67-8C99-339E0DE90D8C}" sibTransId="{38381E0A-4B59-46F6-9B67-9700AE3D90E6}"/>
    <dgm:cxn modelId="{ED013FD0-8102-4DEF-BC68-A459CF3C63EB}" type="presOf" srcId="{0A5AD115-659C-4B5B-B3DB-92725D6BE9A2}" destId="{69CC7D84-4185-4B15-B376-D138259969FB}" srcOrd="0" destOrd="1" presId="urn:microsoft.com/office/officeart/2005/8/layout/vList6"/>
    <dgm:cxn modelId="{F064DA68-01AF-45D9-B14D-1A9C2747420C}" srcId="{CE8B0FDB-3D96-4408-AEF7-124BD9C2BB80}" destId="{C8B05128-353E-46CF-B7AD-0835A87342D0}" srcOrd="0" destOrd="0" parTransId="{8C508842-26FE-4080-8F63-074C563013DB}" sibTransId="{10A518F4-4947-4AE1-94C6-A48BF1F3CFCB}"/>
    <dgm:cxn modelId="{F7E43925-7908-4C49-A619-D2D2BC06B4A4}" type="presParOf" srcId="{443BD219-5822-4F6E-BB93-2494B0A240E4}" destId="{E6D6EE49-E012-48E6-8B27-E2E50BA6844A}" srcOrd="0" destOrd="0" presId="urn:microsoft.com/office/officeart/2005/8/layout/vList6"/>
    <dgm:cxn modelId="{81557A10-0B15-4E81-889C-759D9C57C07A}" type="presParOf" srcId="{E6D6EE49-E012-48E6-8B27-E2E50BA6844A}" destId="{F346F691-C50D-4DD3-8ED0-478AF5B91B50}" srcOrd="0" destOrd="0" presId="urn:microsoft.com/office/officeart/2005/8/layout/vList6"/>
    <dgm:cxn modelId="{ADE5E1D8-5428-4F89-A6B9-962AFEDCECBA}" type="presParOf" srcId="{E6D6EE49-E012-48E6-8B27-E2E50BA6844A}" destId="{D8B8E882-97B7-4F99-A713-B256A5CCCC5A}" srcOrd="1" destOrd="0" presId="urn:microsoft.com/office/officeart/2005/8/layout/vList6"/>
    <dgm:cxn modelId="{16E22D05-10BD-4E67-AF28-109582A9641E}" type="presParOf" srcId="{443BD219-5822-4F6E-BB93-2494B0A240E4}" destId="{DD43BE56-0B31-438F-8ED8-57EB9DF47CCC}" srcOrd="1" destOrd="0" presId="urn:microsoft.com/office/officeart/2005/8/layout/vList6"/>
    <dgm:cxn modelId="{E3F387FB-9842-4EF6-808B-F9549AA878EF}" type="presParOf" srcId="{443BD219-5822-4F6E-BB93-2494B0A240E4}" destId="{16929669-93CC-47FB-AF21-63B338EF2FA6}" srcOrd="2" destOrd="0" presId="urn:microsoft.com/office/officeart/2005/8/layout/vList6"/>
    <dgm:cxn modelId="{AEF695B1-026B-45BA-B453-4A707E02BBA2}" type="presParOf" srcId="{16929669-93CC-47FB-AF21-63B338EF2FA6}" destId="{75707184-5CCD-4FAC-9D39-00D432E38109}" srcOrd="0" destOrd="0" presId="urn:microsoft.com/office/officeart/2005/8/layout/vList6"/>
    <dgm:cxn modelId="{E21C28DE-2161-41CF-9B1C-DE432A168274}" type="presParOf" srcId="{16929669-93CC-47FB-AF21-63B338EF2FA6}" destId="{A7C31B69-8191-4786-9688-A878D9F4CB83}" srcOrd="1" destOrd="0" presId="urn:microsoft.com/office/officeart/2005/8/layout/vList6"/>
    <dgm:cxn modelId="{6123D17F-1C46-46EC-BDA4-61E450F384B8}" type="presParOf" srcId="{443BD219-5822-4F6E-BB93-2494B0A240E4}" destId="{3A0ED69D-CDE6-4B67-BA17-50D5FF258441}" srcOrd="3" destOrd="0" presId="urn:microsoft.com/office/officeart/2005/8/layout/vList6"/>
    <dgm:cxn modelId="{6E70A2F0-64E0-456A-82A8-FD9C92F4B615}" type="presParOf" srcId="{443BD219-5822-4F6E-BB93-2494B0A240E4}" destId="{3EDB0092-ED94-4735-A109-5F19FC7520E1}" srcOrd="4" destOrd="0" presId="urn:microsoft.com/office/officeart/2005/8/layout/vList6"/>
    <dgm:cxn modelId="{FAB555FF-AB33-4B88-9048-712C936704F8}" type="presParOf" srcId="{3EDB0092-ED94-4735-A109-5F19FC7520E1}" destId="{9195388E-CF6C-46F0-B198-03F7674D4CAA}" srcOrd="0" destOrd="0" presId="urn:microsoft.com/office/officeart/2005/8/layout/vList6"/>
    <dgm:cxn modelId="{9560E142-832D-4D68-B818-6F743E2FE74B}" type="presParOf" srcId="{3EDB0092-ED94-4735-A109-5F19FC7520E1}" destId="{69CC7D84-4185-4B15-B376-D138259969FB}" srcOrd="1" destOrd="0" presId="urn:microsoft.com/office/officeart/2005/8/layout/vList6"/>
    <dgm:cxn modelId="{0C9598D7-F239-453E-97F1-E0BC0A3673AA}" type="presParOf" srcId="{443BD219-5822-4F6E-BB93-2494B0A240E4}" destId="{22884943-CDB3-42A3-BAA6-0FBF93C98B89}" srcOrd="5" destOrd="0" presId="urn:microsoft.com/office/officeart/2005/8/layout/vList6"/>
    <dgm:cxn modelId="{1EBAC76F-36CA-4A1C-ACAC-32F9E2EEFDC6}" type="presParOf" srcId="{443BD219-5822-4F6E-BB93-2494B0A240E4}" destId="{34305305-4F20-4E9D-98C6-071690FB252C}" srcOrd="6" destOrd="0" presId="urn:microsoft.com/office/officeart/2005/8/layout/vList6"/>
    <dgm:cxn modelId="{011CF6B6-FBE8-4DB1-8A98-270792B91BCA}" type="presParOf" srcId="{34305305-4F20-4E9D-98C6-071690FB252C}" destId="{34C77B2E-2473-437D-B98D-0E113A77BD82}" srcOrd="0" destOrd="0" presId="urn:microsoft.com/office/officeart/2005/8/layout/vList6"/>
    <dgm:cxn modelId="{169E6928-8021-4C80-A8D1-05099EA88880}" type="presParOf" srcId="{34305305-4F20-4E9D-98C6-071690FB252C}" destId="{26F41D9D-0A92-46F5-AF4C-44677C6899F0}"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AC93EA5-8A74-499A-A98E-184C7D7E06E2}" type="doc">
      <dgm:prSet loTypeId="urn:microsoft.com/office/officeart/2005/8/layout/arrow2" loCatId="process" qsTypeId="urn:microsoft.com/office/officeart/2005/8/quickstyle/simple1" qsCatId="simple" csTypeId="urn:microsoft.com/office/officeart/2005/8/colors/accent1_2" csCatId="accent1" phldr="1"/>
      <dgm:spPr/>
    </dgm:pt>
    <dgm:pt modelId="{B4978857-CE7A-4212-80E3-2739FFF7AD2E}">
      <dgm:prSet phldrT="[Text]" custT="1"/>
      <dgm:spPr/>
      <dgm:t>
        <a:bodyPr/>
        <a:lstStyle/>
        <a:p>
          <a:r>
            <a:rPr lang="en-US" sz="2000" dirty="0" smtClean="0">
              <a:solidFill>
                <a:schemeClr val="accent3"/>
              </a:solidFill>
            </a:rPr>
            <a:t>Copying discovery</a:t>
          </a:r>
          <a:endParaRPr lang="en-US" sz="2000" dirty="0">
            <a:solidFill>
              <a:schemeClr val="accent3"/>
            </a:solidFill>
          </a:endParaRPr>
        </a:p>
      </dgm:t>
    </dgm:pt>
    <dgm:pt modelId="{20A2FDDA-8954-401B-A0BC-05ED6AE4380D}" type="parTrans" cxnId="{C0F05CF1-C0CF-431F-995E-B63BCB9F1350}">
      <dgm:prSet/>
      <dgm:spPr/>
      <dgm:t>
        <a:bodyPr/>
        <a:lstStyle/>
        <a:p>
          <a:endParaRPr lang="en-US" sz="2400"/>
        </a:p>
      </dgm:t>
    </dgm:pt>
    <dgm:pt modelId="{48F41246-6F4B-431C-A3A0-9FF4DA7499AD}" type="sibTrans" cxnId="{C0F05CF1-C0CF-431F-995E-B63BCB9F1350}">
      <dgm:prSet/>
      <dgm:spPr/>
      <dgm:t>
        <a:bodyPr/>
        <a:lstStyle/>
        <a:p>
          <a:endParaRPr lang="en-US" sz="2400"/>
        </a:p>
      </dgm:t>
    </dgm:pt>
    <dgm:pt modelId="{7366D333-C905-4001-B62A-8657DEC5188F}">
      <dgm:prSet phldrT="[Text]" custT="1"/>
      <dgm:spPr/>
      <dgm:t>
        <a:bodyPr/>
        <a:lstStyle/>
        <a:p>
          <a:r>
            <a:rPr lang="en-US" sz="2000" dirty="0" smtClean="0">
              <a:solidFill>
                <a:schemeClr val="accent3"/>
              </a:solidFill>
            </a:rPr>
            <a:t>Applications in </a:t>
          </a:r>
          <a:br>
            <a:rPr lang="en-US" sz="2000" dirty="0" smtClean="0">
              <a:solidFill>
                <a:schemeClr val="accent3"/>
              </a:solidFill>
            </a:rPr>
          </a:br>
          <a:r>
            <a:rPr lang="en-US" sz="2000" dirty="0" smtClean="0">
              <a:solidFill>
                <a:schemeClr val="accent3"/>
              </a:solidFill>
            </a:rPr>
            <a:t>data integration</a:t>
          </a:r>
          <a:endParaRPr lang="en-US" sz="2000" dirty="0">
            <a:solidFill>
              <a:schemeClr val="accent3"/>
            </a:solidFill>
          </a:endParaRPr>
        </a:p>
      </dgm:t>
    </dgm:pt>
    <dgm:pt modelId="{1FE1055B-4786-49D9-BAA2-360E52E383FD}" type="parTrans" cxnId="{E42879BA-4A47-4F4C-A5C8-D7FEC97FC260}">
      <dgm:prSet/>
      <dgm:spPr/>
      <dgm:t>
        <a:bodyPr/>
        <a:lstStyle/>
        <a:p>
          <a:endParaRPr lang="en-US" sz="2400"/>
        </a:p>
      </dgm:t>
    </dgm:pt>
    <dgm:pt modelId="{09666653-3191-40E7-8A77-C038300A266C}" type="sibTrans" cxnId="{E42879BA-4A47-4F4C-A5C8-D7FEC97FC260}">
      <dgm:prSet/>
      <dgm:spPr/>
      <dgm:t>
        <a:bodyPr/>
        <a:lstStyle/>
        <a:p>
          <a:endParaRPr lang="en-US" sz="2400"/>
        </a:p>
      </dgm:t>
    </dgm:pt>
    <dgm:pt modelId="{6D0EC897-4BC4-4A18-9450-54EBE5EF9317}">
      <dgm:prSet phldrT="[Text]" custT="1"/>
      <dgm:spPr/>
      <dgm:t>
        <a:bodyPr/>
        <a:lstStyle/>
        <a:p>
          <a:r>
            <a:rPr lang="en-US" sz="1600" dirty="0" smtClean="0">
              <a:solidFill>
                <a:schemeClr val="accent3"/>
              </a:solidFill>
            </a:rPr>
            <a:t>Local detection </a:t>
          </a:r>
          <a:br>
            <a:rPr lang="en-US" sz="1600" dirty="0" smtClean="0">
              <a:solidFill>
                <a:schemeClr val="accent3"/>
              </a:solidFill>
            </a:rPr>
          </a:br>
          <a:r>
            <a:rPr lang="en-US" sz="1600" dirty="0" smtClean="0">
              <a:solidFill>
                <a:schemeClr val="accent3"/>
              </a:solidFill>
            </a:rPr>
            <a:t>[VLDB’09a]</a:t>
          </a:r>
          <a:endParaRPr lang="en-US" sz="1600" dirty="0">
            <a:solidFill>
              <a:schemeClr val="accent3"/>
            </a:solidFill>
          </a:endParaRPr>
        </a:p>
      </dgm:t>
    </dgm:pt>
    <dgm:pt modelId="{3C63FEDF-9E60-42B7-BACA-0F1100F4CB48}" type="parTrans" cxnId="{6551EFA0-934E-4C24-A23F-319A654A0F32}">
      <dgm:prSet/>
      <dgm:spPr/>
      <dgm:t>
        <a:bodyPr/>
        <a:lstStyle/>
        <a:p>
          <a:endParaRPr lang="en-US" sz="2400"/>
        </a:p>
      </dgm:t>
    </dgm:pt>
    <dgm:pt modelId="{BE3E0AC1-9964-4B0B-BED5-30C8623F3B23}" type="sibTrans" cxnId="{6551EFA0-934E-4C24-A23F-319A654A0F32}">
      <dgm:prSet/>
      <dgm:spPr/>
      <dgm:t>
        <a:bodyPr/>
        <a:lstStyle/>
        <a:p>
          <a:endParaRPr lang="en-US" sz="2400"/>
        </a:p>
      </dgm:t>
    </dgm:pt>
    <dgm:pt modelId="{C95FD0FB-7420-4212-B922-63159FE67857}">
      <dgm:prSet phldrT="[Text]" custT="1"/>
      <dgm:spPr/>
      <dgm:t>
        <a:bodyPr/>
        <a:lstStyle/>
        <a:p>
          <a:r>
            <a:rPr lang="en-US" sz="1600" dirty="0" smtClean="0">
              <a:solidFill>
                <a:schemeClr val="accent3"/>
              </a:solidFill>
            </a:rPr>
            <a:t>Global detection </a:t>
          </a:r>
          <a:br>
            <a:rPr lang="en-US" sz="1600" dirty="0" smtClean="0">
              <a:solidFill>
                <a:schemeClr val="accent3"/>
              </a:solidFill>
            </a:rPr>
          </a:br>
          <a:r>
            <a:rPr lang="en-US" sz="1600" dirty="0" smtClean="0">
              <a:solidFill>
                <a:schemeClr val="accent3"/>
              </a:solidFill>
            </a:rPr>
            <a:t>[VLDB’10a]</a:t>
          </a:r>
          <a:endParaRPr lang="en-US" sz="1600" dirty="0">
            <a:solidFill>
              <a:schemeClr val="accent3"/>
            </a:solidFill>
          </a:endParaRPr>
        </a:p>
      </dgm:t>
    </dgm:pt>
    <dgm:pt modelId="{2DE83EE1-DAFA-428A-A3B3-18DDB12584D9}" type="parTrans" cxnId="{DD7D845E-FDF8-499A-9177-754FC90E51E3}">
      <dgm:prSet/>
      <dgm:spPr/>
      <dgm:t>
        <a:bodyPr/>
        <a:lstStyle/>
        <a:p>
          <a:endParaRPr lang="en-US" sz="2400"/>
        </a:p>
      </dgm:t>
    </dgm:pt>
    <dgm:pt modelId="{C92A9B2C-299B-4ECF-9B04-7C9722F89E96}" type="sibTrans" cxnId="{DD7D845E-FDF8-499A-9177-754FC90E51E3}">
      <dgm:prSet/>
      <dgm:spPr/>
      <dgm:t>
        <a:bodyPr/>
        <a:lstStyle/>
        <a:p>
          <a:endParaRPr lang="en-US" sz="2400"/>
        </a:p>
      </dgm:t>
    </dgm:pt>
    <dgm:pt modelId="{2F88ACBD-9293-48DA-BE3E-F9CB46FE50C7}">
      <dgm:prSet phldrT="[Text]" custT="1"/>
      <dgm:spPr/>
      <dgm:t>
        <a:bodyPr/>
        <a:lstStyle/>
        <a:p>
          <a:r>
            <a:rPr lang="en-US" sz="1600" dirty="0" smtClean="0">
              <a:solidFill>
                <a:schemeClr val="accent3"/>
              </a:solidFill>
            </a:rPr>
            <a:t>Detection w. dynamic data [VLDB’09b]</a:t>
          </a:r>
          <a:endParaRPr lang="en-US" sz="1600" dirty="0">
            <a:solidFill>
              <a:schemeClr val="accent3"/>
            </a:solidFill>
          </a:endParaRPr>
        </a:p>
      </dgm:t>
    </dgm:pt>
    <dgm:pt modelId="{ED6090C8-EDFF-4E64-91F0-A6735C92A1BD}" type="parTrans" cxnId="{D8F83C1F-245F-40D0-B972-85D68AF16E82}">
      <dgm:prSet/>
      <dgm:spPr/>
      <dgm:t>
        <a:bodyPr/>
        <a:lstStyle/>
        <a:p>
          <a:endParaRPr lang="en-US" sz="2400"/>
        </a:p>
      </dgm:t>
    </dgm:pt>
    <dgm:pt modelId="{839D3995-F7F1-43FE-95CE-8F1B3EBC13E2}" type="sibTrans" cxnId="{D8F83C1F-245F-40D0-B972-85D68AF16E82}">
      <dgm:prSet/>
      <dgm:spPr/>
      <dgm:t>
        <a:bodyPr/>
        <a:lstStyle/>
        <a:p>
          <a:endParaRPr lang="en-US" sz="2400"/>
        </a:p>
      </dgm:t>
    </dgm:pt>
    <dgm:pt modelId="{5CE005B6-9CCF-4DF9-B944-ECEC68BB9591}">
      <dgm:prSet custT="1"/>
      <dgm:spPr/>
      <dgm:t>
        <a:bodyPr/>
        <a:lstStyle/>
        <a:p>
          <a:r>
            <a:rPr lang="en-US" sz="1600" dirty="0" smtClean="0"/>
            <a:t>Visualization</a:t>
          </a:r>
          <a:endParaRPr lang="en-US" sz="1600" dirty="0"/>
        </a:p>
      </dgm:t>
    </dgm:pt>
    <dgm:pt modelId="{823672D7-A357-4642-B40A-7C9C6D4BF5CF}" type="parTrans" cxnId="{A93D3503-CA62-4E16-AAB9-BE3044EA2A5F}">
      <dgm:prSet/>
      <dgm:spPr/>
      <dgm:t>
        <a:bodyPr/>
        <a:lstStyle/>
        <a:p>
          <a:endParaRPr lang="en-US" sz="2400"/>
        </a:p>
      </dgm:t>
    </dgm:pt>
    <dgm:pt modelId="{FCA0E475-CF37-4FF4-AEBD-B4FC8A748AB5}" type="sibTrans" cxnId="{A93D3503-CA62-4E16-AAB9-BE3044EA2A5F}">
      <dgm:prSet/>
      <dgm:spPr/>
      <dgm:t>
        <a:bodyPr/>
        <a:lstStyle/>
        <a:p>
          <a:endParaRPr lang="en-US" sz="2400"/>
        </a:p>
      </dgm:t>
    </dgm:pt>
    <dgm:pt modelId="{F9694997-2528-442D-B33C-BE3B1966DD73}">
      <dgm:prSet custT="1"/>
      <dgm:spPr/>
      <dgm:t>
        <a:bodyPr/>
        <a:lstStyle/>
        <a:p>
          <a:r>
            <a:rPr lang="en-US" sz="1600" dirty="0" smtClean="0"/>
            <a:t>Decision explanation</a:t>
          </a:r>
          <a:br>
            <a:rPr lang="en-US" sz="1600" dirty="0" smtClean="0"/>
          </a:br>
          <a:r>
            <a:rPr lang="en-US" sz="1600" dirty="0" smtClean="0"/>
            <a:t>[VLDB’10 demo]</a:t>
          </a:r>
          <a:endParaRPr lang="en-US" sz="1600" dirty="0"/>
        </a:p>
      </dgm:t>
    </dgm:pt>
    <dgm:pt modelId="{AF9CB605-E591-41DD-BA72-952C8ED2E275}" type="parTrans" cxnId="{8DF903BB-BB58-4948-B6FB-62CC2CC56388}">
      <dgm:prSet/>
      <dgm:spPr/>
      <dgm:t>
        <a:bodyPr/>
        <a:lstStyle/>
        <a:p>
          <a:endParaRPr lang="en-US" sz="2400"/>
        </a:p>
      </dgm:t>
    </dgm:pt>
    <dgm:pt modelId="{7EF094F7-B93B-4710-9594-6775C0703F8A}" type="sibTrans" cxnId="{8DF903BB-BB58-4948-B6FB-62CC2CC56388}">
      <dgm:prSet/>
      <dgm:spPr/>
      <dgm:t>
        <a:bodyPr/>
        <a:lstStyle/>
        <a:p>
          <a:endParaRPr lang="en-US" sz="2400"/>
        </a:p>
      </dgm:t>
    </dgm:pt>
    <dgm:pt modelId="{C4F79391-D6FE-4F82-B821-BBA05305518D}">
      <dgm:prSet phldrT="[Text]" custT="1"/>
      <dgm:spPr/>
      <dgm:t>
        <a:bodyPr/>
        <a:lstStyle/>
        <a:p>
          <a:r>
            <a:rPr lang="en-US" sz="1600" dirty="0" smtClean="0">
              <a:solidFill>
                <a:schemeClr val="accent3"/>
              </a:solidFill>
            </a:rPr>
            <a:t>Truth discovery </a:t>
          </a:r>
          <a:br>
            <a:rPr lang="en-US" sz="1600" dirty="0" smtClean="0">
              <a:solidFill>
                <a:schemeClr val="accent3"/>
              </a:solidFill>
            </a:rPr>
          </a:br>
          <a:r>
            <a:rPr lang="en-US" sz="1600" dirty="0" smtClean="0">
              <a:solidFill>
                <a:schemeClr val="accent3"/>
              </a:solidFill>
            </a:rPr>
            <a:t>[VLDB’09a][VLDB’09b]</a:t>
          </a:r>
          <a:endParaRPr lang="en-US" sz="1600" dirty="0">
            <a:solidFill>
              <a:schemeClr val="accent3"/>
            </a:solidFill>
          </a:endParaRPr>
        </a:p>
      </dgm:t>
    </dgm:pt>
    <dgm:pt modelId="{7332FF2F-7643-4C0E-A1AD-9257E69D231A}" type="parTrans" cxnId="{1AC92266-BBEA-4F96-802B-843B92CA394B}">
      <dgm:prSet/>
      <dgm:spPr/>
      <dgm:t>
        <a:bodyPr/>
        <a:lstStyle/>
        <a:p>
          <a:endParaRPr lang="en-US" sz="2400"/>
        </a:p>
      </dgm:t>
    </dgm:pt>
    <dgm:pt modelId="{19A3EABC-A4C1-427F-A0FC-4D96AB60E652}" type="sibTrans" cxnId="{1AC92266-BBEA-4F96-802B-843B92CA394B}">
      <dgm:prSet/>
      <dgm:spPr/>
      <dgm:t>
        <a:bodyPr/>
        <a:lstStyle/>
        <a:p>
          <a:endParaRPr lang="en-US" sz="2400"/>
        </a:p>
      </dgm:t>
    </dgm:pt>
    <dgm:pt modelId="{C9781523-4212-44DB-8C13-71E60E489575}">
      <dgm:prSet phldrT="[Text]" custT="1"/>
      <dgm:spPr/>
      <dgm:t>
        <a:bodyPr/>
        <a:lstStyle/>
        <a:p>
          <a:r>
            <a:rPr lang="en-US" sz="1600" dirty="0" smtClean="0">
              <a:solidFill>
                <a:schemeClr val="accent3"/>
              </a:solidFill>
            </a:rPr>
            <a:t>Query answering </a:t>
          </a:r>
          <a:br>
            <a:rPr lang="en-US" sz="1600" dirty="0" smtClean="0">
              <a:solidFill>
                <a:schemeClr val="accent3"/>
              </a:solidFill>
            </a:rPr>
          </a:br>
          <a:r>
            <a:rPr lang="en-US" sz="1600" dirty="0" smtClean="0">
              <a:solidFill>
                <a:schemeClr val="accent3"/>
              </a:solidFill>
            </a:rPr>
            <a:t>[EDBT’11]</a:t>
          </a:r>
          <a:endParaRPr lang="en-US" sz="1600" dirty="0">
            <a:solidFill>
              <a:schemeClr val="accent3"/>
            </a:solidFill>
          </a:endParaRPr>
        </a:p>
      </dgm:t>
    </dgm:pt>
    <dgm:pt modelId="{81944F0F-4BED-44DA-B90B-46D565FFA447}" type="parTrans" cxnId="{8C51F10E-A611-4CCA-8230-5BCD7A353843}">
      <dgm:prSet/>
      <dgm:spPr/>
      <dgm:t>
        <a:bodyPr/>
        <a:lstStyle/>
        <a:p>
          <a:endParaRPr lang="en-US" sz="2400"/>
        </a:p>
      </dgm:t>
    </dgm:pt>
    <dgm:pt modelId="{9F92288D-5A77-4554-8D02-31A9F88D520E}" type="sibTrans" cxnId="{8C51F10E-A611-4CCA-8230-5BCD7A353843}">
      <dgm:prSet/>
      <dgm:spPr/>
      <dgm:t>
        <a:bodyPr/>
        <a:lstStyle/>
        <a:p>
          <a:endParaRPr lang="en-US" sz="2400"/>
        </a:p>
      </dgm:t>
    </dgm:pt>
    <dgm:pt modelId="{73AC879E-0038-448D-8445-FC93E2B36C5C}">
      <dgm:prSet phldrT="[Text]" custT="1"/>
      <dgm:spPr/>
      <dgm:t>
        <a:bodyPr/>
        <a:lstStyle/>
        <a:p>
          <a:r>
            <a:rPr lang="en-US" sz="1600" dirty="0" smtClean="0">
              <a:solidFill>
                <a:schemeClr val="accent3"/>
              </a:solidFill>
            </a:rPr>
            <a:t>Record linkage </a:t>
          </a:r>
          <a:br>
            <a:rPr lang="en-US" sz="1600" dirty="0" smtClean="0">
              <a:solidFill>
                <a:schemeClr val="accent3"/>
              </a:solidFill>
            </a:rPr>
          </a:br>
          <a:r>
            <a:rPr lang="en-US" sz="1600" dirty="0" smtClean="0">
              <a:solidFill>
                <a:schemeClr val="accent3"/>
              </a:solidFill>
            </a:rPr>
            <a:t>[VLDB’10b]</a:t>
          </a:r>
          <a:endParaRPr lang="en-US" sz="1600" dirty="0">
            <a:solidFill>
              <a:schemeClr val="accent3"/>
            </a:solidFill>
          </a:endParaRPr>
        </a:p>
      </dgm:t>
    </dgm:pt>
    <dgm:pt modelId="{87D695C7-8AA4-4B2D-95BF-4A7661B91CF5}" type="parTrans" cxnId="{6285E3A8-9E94-4EA2-949D-7EA4C01E99C7}">
      <dgm:prSet/>
      <dgm:spPr/>
      <dgm:t>
        <a:bodyPr/>
        <a:lstStyle/>
        <a:p>
          <a:endParaRPr lang="en-US" sz="2400"/>
        </a:p>
      </dgm:t>
    </dgm:pt>
    <dgm:pt modelId="{5E683559-966F-4C6F-8076-38363D15695F}" type="sibTrans" cxnId="{6285E3A8-9E94-4EA2-949D-7EA4C01E99C7}">
      <dgm:prSet/>
      <dgm:spPr/>
      <dgm:t>
        <a:bodyPr/>
        <a:lstStyle/>
        <a:p>
          <a:endParaRPr lang="en-US" sz="2400"/>
        </a:p>
      </dgm:t>
    </dgm:pt>
    <dgm:pt modelId="{83943770-70FA-4B30-9B34-F8BC477796A8}">
      <dgm:prSet phldrT="[Text]" custT="1"/>
      <dgm:spPr/>
      <dgm:t>
        <a:bodyPr/>
        <a:lstStyle/>
        <a:p>
          <a:r>
            <a:rPr lang="en-US" sz="2000" dirty="0" smtClean="0"/>
            <a:t>Visualization and decision explanation</a:t>
          </a:r>
          <a:endParaRPr lang="en-US" sz="2000" dirty="0"/>
        </a:p>
      </dgm:t>
    </dgm:pt>
    <dgm:pt modelId="{356F3BFF-5DFD-4BC7-ACD7-43F316ABD543}" type="parTrans" cxnId="{51D5D5C1-A0F4-4F7D-A084-F3C38813B854}">
      <dgm:prSet/>
      <dgm:spPr/>
      <dgm:t>
        <a:bodyPr/>
        <a:lstStyle/>
        <a:p>
          <a:endParaRPr lang="en-US" sz="2400"/>
        </a:p>
      </dgm:t>
    </dgm:pt>
    <dgm:pt modelId="{A9053D5C-563F-4A60-AED5-1B46C1E2D05D}" type="sibTrans" cxnId="{51D5D5C1-A0F4-4F7D-A084-F3C38813B854}">
      <dgm:prSet/>
      <dgm:spPr/>
      <dgm:t>
        <a:bodyPr/>
        <a:lstStyle/>
        <a:p>
          <a:endParaRPr lang="en-US" sz="2400"/>
        </a:p>
      </dgm:t>
    </dgm:pt>
    <dgm:pt modelId="{EA520DA4-726E-4094-8E20-5E8EF1A99DB5}" type="pres">
      <dgm:prSet presAssocID="{DAC93EA5-8A74-499A-A98E-184C7D7E06E2}" presName="arrowDiagram" presStyleCnt="0">
        <dgm:presLayoutVars>
          <dgm:chMax val="5"/>
          <dgm:dir/>
          <dgm:resizeHandles val="exact"/>
        </dgm:presLayoutVars>
      </dgm:prSet>
      <dgm:spPr/>
    </dgm:pt>
    <dgm:pt modelId="{06954056-FCF6-4AFF-8095-EB445054C48A}" type="pres">
      <dgm:prSet presAssocID="{DAC93EA5-8A74-499A-A98E-184C7D7E06E2}" presName="arrow" presStyleLbl="bgShp" presStyleIdx="0" presStyleCnt="1" custAng="0" custScaleY="104026"/>
      <dgm:spPr/>
    </dgm:pt>
    <dgm:pt modelId="{F9E72637-802E-4634-8F53-84127E163F46}" type="pres">
      <dgm:prSet presAssocID="{DAC93EA5-8A74-499A-A98E-184C7D7E06E2}" presName="arrowDiagram3" presStyleCnt="0"/>
      <dgm:spPr/>
    </dgm:pt>
    <dgm:pt modelId="{F0D35BE8-2758-4E0D-81E4-1E08CB2F1509}" type="pres">
      <dgm:prSet presAssocID="{B4978857-CE7A-4212-80E3-2739FFF7AD2E}" presName="bullet3a" presStyleLbl="node1" presStyleIdx="0" presStyleCnt="3"/>
      <dgm:spPr/>
    </dgm:pt>
    <dgm:pt modelId="{545529E2-4889-477E-BC09-DBF9A598942C}" type="pres">
      <dgm:prSet presAssocID="{B4978857-CE7A-4212-80E3-2739FFF7AD2E}" presName="textBox3a" presStyleLbl="revTx" presStyleIdx="0" presStyleCnt="3" custScaleX="119777" custLinFactNeighborX="12748">
        <dgm:presLayoutVars>
          <dgm:bulletEnabled val="1"/>
        </dgm:presLayoutVars>
      </dgm:prSet>
      <dgm:spPr/>
      <dgm:t>
        <a:bodyPr/>
        <a:lstStyle/>
        <a:p>
          <a:endParaRPr lang="en-US"/>
        </a:p>
      </dgm:t>
    </dgm:pt>
    <dgm:pt modelId="{9EEF9F76-BF50-4E91-9E05-1AC750CAC923}" type="pres">
      <dgm:prSet presAssocID="{7366D333-C905-4001-B62A-8657DEC5188F}" presName="bullet3b" presStyleLbl="node1" presStyleIdx="1" presStyleCnt="3"/>
      <dgm:spPr/>
    </dgm:pt>
    <dgm:pt modelId="{029F075E-3563-4708-B00C-DB7524B56CA9}" type="pres">
      <dgm:prSet presAssocID="{7366D333-C905-4001-B62A-8657DEC5188F}" presName="textBox3b" presStyleLbl="revTx" presStyleIdx="1" presStyleCnt="3" custScaleX="136139" custScaleY="92196" custLinFactNeighborX="27336" custLinFactNeighborY="6613">
        <dgm:presLayoutVars>
          <dgm:bulletEnabled val="1"/>
        </dgm:presLayoutVars>
      </dgm:prSet>
      <dgm:spPr/>
      <dgm:t>
        <a:bodyPr/>
        <a:lstStyle/>
        <a:p>
          <a:endParaRPr lang="en-US"/>
        </a:p>
      </dgm:t>
    </dgm:pt>
    <dgm:pt modelId="{8FBE93F8-6932-4A89-A8EA-06388A6F11EF}" type="pres">
      <dgm:prSet presAssocID="{83943770-70FA-4B30-9B34-F8BC477796A8}" presName="bullet3c" presStyleLbl="node1" presStyleIdx="2" presStyleCnt="3"/>
      <dgm:spPr/>
    </dgm:pt>
    <dgm:pt modelId="{04488EDD-370D-4B3B-820E-8D61A0789BC5}" type="pres">
      <dgm:prSet presAssocID="{83943770-70FA-4B30-9B34-F8BC477796A8}" presName="textBox3c" presStyleLbl="revTx" presStyleIdx="2" presStyleCnt="3">
        <dgm:presLayoutVars>
          <dgm:bulletEnabled val="1"/>
        </dgm:presLayoutVars>
      </dgm:prSet>
      <dgm:spPr/>
      <dgm:t>
        <a:bodyPr/>
        <a:lstStyle/>
        <a:p>
          <a:endParaRPr lang="en-US"/>
        </a:p>
      </dgm:t>
    </dgm:pt>
  </dgm:ptLst>
  <dgm:cxnLst>
    <dgm:cxn modelId="{E42879BA-4A47-4F4C-A5C8-D7FEC97FC260}" srcId="{DAC93EA5-8A74-499A-A98E-184C7D7E06E2}" destId="{7366D333-C905-4001-B62A-8657DEC5188F}" srcOrd="1" destOrd="0" parTransId="{1FE1055B-4786-49D9-BAA2-360E52E383FD}" sibTransId="{09666653-3191-40E7-8A77-C038300A266C}"/>
    <dgm:cxn modelId="{B06B11F0-6E5B-4B9A-A70F-9B8EFCA49F0C}" type="presOf" srcId="{6D0EC897-4BC4-4A18-9450-54EBE5EF9317}" destId="{545529E2-4889-477E-BC09-DBF9A598942C}" srcOrd="0" destOrd="1" presId="urn:microsoft.com/office/officeart/2005/8/layout/arrow2"/>
    <dgm:cxn modelId="{BB9BB34B-9CD5-4DAB-8F96-B0AA0592B961}" type="presOf" srcId="{C9781523-4212-44DB-8C13-71E60E489575}" destId="{029F075E-3563-4708-B00C-DB7524B56CA9}" srcOrd="0" destOrd="2" presId="urn:microsoft.com/office/officeart/2005/8/layout/arrow2"/>
    <dgm:cxn modelId="{4C175E68-0048-4813-B08D-C842C17F8A07}" type="presOf" srcId="{7366D333-C905-4001-B62A-8657DEC5188F}" destId="{029F075E-3563-4708-B00C-DB7524B56CA9}" srcOrd="0" destOrd="0" presId="urn:microsoft.com/office/officeart/2005/8/layout/arrow2"/>
    <dgm:cxn modelId="{236792A4-9DFE-443E-AB5C-C0D8FC029D9E}" type="presOf" srcId="{5CE005B6-9CCF-4DF9-B944-ECEC68BB9591}" destId="{04488EDD-370D-4B3B-820E-8D61A0789BC5}" srcOrd="0" destOrd="1" presId="urn:microsoft.com/office/officeart/2005/8/layout/arrow2"/>
    <dgm:cxn modelId="{B03C9CED-60BF-4B3D-8100-E216AA4FBD89}" type="presOf" srcId="{C4F79391-D6FE-4F82-B821-BBA05305518D}" destId="{029F075E-3563-4708-B00C-DB7524B56CA9}" srcOrd="0" destOrd="1" presId="urn:microsoft.com/office/officeart/2005/8/layout/arrow2"/>
    <dgm:cxn modelId="{B5A803BA-42A3-477D-BDA8-F03BB29FA7B4}" type="presOf" srcId="{F9694997-2528-442D-B33C-BE3B1966DD73}" destId="{04488EDD-370D-4B3B-820E-8D61A0789BC5}" srcOrd="0" destOrd="2" presId="urn:microsoft.com/office/officeart/2005/8/layout/arrow2"/>
    <dgm:cxn modelId="{8DF903BB-BB58-4948-B6FB-62CC2CC56388}" srcId="{83943770-70FA-4B30-9B34-F8BC477796A8}" destId="{F9694997-2528-442D-B33C-BE3B1966DD73}" srcOrd="1" destOrd="0" parTransId="{AF9CB605-E591-41DD-BA72-952C8ED2E275}" sibTransId="{7EF094F7-B93B-4710-9594-6775C0703F8A}"/>
    <dgm:cxn modelId="{44E15F10-CB3E-458A-A826-4BFD094242A5}" type="presOf" srcId="{DAC93EA5-8A74-499A-A98E-184C7D7E06E2}" destId="{EA520DA4-726E-4094-8E20-5E8EF1A99DB5}" srcOrd="0" destOrd="0" presId="urn:microsoft.com/office/officeart/2005/8/layout/arrow2"/>
    <dgm:cxn modelId="{4B360E26-988B-487F-A28A-665B288A3964}" type="presOf" srcId="{83943770-70FA-4B30-9B34-F8BC477796A8}" destId="{04488EDD-370D-4B3B-820E-8D61A0789BC5}" srcOrd="0" destOrd="0" presId="urn:microsoft.com/office/officeart/2005/8/layout/arrow2"/>
    <dgm:cxn modelId="{51D5D5C1-A0F4-4F7D-A084-F3C38813B854}" srcId="{DAC93EA5-8A74-499A-A98E-184C7D7E06E2}" destId="{83943770-70FA-4B30-9B34-F8BC477796A8}" srcOrd="2" destOrd="0" parTransId="{356F3BFF-5DFD-4BC7-ACD7-43F316ABD543}" sibTransId="{A9053D5C-563F-4A60-AED5-1B46C1E2D05D}"/>
    <dgm:cxn modelId="{4771B161-C88D-4D00-9FF4-A5768E14D88F}" type="presOf" srcId="{73AC879E-0038-448D-8445-FC93E2B36C5C}" destId="{029F075E-3563-4708-B00C-DB7524B56CA9}" srcOrd="0" destOrd="3" presId="urn:microsoft.com/office/officeart/2005/8/layout/arrow2"/>
    <dgm:cxn modelId="{6551EFA0-934E-4C24-A23F-319A654A0F32}" srcId="{B4978857-CE7A-4212-80E3-2739FFF7AD2E}" destId="{6D0EC897-4BC4-4A18-9450-54EBE5EF9317}" srcOrd="0" destOrd="0" parTransId="{3C63FEDF-9E60-42B7-BACA-0F1100F4CB48}" sibTransId="{BE3E0AC1-9964-4B0B-BED5-30C8623F3B23}"/>
    <dgm:cxn modelId="{6285E3A8-9E94-4EA2-949D-7EA4C01E99C7}" srcId="{7366D333-C905-4001-B62A-8657DEC5188F}" destId="{73AC879E-0038-448D-8445-FC93E2B36C5C}" srcOrd="2" destOrd="0" parTransId="{87D695C7-8AA4-4B2D-95BF-4A7661B91CF5}" sibTransId="{5E683559-966F-4C6F-8076-38363D15695F}"/>
    <dgm:cxn modelId="{ED85754A-CFF0-416C-B6FE-C5DABBA44553}" type="presOf" srcId="{C95FD0FB-7420-4212-B922-63159FE67857}" destId="{545529E2-4889-477E-BC09-DBF9A598942C}" srcOrd="0" destOrd="2" presId="urn:microsoft.com/office/officeart/2005/8/layout/arrow2"/>
    <dgm:cxn modelId="{DD7D845E-FDF8-499A-9177-754FC90E51E3}" srcId="{B4978857-CE7A-4212-80E3-2739FFF7AD2E}" destId="{C95FD0FB-7420-4212-B922-63159FE67857}" srcOrd="1" destOrd="0" parTransId="{2DE83EE1-DAFA-428A-A3B3-18DDB12584D9}" sibTransId="{C92A9B2C-299B-4ECF-9B04-7C9722F89E96}"/>
    <dgm:cxn modelId="{8C51F10E-A611-4CCA-8230-5BCD7A353843}" srcId="{7366D333-C905-4001-B62A-8657DEC5188F}" destId="{C9781523-4212-44DB-8C13-71E60E489575}" srcOrd="1" destOrd="0" parTransId="{81944F0F-4BED-44DA-B90B-46D565FFA447}" sibTransId="{9F92288D-5A77-4554-8D02-31A9F88D520E}"/>
    <dgm:cxn modelId="{1AC92266-BBEA-4F96-802B-843B92CA394B}" srcId="{7366D333-C905-4001-B62A-8657DEC5188F}" destId="{C4F79391-D6FE-4F82-B821-BBA05305518D}" srcOrd="0" destOrd="0" parTransId="{7332FF2F-7643-4C0E-A1AD-9257E69D231A}" sibTransId="{19A3EABC-A4C1-427F-A0FC-4D96AB60E652}"/>
    <dgm:cxn modelId="{E3013EA0-74AB-4E74-ABA7-273DF5EC9F21}" type="presOf" srcId="{B4978857-CE7A-4212-80E3-2739FFF7AD2E}" destId="{545529E2-4889-477E-BC09-DBF9A598942C}" srcOrd="0" destOrd="0" presId="urn:microsoft.com/office/officeart/2005/8/layout/arrow2"/>
    <dgm:cxn modelId="{D8F83C1F-245F-40D0-B972-85D68AF16E82}" srcId="{B4978857-CE7A-4212-80E3-2739FFF7AD2E}" destId="{2F88ACBD-9293-48DA-BE3E-F9CB46FE50C7}" srcOrd="2" destOrd="0" parTransId="{ED6090C8-EDFF-4E64-91F0-A6735C92A1BD}" sibTransId="{839D3995-F7F1-43FE-95CE-8F1B3EBC13E2}"/>
    <dgm:cxn modelId="{A93D3503-CA62-4E16-AAB9-BE3044EA2A5F}" srcId="{83943770-70FA-4B30-9B34-F8BC477796A8}" destId="{5CE005B6-9CCF-4DF9-B944-ECEC68BB9591}" srcOrd="0" destOrd="0" parTransId="{823672D7-A357-4642-B40A-7C9C6D4BF5CF}" sibTransId="{FCA0E475-CF37-4FF4-AEBD-B4FC8A748AB5}"/>
    <dgm:cxn modelId="{1D5A992D-210E-40B7-8A2A-6B083E7E3D1A}" type="presOf" srcId="{2F88ACBD-9293-48DA-BE3E-F9CB46FE50C7}" destId="{545529E2-4889-477E-BC09-DBF9A598942C}" srcOrd="0" destOrd="3" presId="urn:microsoft.com/office/officeart/2005/8/layout/arrow2"/>
    <dgm:cxn modelId="{C0F05CF1-C0CF-431F-995E-B63BCB9F1350}" srcId="{DAC93EA5-8A74-499A-A98E-184C7D7E06E2}" destId="{B4978857-CE7A-4212-80E3-2739FFF7AD2E}" srcOrd="0" destOrd="0" parTransId="{20A2FDDA-8954-401B-A0BC-05ED6AE4380D}" sibTransId="{48F41246-6F4B-431C-A3A0-9FF4DA7499AD}"/>
    <dgm:cxn modelId="{1A589B00-FB02-48FA-8CD2-BEF65E7A98BE}" type="presParOf" srcId="{EA520DA4-726E-4094-8E20-5E8EF1A99DB5}" destId="{06954056-FCF6-4AFF-8095-EB445054C48A}" srcOrd="0" destOrd="0" presId="urn:microsoft.com/office/officeart/2005/8/layout/arrow2"/>
    <dgm:cxn modelId="{8A245D80-74F8-42DF-9AE8-2416F8EDD1E9}" type="presParOf" srcId="{EA520DA4-726E-4094-8E20-5E8EF1A99DB5}" destId="{F9E72637-802E-4634-8F53-84127E163F46}" srcOrd="1" destOrd="0" presId="urn:microsoft.com/office/officeart/2005/8/layout/arrow2"/>
    <dgm:cxn modelId="{F36C9E65-E859-4D02-897C-B6148E373686}" type="presParOf" srcId="{F9E72637-802E-4634-8F53-84127E163F46}" destId="{F0D35BE8-2758-4E0D-81E4-1E08CB2F1509}" srcOrd="0" destOrd="0" presId="urn:microsoft.com/office/officeart/2005/8/layout/arrow2"/>
    <dgm:cxn modelId="{CC291EB3-EC5A-4F5D-BA78-FB208F53A3C2}" type="presParOf" srcId="{F9E72637-802E-4634-8F53-84127E163F46}" destId="{545529E2-4889-477E-BC09-DBF9A598942C}" srcOrd="1" destOrd="0" presId="urn:microsoft.com/office/officeart/2005/8/layout/arrow2"/>
    <dgm:cxn modelId="{1C7AF464-1CC3-4404-A15E-A24BD6B8573B}" type="presParOf" srcId="{F9E72637-802E-4634-8F53-84127E163F46}" destId="{9EEF9F76-BF50-4E91-9E05-1AC750CAC923}" srcOrd="2" destOrd="0" presId="urn:microsoft.com/office/officeart/2005/8/layout/arrow2"/>
    <dgm:cxn modelId="{40CAD651-4DDE-4ADA-9226-792D870B4C3A}" type="presParOf" srcId="{F9E72637-802E-4634-8F53-84127E163F46}" destId="{029F075E-3563-4708-B00C-DB7524B56CA9}" srcOrd="3" destOrd="0" presId="urn:microsoft.com/office/officeart/2005/8/layout/arrow2"/>
    <dgm:cxn modelId="{EA79DAD1-47C4-4B15-8B02-11733D41FDC2}" type="presParOf" srcId="{F9E72637-802E-4634-8F53-84127E163F46}" destId="{8FBE93F8-6932-4A89-A8EA-06388A6F11EF}" srcOrd="4" destOrd="0" presId="urn:microsoft.com/office/officeart/2005/8/layout/arrow2"/>
    <dgm:cxn modelId="{D73A29A0-85C3-47E6-B9CC-07650CDAA0FE}" type="presParOf" srcId="{F9E72637-802E-4634-8F53-84127E163F46}" destId="{04488EDD-370D-4B3B-820E-8D61A0789BC5}"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31576DD-8FB1-4541-AEDA-6818B7799A32}" type="doc">
      <dgm:prSet loTypeId="urn:microsoft.com/office/officeart/2005/8/layout/hProcess9" loCatId="process" qsTypeId="urn:microsoft.com/office/officeart/2005/8/quickstyle/simple1" qsCatId="simple" csTypeId="urn:microsoft.com/office/officeart/2005/8/colors/accent1_2" csCatId="accent1" phldr="1"/>
      <dgm:spPr/>
    </dgm:pt>
    <dgm:pt modelId="{968BC2D2-82E5-4431-8DE7-E21EF83FE848}">
      <dgm:prSet phldrT="[Text]"/>
      <dgm:spPr/>
      <dgm:t>
        <a:bodyPr/>
        <a:lstStyle/>
        <a:p>
          <a:r>
            <a:rPr lang="en-US" dirty="0" smtClean="0"/>
            <a:t>Local Detection </a:t>
          </a:r>
          <a:endParaRPr lang="en-US" dirty="0"/>
        </a:p>
      </dgm:t>
    </dgm:pt>
    <dgm:pt modelId="{4A97B820-AEF0-4208-8034-8B25F9157CA6}" type="parTrans" cxnId="{BDD0CA54-2E9F-413C-BE7D-57E8660D164F}">
      <dgm:prSet/>
      <dgm:spPr/>
      <dgm:t>
        <a:bodyPr/>
        <a:lstStyle/>
        <a:p>
          <a:endParaRPr lang="en-US"/>
        </a:p>
      </dgm:t>
    </dgm:pt>
    <dgm:pt modelId="{D1412638-EC6F-4F8B-BFAA-697D6BD98820}" type="sibTrans" cxnId="{BDD0CA54-2E9F-413C-BE7D-57E8660D164F}">
      <dgm:prSet/>
      <dgm:spPr/>
      <dgm:t>
        <a:bodyPr/>
        <a:lstStyle/>
        <a:p>
          <a:endParaRPr lang="en-US"/>
        </a:p>
      </dgm:t>
    </dgm:pt>
    <dgm:pt modelId="{5B028AAD-B294-4A02-A7E7-1AEF012CC7EA}">
      <dgm:prSet phldrT="[Text]"/>
      <dgm:spPr/>
      <dgm:t>
        <a:bodyPr/>
        <a:lstStyle/>
        <a:p>
          <a:r>
            <a:rPr lang="en-US" dirty="0" smtClean="0"/>
            <a:t>Global Detection</a:t>
          </a:r>
          <a:endParaRPr lang="en-US" dirty="0"/>
        </a:p>
      </dgm:t>
    </dgm:pt>
    <dgm:pt modelId="{F68E1681-E0C5-457D-A055-957A44FFBAC8}" type="parTrans" cxnId="{062035D1-6468-46E2-B635-AFBEA1AE4C94}">
      <dgm:prSet/>
      <dgm:spPr/>
      <dgm:t>
        <a:bodyPr/>
        <a:lstStyle/>
        <a:p>
          <a:endParaRPr lang="en-US"/>
        </a:p>
      </dgm:t>
    </dgm:pt>
    <dgm:pt modelId="{243CBE83-0EAA-44B1-BD05-7B2558A21743}" type="sibTrans" cxnId="{062035D1-6468-46E2-B635-AFBEA1AE4C94}">
      <dgm:prSet/>
      <dgm:spPr/>
      <dgm:t>
        <a:bodyPr/>
        <a:lstStyle/>
        <a:p>
          <a:endParaRPr lang="en-US"/>
        </a:p>
      </dgm:t>
    </dgm:pt>
    <dgm:pt modelId="{11757B84-F37C-4520-B977-0B46A336ADBE}" type="pres">
      <dgm:prSet presAssocID="{A31576DD-8FB1-4541-AEDA-6818B7799A32}" presName="CompostProcess" presStyleCnt="0">
        <dgm:presLayoutVars>
          <dgm:dir/>
          <dgm:resizeHandles val="exact"/>
        </dgm:presLayoutVars>
      </dgm:prSet>
      <dgm:spPr/>
    </dgm:pt>
    <dgm:pt modelId="{478A4851-D830-4650-BA30-3DB912F97D53}" type="pres">
      <dgm:prSet presAssocID="{A31576DD-8FB1-4541-AEDA-6818B7799A32}" presName="arrow" presStyleLbl="bgShp" presStyleIdx="0" presStyleCnt="1"/>
      <dgm:spPr/>
      <dgm:t>
        <a:bodyPr/>
        <a:lstStyle/>
        <a:p>
          <a:endParaRPr lang="en-US"/>
        </a:p>
      </dgm:t>
    </dgm:pt>
    <dgm:pt modelId="{C083559A-B3AF-49A4-B6A1-12878F901D21}" type="pres">
      <dgm:prSet presAssocID="{A31576DD-8FB1-4541-AEDA-6818B7799A32}" presName="linearProcess" presStyleCnt="0"/>
      <dgm:spPr/>
    </dgm:pt>
    <dgm:pt modelId="{8203071E-9543-42B4-BCC0-1BFA905A8F0E}" type="pres">
      <dgm:prSet presAssocID="{968BC2D2-82E5-4431-8DE7-E21EF83FE848}" presName="textNode" presStyleLbl="node1" presStyleIdx="0" presStyleCnt="2" custScaleX="84704" custLinFactX="-13329" custLinFactNeighborX="-100000" custLinFactNeighborY="3947">
        <dgm:presLayoutVars>
          <dgm:bulletEnabled val="1"/>
        </dgm:presLayoutVars>
      </dgm:prSet>
      <dgm:spPr/>
      <dgm:t>
        <a:bodyPr/>
        <a:lstStyle/>
        <a:p>
          <a:endParaRPr lang="en-US"/>
        </a:p>
      </dgm:t>
    </dgm:pt>
    <dgm:pt modelId="{E0728B3B-45D0-4314-9DE0-10B0D2889363}" type="pres">
      <dgm:prSet presAssocID="{D1412638-EC6F-4F8B-BFAA-697D6BD98820}" presName="sibTrans" presStyleCnt="0"/>
      <dgm:spPr/>
    </dgm:pt>
    <dgm:pt modelId="{D2565B43-E804-4315-BE9B-C0404F9D63D0}" type="pres">
      <dgm:prSet presAssocID="{5B028AAD-B294-4A02-A7E7-1AEF012CC7EA}" presName="textNode" presStyleLbl="node1" presStyleIdx="1" presStyleCnt="2" custScaleX="87906">
        <dgm:presLayoutVars>
          <dgm:bulletEnabled val="1"/>
        </dgm:presLayoutVars>
      </dgm:prSet>
      <dgm:spPr/>
      <dgm:t>
        <a:bodyPr/>
        <a:lstStyle/>
        <a:p>
          <a:endParaRPr lang="en-US"/>
        </a:p>
      </dgm:t>
    </dgm:pt>
  </dgm:ptLst>
  <dgm:cxnLst>
    <dgm:cxn modelId="{062035D1-6468-46E2-B635-AFBEA1AE4C94}" srcId="{A31576DD-8FB1-4541-AEDA-6818B7799A32}" destId="{5B028AAD-B294-4A02-A7E7-1AEF012CC7EA}" srcOrd="1" destOrd="0" parTransId="{F68E1681-E0C5-457D-A055-957A44FFBAC8}" sibTransId="{243CBE83-0EAA-44B1-BD05-7B2558A21743}"/>
    <dgm:cxn modelId="{324FB666-BE4F-4A3E-9561-E78425B2EB1B}" type="presOf" srcId="{968BC2D2-82E5-4431-8DE7-E21EF83FE848}" destId="{8203071E-9543-42B4-BCC0-1BFA905A8F0E}" srcOrd="0" destOrd="0" presId="urn:microsoft.com/office/officeart/2005/8/layout/hProcess9"/>
    <dgm:cxn modelId="{CDFDDC81-357F-459B-9DFB-C1E89B5C8312}" type="presOf" srcId="{5B028AAD-B294-4A02-A7E7-1AEF012CC7EA}" destId="{D2565B43-E804-4315-BE9B-C0404F9D63D0}" srcOrd="0" destOrd="0" presId="urn:microsoft.com/office/officeart/2005/8/layout/hProcess9"/>
    <dgm:cxn modelId="{BDD0CA54-2E9F-413C-BE7D-57E8660D164F}" srcId="{A31576DD-8FB1-4541-AEDA-6818B7799A32}" destId="{968BC2D2-82E5-4431-8DE7-E21EF83FE848}" srcOrd="0" destOrd="0" parTransId="{4A97B820-AEF0-4208-8034-8B25F9157CA6}" sibTransId="{D1412638-EC6F-4F8B-BFAA-697D6BD98820}"/>
    <dgm:cxn modelId="{EE3F4C26-9B1E-4678-8D0F-164360472742}" type="presOf" srcId="{A31576DD-8FB1-4541-AEDA-6818B7799A32}" destId="{11757B84-F37C-4520-B977-0B46A336ADBE}" srcOrd="0" destOrd="0" presId="urn:microsoft.com/office/officeart/2005/8/layout/hProcess9"/>
    <dgm:cxn modelId="{12F036D3-4A8A-4074-9A44-97A764AFB4E7}" type="presParOf" srcId="{11757B84-F37C-4520-B977-0B46A336ADBE}" destId="{478A4851-D830-4650-BA30-3DB912F97D53}" srcOrd="0" destOrd="0" presId="urn:microsoft.com/office/officeart/2005/8/layout/hProcess9"/>
    <dgm:cxn modelId="{F7217AD4-AFFB-4327-81CB-CE3B3DB378C9}" type="presParOf" srcId="{11757B84-F37C-4520-B977-0B46A336ADBE}" destId="{C083559A-B3AF-49A4-B6A1-12878F901D21}" srcOrd="1" destOrd="0" presId="urn:microsoft.com/office/officeart/2005/8/layout/hProcess9"/>
    <dgm:cxn modelId="{374D0E61-C43A-4AD1-8BA9-6FDD7581B1CC}" type="presParOf" srcId="{C083559A-B3AF-49A4-B6A1-12878F901D21}" destId="{8203071E-9543-42B4-BCC0-1BFA905A8F0E}" srcOrd="0" destOrd="0" presId="urn:microsoft.com/office/officeart/2005/8/layout/hProcess9"/>
    <dgm:cxn modelId="{43B7351E-C01D-44FC-957A-3E8624C4D117}" type="presParOf" srcId="{C083559A-B3AF-49A4-B6A1-12878F901D21}" destId="{E0728B3B-45D0-4314-9DE0-10B0D2889363}" srcOrd="1" destOrd="0" presId="urn:microsoft.com/office/officeart/2005/8/layout/hProcess9"/>
    <dgm:cxn modelId="{A1F62417-C797-44AF-A02B-C26076CEEEBC}" type="presParOf" srcId="{C083559A-B3AF-49A4-B6A1-12878F901D21}" destId="{D2565B43-E804-4315-BE9B-C0404F9D63D0}"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554BDF9-8515-4677-9942-0171F000F8EB}" type="doc">
      <dgm:prSet loTypeId="urn:microsoft.com/office/officeart/2005/8/layout/list1#1" loCatId="list" qsTypeId="urn:microsoft.com/office/officeart/2005/8/quickstyle/simple2#1" qsCatId="simple" csTypeId="urn:microsoft.com/office/officeart/2005/8/colors/colorful1#7" csCatId="colorful" phldr="1"/>
      <dgm:spPr/>
      <dgm:t>
        <a:bodyPr/>
        <a:lstStyle>
          <a:extLst/>
        </a:lstStyle>
        <a:p>
          <a:endParaRPr lang="en-US"/>
        </a:p>
      </dgm:t>
    </dgm:pt>
    <dgm:pt modelId="{787546C1-DD5C-4D6E-BFDD-D95A52E781AD}">
      <dgm:prSet phldrT="[Text]"/>
      <dgm:spPr/>
      <dgm:t>
        <a:bodyPr/>
        <a:lstStyle>
          <a:extLst/>
        </a:lstStyle>
        <a:p>
          <a:r>
            <a:rPr lang="en-US" dirty="0" smtClean="0"/>
            <a:t>Data Conflicts</a:t>
          </a:r>
          <a:endParaRPr lang="en-US" dirty="0"/>
        </a:p>
      </dgm:t>
    </dgm:pt>
    <dgm:pt modelId="{88942913-D2BB-4DEB-B0E7-EA2B7A6CD360}" type="parTrans" cxnId="{DFAEFA4C-B3B0-4C4E-BCD8-BFB53D07C5D0}">
      <dgm:prSet/>
      <dgm:spPr/>
      <dgm:t>
        <a:bodyPr/>
        <a:lstStyle>
          <a:extLst/>
        </a:lstStyle>
        <a:p>
          <a:endParaRPr lang="en-US"/>
        </a:p>
      </dgm:t>
    </dgm:pt>
    <dgm:pt modelId="{579A9A07-8770-4AC1-9705-76E19F87D269}" type="sibTrans" cxnId="{DFAEFA4C-B3B0-4C4E-BCD8-BFB53D07C5D0}">
      <dgm:prSet/>
      <dgm:spPr/>
      <dgm:t>
        <a:bodyPr/>
        <a:lstStyle>
          <a:extLst/>
        </a:lstStyle>
        <a:p>
          <a:endParaRPr lang="en-US"/>
        </a:p>
      </dgm:t>
    </dgm:pt>
    <dgm:pt modelId="{AC5265C1-0BAB-4984-A634-E4518A8EC253}">
      <dgm:prSet phldrT="[Text]"/>
      <dgm:spPr>
        <a:solidFill>
          <a:schemeClr val="accent3">
            <a:lumMod val="75000"/>
          </a:schemeClr>
        </a:solidFill>
      </dgm:spPr>
      <dgm:t>
        <a:bodyPr/>
        <a:lstStyle>
          <a:extLst/>
        </a:lstStyle>
        <a:p>
          <a:r>
            <a:rPr lang="en-US" dirty="0" smtClean="0"/>
            <a:t>Instance Heterogeneity	</a:t>
          </a:r>
          <a:endParaRPr lang="en-US" dirty="0"/>
        </a:p>
      </dgm:t>
    </dgm:pt>
    <dgm:pt modelId="{26A0947C-B518-417C-9D68-EC422DC1E3A5}" type="parTrans" cxnId="{579A338B-B5D8-4240-8867-8564B0DC96F3}">
      <dgm:prSet/>
      <dgm:spPr/>
      <dgm:t>
        <a:bodyPr/>
        <a:lstStyle>
          <a:extLst/>
        </a:lstStyle>
        <a:p>
          <a:endParaRPr lang="en-US"/>
        </a:p>
      </dgm:t>
    </dgm:pt>
    <dgm:pt modelId="{E68E8117-B3CB-464C-9711-4DBE8BF88216}" type="sibTrans" cxnId="{579A338B-B5D8-4240-8867-8564B0DC96F3}">
      <dgm:prSet/>
      <dgm:spPr/>
      <dgm:t>
        <a:bodyPr/>
        <a:lstStyle>
          <a:extLst/>
        </a:lstStyle>
        <a:p>
          <a:endParaRPr lang="en-US"/>
        </a:p>
      </dgm:t>
    </dgm:pt>
    <dgm:pt modelId="{F50BDB3E-817D-4A89-9D71-D9E0B029567B}">
      <dgm:prSet phldrT="[Text]"/>
      <dgm:spPr/>
      <dgm:t>
        <a:bodyPr/>
        <a:lstStyle>
          <a:extLst/>
        </a:lstStyle>
        <a:p>
          <a:r>
            <a:rPr lang="en-US" dirty="0" smtClean="0"/>
            <a:t>Structure Heterogeneity</a:t>
          </a:r>
          <a:endParaRPr lang="en-US" dirty="0"/>
        </a:p>
      </dgm:t>
    </dgm:pt>
    <dgm:pt modelId="{DE0B39BA-A6F3-455E-8022-365CCF701DB7}" type="parTrans" cxnId="{E8EF61B1-515C-44F0-9393-3A960B69FA7A}">
      <dgm:prSet/>
      <dgm:spPr/>
      <dgm:t>
        <a:bodyPr/>
        <a:lstStyle>
          <a:extLst/>
        </a:lstStyle>
        <a:p>
          <a:endParaRPr lang="en-US"/>
        </a:p>
      </dgm:t>
    </dgm:pt>
    <dgm:pt modelId="{25F4C625-3E51-442C-BBB8-3FA715271B27}" type="sibTrans" cxnId="{E8EF61B1-515C-44F0-9393-3A960B69FA7A}">
      <dgm:prSet/>
      <dgm:spPr/>
      <dgm:t>
        <a:bodyPr/>
        <a:lstStyle>
          <a:extLst/>
        </a:lstStyle>
        <a:p>
          <a:endParaRPr lang="en-US"/>
        </a:p>
      </dgm:t>
    </dgm:pt>
    <dgm:pt modelId="{9D58511D-D18C-46E6-ADFB-6CDE1389D37F}" type="pres">
      <dgm:prSet presAssocID="{8554BDF9-8515-4677-9942-0171F000F8EB}" presName="linear" presStyleCnt="0">
        <dgm:presLayoutVars>
          <dgm:dir/>
          <dgm:animLvl val="lvl"/>
          <dgm:resizeHandles val="exact"/>
        </dgm:presLayoutVars>
      </dgm:prSet>
      <dgm:spPr/>
      <dgm:t>
        <a:bodyPr/>
        <a:lstStyle>
          <a:extLst/>
        </a:lstStyle>
        <a:p>
          <a:endParaRPr lang="en-US"/>
        </a:p>
      </dgm:t>
    </dgm:pt>
    <dgm:pt modelId="{29EC7F92-6143-4EC7-AD17-ECAF75C06DC8}" type="pres">
      <dgm:prSet presAssocID="{787546C1-DD5C-4D6E-BFDD-D95A52E781AD}" presName="parentLin" presStyleCnt="0"/>
      <dgm:spPr/>
      <dgm:t>
        <a:bodyPr/>
        <a:lstStyle>
          <a:extLst/>
        </a:lstStyle>
        <a:p>
          <a:endParaRPr lang="en-US"/>
        </a:p>
      </dgm:t>
    </dgm:pt>
    <dgm:pt modelId="{F4F466C7-208D-4B4A-A865-9D82D8E9F892}" type="pres">
      <dgm:prSet presAssocID="{787546C1-DD5C-4D6E-BFDD-D95A52E781AD}" presName="parentLeftMargin" presStyleLbl="node1" presStyleIdx="0" presStyleCnt="3"/>
      <dgm:spPr/>
      <dgm:t>
        <a:bodyPr/>
        <a:lstStyle>
          <a:extLst/>
        </a:lstStyle>
        <a:p>
          <a:endParaRPr lang="en-US"/>
        </a:p>
      </dgm:t>
    </dgm:pt>
    <dgm:pt modelId="{8BC4E78D-0D98-4ED2-B23A-71FEC19A6436}" type="pres">
      <dgm:prSet presAssocID="{787546C1-DD5C-4D6E-BFDD-D95A52E781AD}" presName="parentText" presStyleLbl="node1" presStyleIdx="0" presStyleCnt="3" custScaleX="115633" custLinFactNeighborX="9276" custLinFactNeighborY="-4638">
        <dgm:presLayoutVars>
          <dgm:chMax val="0"/>
          <dgm:bulletEnabled val="1"/>
        </dgm:presLayoutVars>
      </dgm:prSet>
      <dgm:spPr/>
      <dgm:t>
        <a:bodyPr/>
        <a:lstStyle>
          <a:extLst/>
        </a:lstStyle>
        <a:p>
          <a:endParaRPr lang="en-US"/>
        </a:p>
      </dgm:t>
    </dgm:pt>
    <dgm:pt modelId="{129CDA7D-4C80-4698-AFD0-7208B5D9749E}" type="pres">
      <dgm:prSet presAssocID="{787546C1-DD5C-4D6E-BFDD-D95A52E781AD}" presName="negativeSpace" presStyleCnt="0"/>
      <dgm:spPr/>
      <dgm:t>
        <a:bodyPr/>
        <a:lstStyle>
          <a:extLst/>
        </a:lstStyle>
        <a:p>
          <a:endParaRPr lang="en-US"/>
        </a:p>
      </dgm:t>
    </dgm:pt>
    <dgm:pt modelId="{EBA8CF1F-3B4A-4B6A-8877-CB03CDDAB1E9}" type="pres">
      <dgm:prSet presAssocID="{787546C1-DD5C-4D6E-BFDD-D95A52E781AD}" presName="childText" presStyleLbl="alignAcc1" presStyleIdx="0" presStyleCnt="3">
        <dgm:presLayoutVars>
          <dgm:bulletEnabled val="1"/>
        </dgm:presLayoutVars>
      </dgm:prSet>
      <dgm:spPr>
        <a:ln>
          <a:noFill/>
        </a:ln>
      </dgm:spPr>
      <dgm:t>
        <a:bodyPr/>
        <a:lstStyle>
          <a:extLst/>
        </a:lstStyle>
        <a:p>
          <a:endParaRPr lang="en-US"/>
        </a:p>
      </dgm:t>
    </dgm:pt>
    <dgm:pt modelId="{8BC0D01A-9D98-495C-93AA-A7D9631CDDAD}" type="pres">
      <dgm:prSet presAssocID="{579A9A07-8770-4AC1-9705-76E19F87D269}" presName="spaceBetweenRectangles" presStyleCnt="0"/>
      <dgm:spPr/>
      <dgm:t>
        <a:bodyPr/>
        <a:lstStyle>
          <a:extLst/>
        </a:lstStyle>
        <a:p>
          <a:endParaRPr lang="en-US"/>
        </a:p>
      </dgm:t>
    </dgm:pt>
    <dgm:pt modelId="{D4434ECF-2146-46AC-B62E-87AB389C995A}" type="pres">
      <dgm:prSet presAssocID="{AC5265C1-0BAB-4984-A634-E4518A8EC253}" presName="parentLin" presStyleCnt="0"/>
      <dgm:spPr/>
      <dgm:t>
        <a:bodyPr/>
        <a:lstStyle>
          <a:extLst/>
        </a:lstStyle>
        <a:p>
          <a:endParaRPr lang="en-US"/>
        </a:p>
      </dgm:t>
    </dgm:pt>
    <dgm:pt modelId="{06B5F591-72E0-4CFF-9799-36D4050BD51D}" type="pres">
      <dgm:prSet presAssocID="{AC5265C1-0BAB-4984-A634-E4518A8EC253}" presName="parentLeftMargin" presStyleLbl="node1" presStyleIdx="0" presStyleCnt="3"/>
      <dgm:spPr/>
      <dgm:t>
        <a:bodyPr/>
        <a:lstStyle>
          <a:extLst/>
        </a:lstStyle>
        <a:p>
          <a:endParaRPr lang="en-US"/>
        </a:p>
      </dgm:t>
    </dgm:pt>
    <dgm:pt modelId="{12E5634D-BCAA-48AB-BADB-754A15E9B7AC}" type="pres">
      <dgm:prSet presAssocID="{AC5265C1-0BAB-4984-A634-E4518A8EC253}" presName="parentText" presStyleLbl="node1" presStyleIdx="1" presStyleCnt="3" custScaleX="116958" custLinFactNeighborX="9276" custLinFactNeighborY="-2742">
        <dgm:presLayoutVars>
          <dgm:chMax val="0"/>
          <dgm:bulletEnabled val="1"/>
        </dgm:presLayoutVars>
      </dgm:prSet>
      <dgm:spPr/>
      <dgm:t>
        <a:bodyPr/>
        <a:lstStyle>
          <a:extLst/>
        </a:lstStyle>
        <a:p>
          <a:endParaRPr lang="en-US"/>
        </a:p>
      </dgm:t>
    </dgm:pt>
    <dgm:pt modelId="{3DAA9763-50F6-4CC4-B6DA-0A4C45FFB361}" type="pres">
      <dgm:prSet presAssocID="{AC5265C1-0BAB-4984-A634-E4518A8EC253}" presName="negativeSpace" presStyleCnt="0"/>
      <dgm:spPr/>
      <dgm:t>
        <a:bodyPr/>
        <a:lstStyle>
          <a:extLst/>
        </a:lstStyle>
        <a:p>
          <a:endParaRPr lang="en-US"/>
        </a:p>
      </dgm:t>
    </dgm:pt>
    <dgm:pt modelId="{51228DB3-E7D4-486B-A0C1-9A59D129891F}" type="pres">
      <dgm:prSet presAssocID="{AC5265C1-0BAB-4984-A634-E4518A8EC253}" presName="childText" presStyleLbl="alignAcc1" presStyleIdx="1" presStyleCnt="3">
        <dgm:presLayoutVars>
          <dgm:bulletEnabled val="1"/>
        </dgm:presLayoutVars>
      </dgm:prSet>
      <dgm:spPr>
        <a:ln>
          <a:noFill/>
        </a:ln>
      </dgm:spPr>
      <dgm:t>
        <a:bodyPr/>
        <a:lstStyle>
          <a:extLst/>
        </a:lstStyle>
        <a:p>
          <a:endParaRPr lang="en-US"/>
        </a:p>
      </dgm:t>
    </dgm:pt>
    <dgm:pt modelId="{ECC02425-44D1-4F4C-B5D6-13442CA71F2A}" type="pres">
      <dgm:prSet presAssocID="{E68E8117-B3CB-464C-9711-4DBE8BF88216}" presName="spaceBetweenRectangles" presStyleCnt="0"/>
      <dgm:spPr/>
      <dgm:t>
        <a:bodyPr/>
        <a:lstStyle>
          <a:extLst/>
        </a:lstStyle>
        <a:p>
          <a:endParaRPr lang="en-US"/>
        </a:p>
      </dgm:t>
    </dgm:pt>
    <dgm:pt modelId="{98CD7476-6A48-4BD0-A0B1-E79081300878}" type="pres">
      <dgm:prSet presAssocID="{F50BDB3E-817D-4A89-9D71-D9E0B029567B}" presName="parentLin" presStyleCnt="0"/>
      <dgm:spPr/>
      <dgm:t>
        <a:bodyPr/>
        <a:lstStyle>
          <a:extLst/>
        </a:lstStyle>
        <a:p>
          <a:endParaRPr lang="en-US"/>
        </a:p>
      </dgm:t>
    </dgm:pt>
    <dgm:pt modelId="{63AA2D3F-331D-492F-82D5-8A2B6C78BAAD}" type="pres">
      <dgm:prSet presAssocID="{F50BDB3E-817D-4A89-9D71-D9E0B029567B}" presName="parentLeftMargin" presStyleLbl="node1" presStyleIdx="1" presStyleCnt="3"/>
      <dgm:spPr/>
      <dgm:t>
        <a:bodyPr/>
        <a:lstStyle>
          <a:extLst/>
        </a:lstStyle>
        <a:p>
          <a:endParaRPr lang="en-US"/>
        </a:p>
      </dgm:t>
    </dgm:pt>
    <dgm:pt modelId="{2CFD44AC-C5B0-407B-B2EE-07415AFE4DC4}" type="pres">
      <dgm:prSet presAssocID="{F50BDB3E-817D-4A89-9D71-D9E0B029567B}" presName="parentText" presStyleLbl="node1" presStyleIdx="2" presStyleCnt="3" custScaleX="116959" custLinFactNeighborY="-4638">
        <dgm:presLayoutVars>
          <dgm:chMax val="0"/>
          <dgm:bulletEnabled val="1"/>
        </dgm:presLayoutVars>
      </dgm:prSet>
      <dgm:spPr/>
      <dgm:t>
        <a:bodyPr/>
        <a:lstStyle>
          <a:extLst/>
        </a:lstStyle>
        <a:p>
          <a:endParaRPr lang="en-US"/>
        </a:p>
      </dgm:t>
    </dgm:pt>
    <dgm:pt modelId="{E27A153A-8ADD-4646-B3A3-509A74CD0695}" type="pres">
      <dgm:prSet presAssocID="{F50BDB3E-817D-4A89-9D71-D9E0B029567B}" presName="negativeSpace" presStyleCnt="0"/>
      <dgm:spPr/>
      <dgm:t>
        <a:bodyPr/>
        <a:lstStyle>
          <a:extLst/>
        </a:lstStyle>
        <a:p>
          <a:endParaRPr lang="en-US"/>
        </a:p>
      </dgm:t>
    </dgm:pt>
    <dgm:pt modelId="{2DB5D132-AB90-49A4-A479-F0988A86E33E}" type="pres">
      <dgm:prSet presAssocID="{F50BDB3E-817D-4A89-9D71-D9E0B029567B}" presName="childText" presStyleLbl="alignAcc1" presStyleIdx="2" presStyleCnt="3" custLinFactNeighborX="-197" custLinFactNeighborY="-16464">
        <dgm:presLayoutVars>
          <dgm:bulletEnabled val="1"/>
        </dgm:presLayoutVars>
      </dgm:prSet>
      <dgm:spPr>
        <a:ln>
          <a:noFill/>
        </a:ln>
      </dgm:spPr>
      <dgm:t>
        <a:bodyPr/>
        <a:lstStyle>
          <a:extLst/>
        </a:lstStyle>
        <a:p>
          <a:endParaRPr lang="en-US"/>
        </a:p>
      </dgm:t>
    </dgm:pt>
  </dgm:ptLst>
  <dgm:cxnLst>
    <dgm:cxn modelId="{579A338B-B5D8-4240-8867-8564B0DC96F3}" srcId="{8554BDF9-8515-4677-9942-0171F000F8EB}" destId="{AC5265C1-0BAB-4984-A634-E4518A8EC253}" srcOrd="1" destOrd="0" parTransId="{26A0947C-B518-417C-9D68-EC422DC1E3A5}" sibTransId="{E68E8117-B3CB-464C-9711-4DBE8BF88216}"/>
    <dgm:cxn modelId="{C521923D-5FFC-4399-8173-129BF0A7044E}" type="presOf" srcId="{AC5265C1-0BAB-4984-A634-E4518A8EC253}" destId="{06B5F591-72E0-4CFF-9799-36D4050BD51D}" srcOrd="0" destOrd="0" presId="urn:microsoft.com/office/officeart/2005/8/layout/list1#1"/>
    <dgm:cxn modelId="{381438E4-15FF-4815-A7F3-C701C5630D84}" type="presOf" srcId="{F50BDB3E-817D-4A89-9D71-D9E0B029567B}" destId="{2CFD44AC-C5B0-407B-B2EE-07415AFE4DC4}" srcOrd="1" destOrd="0" presId="urn:microsoft.com/office/officeart/2005/8/layout/list1#1"/>
    <dgm:cxn modelId="{8E37D9C6-6DAB-4933-B1A5-BD4BFC553708}" type="presOf" srcId="{AC5265C1-0BAB-4984-A634-E4518A8EC253}" destId="{12E5634D-BCAA-48AB-BADB-754A15E9B7AC}" srcOrd="1" destOrd="0" presId="urn:microsoft.com/office/officeart/2005/8/layout/list1#1"/>
    <dgm:cxn modelId="{CC711CAD-9D1D-494F-8455-8AE6C9AFD037}" type="presOf" srcId="{F50BDB3E-817D-4A89-9D71-D9E0B029567B}" destId="{63AA2D3F-331D-492F-82D5-8A2B6C78BAAD}" srcOrd="0" destOrd="0" presId="urn:microsoft.com/office/officeart/2005/8/layout/list1#1"/>
    <dgm:cxn modelId="{DE964D36-71C8-45A8-95A5-1DEAEEDF32E6}" type="presOf" srcId="{787546C1-DD5C-4D6E-BFDD-D95A52E781AD}" destId="{F4F466C7-208D-4B4A-A865-9D82D8E9F892}" srcOrd="0" destOrd="0" presId="urn:microsoft.com/office/officeart/2005/8/layout/list1#1"/>
    <dgm:cxn modelId="{24BE77B1-94F4-49CC-A588-9A24781F0FC1}" type="presOf" srcId="{787546C1-DD5C-4D6E-BFDD-D95A52E781AD}" destId="{8BC4E78D-0D98-4ED2-B23A-71FEC19A6436}" srcOrd="1" destOrd="0" presId="urn:microsoft.com/office/officeart/2005/8/layout/list1#1"/>
    <dgm:cxn modelId="{E8EF61B1-515C-44F0-9393-3A960B69FA7A}" srcId="{8554BDF9-8515-4677-9942-0171F000F8EB}" destId="{F50BDB3E-817D-4A89-9D71-D9E0B029567B}" srcOrd="2" destOrd="0" parTransId="{DE0B39BA-A6F3-455E-8022-365CCF701DB7}" sibTransId="{25F4C625-3E51-442C-BBB8-3FA715271B27}"/>
    <dgm:cxn modelId="{EA297EE4-641D-48CC-8CF5-BFE80970B532}" type="presOf" srcId="{8554BDF9-8515-4677-9942-0171F000F8EB}" destId="{9D58511D-D18C-46E6-ADFB-6CDE1389D37F}" srcOrd="0" destOrd="0" presId="urn:microsoft.com/office/officeart/2005/8/layout/list1#1"/>
    <dgm:cxn modelId="{DFAEFA4C-B3B0-4C4E-BCD8-BFB53D07C5D0}" srcId="{8554BDF9-8515-4677-9942-0171F000F8EB}" destId="{787546C1-DD5C-4D6E-BFDD-D95A52E781AD}" srcOrd="0" destOrd="0" parTransId="{88942913-D2BB-4DEB-B0E7-EA2B7A6CD360}" sibTransId="{579A9A07-8770-4AC1-9705-76E19F87D269}"/>
    <dgm:cxn modelId="{74F80C74-EA2F-4CF1-B184-7F8E43CB60EC}" type="presParOf" srcId="{9D58511D-D18C-46E6-ADFB-6CDE1389D37F}" destId="{29EC7F92-6143-4EC7-AD17-ECAF75C06DC8}" srcOrd="0" destOrd="0" presId="urn:microsoft.com/office/officeart/2005/8/layout/list1#1"/>
    <dgm:cxn modelId="{BF9C41F8-3058-4BB8-92DC-5F25BFBDB0DB}" type="presParOf" srcId="{29EC7F92-6143-4EC7-AD17-ECAF75C06DC8}" destId="{F4F466C7-208D-4B4A-A865-9D82D8E9F892}" srcOrd="0" destOrd="0" presId="urn:microsoft.com/office/officeart/2005/8/layout/list1#1"/>
    <dgm:cxn modelId="{78762DF7-67A4-438F-913E-668098DDBE8A}" type="presParOf" srcId="{29EC7F92-6143-4EC7-AD17-ECAF75C06DC8}" destId="{8BC4E78D-0D98-4ED2-B23A-71FEC19A6436}" srcOrd="1" destOrd="0" presId="urn:microsoft.com/office/officeart/2005/8/layout/list1#1"/>
    <dgm:cxn modelId="{22750A16-86E9-4FAF-86AB-C210882ABD5B}" type="presParOf" srcId="{9D58511D-D18C-46E6-ADFB-6CDE1389D37F}" destId="{129CDA7D-4C80-4698-AFD0-7208B5D9749E}" srcOrd="1" destOrd="0" presId="urn:microsoft.com/office/officeart/2005/8/layout/list1#1"/>
    <dgm:cxn modelId="{08A7C57A-9856-4B34-B236-5C686C6BB8F5}" type="presParOf" srcId="{9D58511D-D18C-46E6-ADFB-6CDE1389D37F}" destId="{EBA8CF1F-3B4A-4B6A-8877-CB03CDDAB1E9}" srcOrd="2" destOrd="0" presId="urn:microsoft.com/office/officeart/2005/8/layout/list1#1"/>
    <dgm:cxn modelId="{DD4DDCDB-B63B-4A17-B873-6D182BA7F565}" type="presParOf" srcId="{9D58511D-D18C-46E6-ADFB-6CDE1389D37F}" destId="{8BC0D01A-9D98-495C-93AA-A7D9631CDDAD}" srcOrd="3" destOrd="0" presId="urn:microsoft.com/office/officeart/2005/8/layout/list1#1"/>
    <dgm:cxn modelId="{1736BA43-62E8-42D1-ADB9-68CC2F42730F}" type="presParOf" srcId="{9D58511D-D18C-46E6-ADFB-6CDE1389D37F}" destId="{D4434ECF-2146-46AC-B62E-87AB389C995A}" srcOrd="4" destOrd="0" presId="urn:microsoft.com/office/officeart/2005/8/layout/list1#1"/>
    <dgm:cxn modelId="{4EB6E8A9-2C11-449F-9389-3180169E3777}" type="presParOf" srcId="{D4434ECF-2146-46AC-B62E-87AB389C995A}" destId="{06B5F591-72E0-4CFF-9799-36D4050BD51D}" srcOrd="0" destOrd="0" presId="urn:microsoft.com/office/officeart/2005/8/layout/list1#1"/>
    <dgm:cxn modelId="{C915D497-2B01-4A0A-9A62-2FC634DF53CE}" type="presParOf" srcId="{D4434ECF-2146-46AC-B62E-87AB389C995A}" destId="{12E5634D-BCAA-48AB-BADB-754A15E9B7AC}" srcOrd="1" destOrd="0" presId="urn:microsoft.com/office/officeart/2005/8/layout/list1#1"/>
    <dgm:cxn modelId="{9D354B02-93FD-4515-B772-433558A4CFC2}" type="presParOf" srcId="{9D58511D-D18C-46E6-ADFB-6CDE1389D37F}" destId="{3DAA9763-50F6-4CC4-B6DA-0A4C45FFB361}" srcOrd="5" destOrd="0" presId="urn:microsoft.com/office/officeart/2005/8/layout/list1#1"/>
    <dgm:cxn modelId="{263B1E55-CA27-41A0-AC0C-6FBB3D30075D}" type="presParOf" srcId="{9D58511D-D18C-46E6-ADFB-6CDE1389D37F}" destId="{51228DB3-E7D4-486B-A0C1-9A59D129891F}" srcOrd="6" destOrd="0" presId="urn:microsoft.com/office/officeart/2005/8/layout/list1#1"/>
    <dgm:cxn modelId="{B9E6EBEA-2BED-43A3-B296-F8C938B1787F}" type="presParOf" srcId="{9D58511D-D18C-46E6-ADFB-6CDE1389D37F}" destId="{ECC02425-44D1-4F4C-B5D6-13442CA71F2A}" srcOrd="7" destOrd="0" presId="urn:microsoft.com/office/officeart/2005/8/layout/list1#1"/>
    <dgm:cxn modelId="{B18C836C-E20C-44EB-BAA0-34CC954361A1}" type="presParOf" srcId="{9D58511D-D18C-46E6-ADFB-6CDE1389D37F}" destId="{98CD7476-6A48-4BD0-A0B1-E79081300878}" srcOrd="8" destOrd="0" presId="urn:microsoft.com/office/officeart/2005/8/layout/list1#1"/>
    <dgm:cxn modelId="{B756ACF6-9F83-49D3-BB8C-4EB2029D2D40}" type="presParOf" srcId="{98CD7476-6A48-4BD0-A0B1-E79081300878}" destId="{63AA2D3F-331D-492F-82D5-8A2B6C78BAAD}" srcOrd="0" destOrd="0" presId="urn:microsoft.com/office/officeart/2005/8/layout/list1#1"/>
    <dgm:cxn modelId="{3D0CAFBA-36B1-4023-8943-EA57F7A0B0A5}" type="presParOf" srcId="{98CD7476-6A48-4BD0-A0B1-E79081300878}" destId="{2CFD44AC-C5B0-407B-B2EE-07415AFE4DC4}" srcOrd="1" destOrd="0" presId="urn:microsoft.com/office/officeart/2005/8/layout/list1#1"/>
    <dgm:cxn modelId="{F278C0D5-9839-4DE6-92D7-D001236DAE9A}" type="presParOf" srcId="{9D58511D-D18C-46E6-ADFB-6CDE1389D37F}" destId="{E27A153A-8ADD-4646-B3A3-509A74CD0695}" srcOrd="9" destOrd="0" presId="urn:microsoft.com/office/officeart/2005/8/layout/list1#1"/>
    <dgm:cxn modelId="{D319AC47-371C-489A-89F4-D065616DA353}" type="presParOf" srcId="{9D58511D-D18C-46E6-ADFB-6CDE1389D37F}" destId="{2DB5D132-AB90-49A4-A479-F0988A86E33E}"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29BBF65-A38C-4D67-BF72-ABFAA066975B}"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BD37F398-B729-49B9-9D9B-174E33C3D9A4}">
      <dgm:prSet/>
      <dgm:spPr/>
      <dgm:t>
        <a:bodyPr/>
        <a:lstStyle/>
        <a:p>
          <a:pPr rtl="0"/>
          <a:r>
            <a:rPr lang="en-US" b="0" i="0" baseline="0" dirty="0" smtClean="0"/>
            <a:t>Query </a:t>
          </a:r>
        </a:p>
        <a:p>
          <a:pPr rtl="0"/>
          <a:r>
            <a:rPr lang="en-US" b="0" i="0" baseline="0" dirty="0" smtClean="0"/>
            <a:t>Answering</a:t>
          </a:r>
          <a:endParaRPr lang="en-US" b="0" i="0" baseline="0" dirty="0"/>
        </a:p>
      </dgm:t>
    </dgm:pt>
    <dgm:pt modelId="{A19BA890-DCF2-421C-AF22-A38408F7C63D}" type="sibTrans" cxnId="{0248E023-58E9-47FC-A36A-82E1FD301E8C}">
      <dgm:prSet/>
      <dgm:spPr/>
      <dgm:t>
        <a:bodyPr/>
        <a:lstStyle/>
        <a:p>
          <a:endParaRPr lang="en-US"/>
        </a:p>
      </dgm:t>
    </dgm:pt>
    <dgm:pt modelId="{55155DA6-0E27-4C98-814B-7881A255057D}" type="parTrans" cxnId="{0248E023-58E9-47FC-A36A-82E1FD301E8C}">
      <dgm:prSet/>
      <dgm:spPr/>
      <dgm:t>
        <a:bodyPr/>
        <a:lstStyle/>
        <a:p>
          <a:endParaRPr lang="en-US"/>
        </a:p>
      </dgm:t>
    </dgm:pt>
    <dgm:pt modelId="{5C0A8ABB-890F-44E2-A92D-21B67FDFC8D6}">
      <dgm:prSet custT="1"/>
      <dgm:spPr/>
      <dgm:t>
        <a:bodyPr/>
        <a:lstStyle/>
        <a:p>
          <a:pPr rtl="0"/>
          <a:r>
            <a:rPr lang="en-US" sz="1600" b="0" i="0" baseline="0" dirty="0" smtClean="0"/>
            <a:t>Data </a:t>
          </a:r>
        </a:p>
        <a:p>
          <a:pPr rtl="0"/>
          <a:r>
            <a:rPr lang="en-US" sz="1600" b="0" i="0" baseline="0" dirty="0" smtClean="0"/>
            <a:t>Fusion</a:t>
          </a:r>
          <a:endParaRPr lang="en-US" sz="1600" dirty="0"/>
        </a:p>
      </dgm:t>
    </dgm:pt>
    <dgm:pt modelId="{8D414579-B374-4DA1-A3DB-97BDEB49D407}" type="sibTrans" cxnId="{C7A757E1-C2D9-4864-BC76-0E4DE4040556}">
      <dgm:prSet/>
      <dgm:spPr/>
      <dgm:t>
        <a:bodyPr/>
        <a:lstStyle/>
        <a:p>
          <a:endParaRPr lang="en-US"/>
        </a:p>
      </dgm:t>
    </dgm:pt>
    <dgm:pt modelId="{4AE8D4A8-EC60-484A-A8FA-810E85AD8F07}" type="parTrans" cxnId="{C7A757E1-C2D9-4864-BC76-0E4DE4040556}">
      <dgm:prSet/>
      <dgm:spPr/>
      <dgm:t>
        <a:bodyPr/>
        <a:lstStyle/>
        <a:p>
          <a:endParaRPr lang="en-US"/>
        </a:p>
      </dgm:t>
    </dgm:pt>
    <dgm:pt modelId="{5A6C2F4D-6684-40D5-9F76-885AB4AB409E}">
      <dgm:prSet/>
      <dgm:spPr/>
      <dgm:t>
        <a:bodyPr/>
        <a:lstStyle/>
        <a:p>
          <a:pPr rtl="0"/>
          <a:r>
            <a:rPr lang="en-US" b="0" i="0" baseline="0" dirty="0" smtClean="0"/>
            <a:t>Record </a:t>
          </a:r>
        </a:p>
        <a:p>
          <a:pPr rtl="0"/>
          <a:r>
            <a:rPr lang="en-US" b="0" i="0" baseline="0" dirty="0" smtClean="0"/>
            <a:t>Linkage</a:t>
          </a:r>
          <a:endParaRPr lang="en-US" dirty="0"/>
        </a:p>
      </dgm:t>
    </dgm:pt>
    <dgm:pt modelId="{F3CBEAA0-7B14-4DBC-A2A7-25332FE15849}" type="parTrans" cxnId="{045640EA-EF28-4963-901B-9C582CCEC766}">
      <dgm:prSet/>
      <dgm:spPr/>
      <dgm:t>
        <a:bodyPr/>
        <a:lstStyle/>
        <a:p>
          <a:endParaRPr lang="en-US"/>
        </a:p>
      </dgm:t>
    </dgm:pt>
    <dgm:pt modelId="{333E5471-4D2A-4048-ABF6-C9A7A438FC82}" type="sibTrans" cxnId="{045640EA-EF28-4963-901B-9C582CCEC766}">
      <dgm:prSet/>
      <dgm:spPr/>
      <dgm:t>
        <a:bodyPr/>
        <a:lstStyle/>
        <a:p>
          <a:endParaRPr lang="en-US"/>
        </a:p>
      </dgm:t>
    </dgm:pt>
    <dgm:pt modelId="{50C9C410-89AC-4A14-B432-85E5201F9348}">
      <dgm:prSet custT="1"/>
      <dgm:spPr/>
      <dgm:t>
        <a:bodyPr/>
        <a:lstStyle/>
        <a:p>
          <a:pPr rtl="0"/>
          <a:r>
            <a:rPr lang="en-US" sz="1400" b="0" i="0" baseline="0" dirty="0" smtClean="0">
              <a:solidFill>
                <a:schemeClr val="accent1">
                  <a:lumMod val="60000"/>
                  <a:lumOff val="40000"/>
                </a:schemeClr>
              </a:solidFill>
            </a:rPr>
            <a:t>Truth discovery </a:t>
          </a:r>
          <a:br>
            <a:rPr lang="en-US" sz="1400" b="0" i="0" baseline="0" dirty="0" smtClean="0">
              <a:solidFill>
                <a:schemeClr val="accent1">
                  <a:lumMod val="60000"/>
                  <a:lumOff val="40000"/>
                </a:schemeClr>
              </a:solidFill>
            </a:rPr>
          </a:br>
          <a:r>
            <a:rPr lang="en-US" sz="1400" b="0" i="0" baseline="0" dirty="0" smtClean="0">
              <a:solidFill>
                <a:schemeClr val="accent1">
                  <a:lumMod val="60000"/>
                  <a:lumOff val="40000"/>
                </a:schemeClr>
              </a:solidFill>
            </a:rPr>
            <a:t>[VLDB’09a, VLDB’09b]</a:t>
          </a:r>
          <a:endParaRPr lang="en-US" sz="1400" b="0" i="0" baseline="0" dirty="0">
            <a:solidFill>
              <a:schemeClr val="accent1">
                <a:lumMod val="60000"/>
                <a:lumOff val="40000"/>
              </a:schemeClr>
            </a:solidFill>
          </a:endParaRPr>
        </a:p>
      </dgm:t>
    </dgm:pt>
    <dgm:pt modelId="{84359112-1246-4875-95A5-09A0109EA051}" type="parTrans" cxnId="{51033ECF-30ED-42DB-AFE3-C96AE6B1E6CF}">
      <dgm:prSet/>
      <dgm:spPr/>
      <dgm:t>
        <a:bodyPr/>
        <a:lstStyle/>
        <a:p>
          <a:endParaRPr lang="en-US"/>
        </a:p>
      </dgm:t>
    </dgm:pt>
    <dgm:pt modelId="{7901979B-08DF-421A-82A9-89FC4EBD4CD0}" type="sibTrans" cxnId="{51033ECF-30ED-42DB-AFE3-C96AE6B1E6CF}">
      <dgm:prSet/>
      <dgm:spPr/>
      <dgm:t>
        <a:bodyPr/>
        <a:lstStyle/>
        <a:p>
          <a:endParaRPr lang="en-US"/>
        </a:p>
      </dgm:t>
    </dgm:pt>
    <dgm:pt modelId="{558636EB-AC2B-446D-A458-985AE276FCF3}">
      <dgm:prSet custT="1"/>
      <dgm:spPr/>
      <dgm:t>
        <a:bodyPr/>
        <a:lstStyle/>
        <a:p>
          <a:pPr rtl="0"/>
          <a:r>
            <a:rPr lang="en-US" sz="1400" b="0" i="0" baseline="0" dirty="0" smtClean="0"/>
            <a:t>Integrating probabilistic data</a:t>
          </a:r>
          <a:endParaRPr lang="en-US" sz="1400" b="0" i="0" baseline="0" dirty="0"/>
        </a:p>
      </dgm:t>
    </dgm:pt>
    <dgm:pt modelId="{1E53323D-C6CE-4A1E-8C6B-99B9F7A38E05}" type="parTrans" cxnId="{03AF68B9-A753-442B-A9EC-C55D18FCD596}">
      <dgm:prSet/>
      <dgm:spPr/>
      <dgm:t>
        <a:bodyPr/>
        <a:lstStyle/>
        <a:p>
          <a:endParaRPr lang="en-US"/>
        </a:p>
      </dgm:t>
    </dgm:pt>
    <dgm:pt modelId="{0CF4A28A-D498-4688-96DB-3BA16A0DE7D7}" type="sibTrans" cxnId="{03AF68B9-A753-442B-A9EC-C55D18FCD596}">
      <dgm:prSet/>
      <dgm:spPr/>
      <dgm:t>
        <a:bodyPr/>
        <a:lstStyle/>
        <a:p>
          <a:endParaRPr lang="en-US"/>
        </a:p>
      </dgm:t>
    </dgm:pt>
    <dgm:pt modelId="{576B6E93-91FD-4C91-A104-6093DEFAFB8C}">
      <dgm:prSet custT="1"/>
      <dgm:spPr/>
      <dgm:t>
        <a:bodyPr/>
        <a:lstStyle/>
        <a:p>
          <a:pPr rtl="0"/>
          <a:r>
            <a:rPr lang="en-US" sz="1400" b="0" i="0" baseline="0" dirty="0" smtClean="0"/>
            <a:t>Improve record linkage</a:t>
          </a:r>
          <a:endParaRPr lang="en-US" sz="1400" b="0" i="0" baseline="0" dirty="0"/>
        </a:p>
      </dgm:t>
    </dgm:pt>
    <dgm:pt modelId="{A8320279-2D80-4D0C-B00B-3DB5591F66DF}" type="parTrans" cxnId="{EB2BEC5E-65A2-4445-BC25-312A61DD0581}">
      <dgm:prSet/>
      <dgm:spPr/>
      <dgm:t>
        <a:bodyPr/>
        <a:lstStyle/>
        <a:p>
          <a:endParaRPr lang="en-US"/>
        </a:p>
      </dgm:t>
    </dgm:pt>
    <dgm:pt modelId="{0F0C350F-3538-4782-B8D7-F8210CF57D45}" type="sibTrans" cxnId="{EB2BEC5E-65A2-4445-BC25-312A61DD0581}">
      <dgm:prSet/>
      <dgm:spPr/>
      <dgm:t>
        <a:bodyPr/>
        <a:lstStyle/>
        <a:p>
          <a:endParaRPr lang="en-US"/>
        </a:p>
      </dgm:t>
    </dgm:pt>
    <dgm:pt modelId="{022A5639-9692-451F-AE84-944BE166EC2F}">
      <dgm:prSet custT="1"/>
      <dgm:spPr/>
      <dgm:t>
        <a:bodyPr/>
        <a:lstStyle/>
        <a:p>
          <a:pPr rtl="0"/>
          <a:r>
            <a:rPr lang="en-US" sz="1400" b="0" i="0" baseline="0" dirty="0" smtClean="0">
              <a:solidFill>
                <a:schemeClr val="accent1">
                  <a:lumMod val="60000"/>
                  <a:lumOff val="40000"/>
                </a:schemeClr>
              </a:solidFill>
            </a:rPr>
            <a:t>Distinguish bet wrong values and alter representations [VLDB’10b]</a:t>
          </a:r>
          <a:endParaRPr lang="en-US" sz="1400" b="0" i="0" baseline="0" dirty="0">
            <a:solidFill>
              <a:schemeClr val="accent1">
                <a:lumMod val="60000"/>
                <a:lumOff val="40000"/>
              </a:schemeClr>
            </a:solidFill>
          </a:endParaRPr>
        </a:p>
      </dgm:t>
    </dgm:pt>
    <dgm:pt modelId="{BCC13C93-0D8D-49AE-963A-AAF29F514E0E}" type="parTrans" cxnId="{283361C2-AE62-48A8-8C1C-0291995EF04D}">
      <dgm:prSet/>
      <dgm:spPr/>
      <dgm:t>
        <a:bodyPr/>
        <a:lstStyle/>
        <a:p>
          <a:endParaRPr lang="en-US"/>
        </a:p>
      </dgm:t>
    </dgm:pt>
    <dgm:pt modelId="{FBCCEBCB-8809-4CDC-AA94-6AB1EAC3CA60}" type="sibTrans" cxnId="{283361C2-AE62-48A8-8C1C-0291995EF04D}">
      <dgm:prSet/>
      <dgm:spPr/>
      <dgm:t>
        <a:bodyPr/>
        <a:lstStyle/>
        <a:p>
          <a:endParaRPr lang="en-US"/>
        </a:p>
      </dgm:t>
    </dgm:pt>
    <dgm:pt modelId="{AD06D490-824E-494E-977C-4F0BB1FD090F}">
      <dgm:prSet custT="1"/>
      <dgm:spPr/>
      <dgm:t>
        <a:bodyPr/>
        <a:lstStyle/>
        <a:p>
          <a:pPr rtl="0"/>
          <a:r>
            <a:rPr lang="en-US" sz="1400" b="0" i="0" baseline="0" dirty="0" smtClean="0">
              <a:solidFill>
                <a:schemeClr val="accent1">
                  <a:lumMod val="60000"/>
                  <a:lumOff val="40000"/>
                </a:schemeClr>
              </a:solidFill>
            </a:rPr>
            <a:t>Query optimization [Submitted]</a:t>
          </a:r>
          <a:endParaRPr lang="en-US" sz="1400" b="0" i="0" baseline="0" dirty="0">
            <a:solidFill>
              <a:schemeClr val="accent1">
                <a:lumMod val="60000"/>
                <a:lumOff val="40000"/>
              </a:schemeClr>
            </a:solidFill>
          </a:endParaRPr>
        </a:p>
      </dgm:t>
    </dgm:pt>
    <dgm:pt modelId="{E471518A-5E1F-47DD-BBDB-524177747AA8}" type="parTrans" cxnId="{35E69093-46FC-4009-8C79-4C7CE8536636}">
      <dgm:prSet/>
      <dgm:spPr/>
      <dgm:t>
        <a:bodyPr/>
        <a:lstStyle/>
        <a:p>
          <a:endParaRPr lang="en-US"/>
        </a:p>
      </dgm:t>
    </dgm:pt>
    <dgm:pt modelId="{35DC4E97-4204-42BA-982A-296D87790109}" type="sibTrans" cxnId="{35E69093-46FC-4009-8C79-4C7CE8536636}">
      <dgm:prSet/>
      <dgm:spPr/>
      <dgm:t>
        <a:bodyPr/>
        <a:lstStyle/>
        <a:p>
          <a:endParaRPr lang="en-US"/>
        </a:p>
      </dgm:t>
    </dgm:pt>
    <dgm:pt modelId="{0A5AD115-659C-4B5B-B3DB-92725D6BE9A2}">
      <dgm:prSet custT="1"/>
      <dgm:spPr/>
      <dgm:t>
        <a:bodyPr/>
        <a:lstStyle/>
        <a:p>
          <a:pPr rtl="0"/>
          <a:r>
            <a:rPr lang="en-US" sz="1400" b="0" i="0" baseline="0" dirty="0" smtClean="0"/>
            <a:t>Improve schema matching</a:t>
          </a:r>
          <a:endParaRPr lang="en-US" sz="1400" b="0" i="0" baseline="0" dirty="0"/>
        </a:p>
      </dgm:t>
    </dgm:pt>
    <dgm:pt modelId="{327B5B5B-3831-43EF-B976-34278909B5B8}" type="parTrans" cxnId="{EF4E178D-B192-4FD7-8EB4-9899CC908537}">
      <dgm:prSet/>
      <dgm:spPr/>
      <dgm:t>
        <a:bodyPr/>
        <a:lstStyle/>
        <a:p>
          <a:endParaRPr lang="en-US"/>
        </a:p>
      </dgm:t>
    </dgm:pt>
    <dgm:pt modelId="{F6F0C98B-D05C-4805-BF2D-8B9B0D8EC038}" type="sibTrans" cxnId="{EF4E178D-B192-4FD7-8EB4-9899CC908537}">
      <dgm:prSet/>
      <dgm:spPr/>
      <dgm:t>
        <a:bodyPr/>
        <a:lstStyle/>
        <a:p>
          <a:endParaRPr lang="en-US"/>
        </a:p>
      </dgm:t>
    </dgm:pt>
    <dgm:pt modelId="{CE8B0FDB-3D96-4408-AEF7-124BD9C2BB80}">
      <dgm:prSet/>
      <dgm:spPr/>
      <dgm:t>
        <a:bodyPr/>
        <a:lstStyle/>
        <a:p>
          <a:r>
            <a:rPr lang="en-US" b="0" i="0" baseline="0" dirty="0" smtClean="0"/>
            <a:t>Source </a:t>
          </a:r>
          <a:r>
            <a:rPr lang="en-US" b="0" i="0" baseline="0" dirty="0" err="1" smtClean="0"/>
            <a:t>Recom-mendation</a:t>
          </a:r>
          <a:endParaRPr lang="en-US" dirty="0"/>
        </a:p>
      </dgm:t>
    </dgm:pt>
    <dgm:pt modelId="{1FDCCDC4-2181-4FBF-A393-C2C5EBC697A9}" type="parTrans" cxnId="{CEFD004E-D65F-482A-92D7-00074F691F3C}">
      <dgm:prSet/>
      <dgm:spPr/>
      <dgm:t>
        <a:bodyPr/>
        <a:lstStyle/>
        <a:p>
          <a:endParaRPr lang="en-US"/>
        </a:p>
      </dgm:t>
    </dgm:pt>
    <dgm:pt modelId="{2C4F33F5-F5B8-470C-A7BC-3DC5D89A560D}" type="sibTrans" cxnId="{CEFD004E-D65F-482A-92D7-00074F691F3C}">
      <dgm:prSet/>
      <dgm:spPr/>
      <dgm:t>
        <a:bodyPr/>
        <a:lstStyle/>
        <a:p>
          <a:endParaRPr lang="en-US"/>
        </a:p>
      </dgm:t>
    </dgm:pt>
    <dgm:pt modelId="{C8B05128-353E-46CF-B7AD-0835A87342D0}">
      <dgm:prSet custT="1"/>
      <dgm:spPr/>
      <dgm:t>
        <a:bodyPr/>
        <a:lstStyle/>
        <a:p>
          <a:pPr rtl="0"/>
          <a:r>
            <a:rPr lang="en-US" sz="1400" b="0" i="0" baseline="0" dirty="0" smtClean="0"/>
            <a:t>Recommend trustworthy, up-to-date, and independent sources</a:t>
          </a:r>
          <a:endParaRPr lang="en-US" sz="1400" b="0" i="0" baseline="0" dirty="0"/>
        </a:p>
      </dgm:t>
    </dgm:pt>
    <dgm:pt modelId="{8C508842-26FE-4080-8F63-074C563013DB}" type="parTrans" cxnId="{F064DA68-01AF-45D9-B14D-1A9C2747420C}">
      <dgm:prSet/>
      <dgm:spPr/>
      <dgm:t>
        <a:bodyPr/>
        <a:lstStyle/>
        <a:p>
          <a:endParaRPr lang="en-US"/>
        </a:p>
      </dgm:t>
    </dgm:pt>
    <dgm:pt modelId="{10A518F4-4947-4AE1-94C6-A48BF1F3CFCB}" type="sibTrans" cxnId="{F064DA68-01AF-45D9-B14D-1A9C2747420C}">
      <dgm:prSet/>
      <dgm:spPr/>
      <dgm:t>
        <a:bodyPr/>
        <a:lstStyle/>
        <a:p>
          <a:endParaRPr lang="en-US"/>
        </a:p>
      </dgm:t>
    </dgm:pt>
    <dgm:pt modelId="{443BD219-5822-4F6E-BB93-2494B0A240E4}" type="pres">
      <dgm:prSet presAssocID="{F29BBF65-A38C-4D67-BF72-ABFAA066975B}" presName="Name0" presStyleCnt="0">
        <dgm:presLayoutVars>
          <dgm:dir/>
          <dgm:animLvl val="lvl"/>
          <dgm:resizeHandles/>
        </dgm:presLayoutVars>
      </dgm:prSet>
      <dgm:spPr/>
      <dgm:t>
        <a:bodyPr/>
        <a:lstStyle/>
        <a:p>
          <a:endParaRPr lang="en-US"/>
        </a:p>
      </dgm:t>
    </dgm:pt>
    <dgm:pt modelId="{E6D6EE49-E012-48E6-8B27-E2E50BA6844A}" type="pres">
      <dgm:prSet presAssocID="{5C0A8ABB-890F-44E2-A92D-21B67FDFC8D6}" presName="linNode" presStyleCnt="0"/>
      <dgm:spPr/>
    </dgm:pt>
    <dgm:pt modelId="{F346F691-C50D-4DD3-8ED0-478AF5B91B50}" type="pres">
      <dgm:prSet presAssocID="{5C0A8ABB-890F-44E2-A92D-21B67FDFC8D6}" presName="parentShp" presStyleLbl="node1" presStyleIdx="0" presStyleCnt="4" custScaleX="85939">
        <dgm:presLayoutVars>
          <dgm:bulletEnabled val="1"/>
        </dgm:presLayoutVars>
      </dgm:prSet>
      <dgm:spPr/>
      <dgm:t>
        <a:bodyPr/>
        <a:lstStyle/>
        <a:p>
          <a:endParaRPr lang="en-US"/>
        </a:p>
      </dgm:t>
    </dgm:pt>
    <dgm:pt modelId="{D8B8E882-97B7-4F99-A713-B256A5CCCC5A}" type="pres">
      <dgm:prSet presAssocID="{5C0A8ABB-890F-44E2-A92D-21B67FDFC8D6}" presName="childShp" presStyleLbl="bgAccFollowNode1" presStyleIdx="0" presStyleCnt="4" custScaleX="137180">
        <dgm:presLayoutVars>
          <dgm:bulletEnabled val="1"/>
        </dgm:presLayoutVars>
      </dgm:prSet>
      <dgm:spPr/>
      <dgm:t>
        <a:bodyPr/>
        <a:lstStyle/>
        <a:p>
          <a:endParaRPr lang="en-US"/>
        </a:p>
      </dgm:t>
    </dgm:pt>
    <dgm:pt modelId="{DD43BE56-0B31-438F-8ED8-57EB9DF47CCC}" type="pres">
      <dgm:prSet presAssocID="{8D414579-B374-4DA1-A3DB-97BDEB49D407}" presName="spacing" presStyleCnt="0"/>
      <dgm:spPr/>
    </dgm:pt>
    <dgm:pt modelId="{16929669-93CC-47FB-AF21-63B338EF2FA6}" type="pres">
      <dgm:prSet presAssocID="{5A6C2F4D-6684-40D5-9F76-885AB4AB409E}" presName="linNode" presStyleCnt="0"/>
      <dgm:spPr/>
    </dgm:pt>
    <dgm:pt modelId="{75707184-5CCD-4FAC-9D39-00D432E38109}" type="pres">
      <dgm:prSet presAssocID="{5A6C2F4D-6684-40D5-9F76-885AB4AB409E}" presName="parentShp" presStyleLbl="node1" presStyleIdx="1" presStyleCnt="4" custScaleX="82466">
        <dgm:presLayoutVars>
          <dgm:bulletEnabled val="1"/>
        </dgm:presLayoutVars>
      </dgm:prSet>
      <dgm:spPr/>
      <dgm:t>
        <a:bodyPr/>
        <a:lstStyle/>
        <a:p>
          <a:endParaRPr lang="en-US"/>
        </a:p>
      </dgm:t>
    </dgm:pt>
    <dgm:pt modelId="{A7C31B69-8191-4786-9688-A878D9F4CB83}" type="pres">
      <dgm:prSet presAssocID="{5A6C2F4D-6684-40D5-9F76-885AB4AB409E}" presName="childShp" presStyleLbl="bgAccFollowNode1" presStyleIdx="1" presStyleCnt="4" custScaleX="132051" custScaleY="102938">
        <dgm:presLayoutVars>
          <dgm:bulletEnabled val="1"/>
        </dgm:presLayoutVars>
      </dgm:prSet>
      <dgm:spPr/>
      <dgm:t>
        <a:bodyPr/>
        <a:lstStyle/>
        <a:p>
          <a:endParaRPr lang="en-US"/>
        </a:p>
      </dgm:t>
    </dgm:pt>
    <dgm:pt modelId="{3A0ED69D-CDE6-4B67-BA17-50D5FF258441}" type="pres">
      <dgm:prSet presAssocID="{333E5471-4D2A-4048-ABF6-C9A7A438FC82}" presName="spacing" presStyleCnt="0"/>
      <dgm:spPr/>
    </dgm:pt>
    <dgm:pt modelId="{3EDB0092-ED94-4735-A109-5F19FC7520E1}" type="pres">
      <dgm:prSet presAssocID="{BD37F398-B729-49B9-9D9B-174E33C3D9A4}" presName="linNode" presStyleCnt="0"/>
      <dgm:spPr/>
    </dgm:pt>
    <dgm:pt modelId="{9195388E-CF6C-46F0-B198-03F7674D4CAA}" type="pres">
      <dgm:prSet presAssocID="{BD37F398-B729-49B9-9D9B-174E33C3D9A4}" presName="parentShp" presStyleLbl="node1" presStyleIdx="2" presStyleCnt="4" custScaleX="82979">
        <dgm:presLayoutVars>
          <dgm:bulletEnabled val="1"/>
        </dgm:presLayoutVars>
      </dgm:prSet>
      <dgm:spPr/>
      <dgm:t>
        <a:bodyPr/>
        <a:lstStyle/>
        <a:p>
          <a:endParaRPr lang="en-US"/>
        </a:p>
      </dgm:t>
    </dgm:pt>
    <dgm:pt modelId="{69CC7D84-4185-4B15-B376-D138259969FB}" type="pres">
      <dgm:prSet presAssocID="{BD37F398-B729-49B9-9D9B-174E33C3D9A4}" presName="childShp" presStyleLbl="bgAccFollowNode1" presStyleIdx="2" presStyleCnt="4" custScaleX="130769">
        <dgm:presLayoutVars>
          <dgm:bulletEnabled val="1"/>
        </dgm:presLayoutVars>
      </dgm:prSet>
      <dgm:spPr/>
      <dgm:t>
        <a:bodyPr/>
        <a:lstStyle/>
        <a:p>
          <a:endParaRPr lang="en-US"/>
        </a:p>
      </dgm:t>
    </dgm:pt>
    <dgm:pt modelId="{22884943-CDB3-42A3-BAA6-0FBF93C98B89}" type="pres">
      <dgm:prSet presAssocID="{A19BA890-DCF2-421C-AF22-A38408F7C63D}" presName="spacing" presStyleCnt="0"/>
      <dgm:spPr/>
    </dgm:pt>
    <dgm:pt modelId="{34305305-4F20-4E9D-98C6-071690FB252C}" type="pres">
      <dgm:prSet presAssocID="{CE8B0FDB-3D96-4408-AEF7-124BD9C2BB80}" presName="linNode" presStyleCnt="0"/>
      <dgm:spPr/>
    </dgm:pt>
    <dgm:pt modelId="{34C77B2E-2473-437D-B98D-0E113A77BD82}" type="pres">
      <dgm:prSet presAssocID="{CE8B0FDB-3D96-4408-AEF7-124BD9C2BB80}" presName="parentShp" presStyleLbl="node1" presStyleIdx="3" presStyleCnt="4" custScaleX="73077">
        <dgm:presLayoutVars>
          <dgm:bulletEnabled val="1"/>
        </dgm:presLayoutVars>
      </dgm:prSet>
      <dgm:spPr/>
      <dgm:t>
        <a:bodyPr/>
        <a:lstStyle/>
        <a:p>
          <a:endParaRPr lang="en-US"/>
        </a:p>
      </dgm:t>
    </dgm:pt>
    <dgm:pt modelId="{26F41D9D-0A92-46F5-AF4C-44677C6899F0}" type="pres">
      <dgm:prSet presAssocID="{CE8B0FDB-3D96-4408-AEF7-124BD9C2BB80}" presName="childShp" presStyleLbl="bgAccFollowNode1" presStyleIdx="3" presStyleCnt="4" custScaleX="117949">
        <dgm:presLayoutVars>
          <dgm:bulletEnabled val="1"/>
        </dgm:presLayoutVars>
      </dgm:prSet>
      <dgm:spPr/>
      <dgm:t>
        <a:bodyPr/>
        <a:lstStyle/>
        <a:p>
          <a:endParaRPr lang="en-US"/>
        </a:p>
      </dgm:t>
    </dgm:pt>
  </dgm:ptLst>
  <dgm:cxnLst>
    <dgm:cxn modelId="{EF4E178D-B192-4FD7-8EB4-9899CC908537}" srcId="{BD37F398-B729-49B9-9D9B-174E33C3D9A4}" destId="{0A5AD115-659C-4B5B-B3DB-92725D6BE9A2}" srcOrd="1" destOrd="0" parTransId="{327B5B5B-3831-43EF-B976-34278909B5B8}" sibTransId="{F6F0C98B-D05C-4805-BF2D-8B9B0D8EC038}"/>
    <dgm:cxn modelId="{CEFD004E-D65F-482A-92D7-00074F691F3C}" srcId="{F29BBF65-A38C-4D67-BF72-ABFAA066975B}" destId="{CE8B0FDB-3D96-4408-AEF7-124BD9C2BB80}" srcOrd="3" destOrd="0" parTransId="{1FDCCDC4-2181-4FBF-A393-C2C5EBC697A9}" sibTransId="{2C4F33F5-F5B8-470C-A7BC-3DC5D89A560D}"/>
    <dgm:cxn modelId="{F1CEB35C-1706-4EF2-B11F-82B171CEEE61}" type="presOf" srcId="{50C9C410-89AC-4A14-B432-85E5201F9348}" destId="{D8B8E882-97B7-4F99-A713-B256A5CCCC5A}" srcOrd="0" destOrd="0" presId="urn:microsoft.com/office/officeart/2005/8/layout/vList6"/>
    <dgm:cxn modelId="{51033ECF-30ED-42DB-AFE3-C96AE6B1E6CF}" srcId="{5C0A8ABB-890F-44E2-A92D-21B67FDFC8D6}" destId="{50C9C410-89AC-4A14-B432-85E5201F9348}" srcOrd="0" destOrd="0" parTransId="{84359112-1246-4875-95A5-09A0109EA051}" sibTransId="{7901979B-08DF-421A-82A9-89FC4EBD4CD0}"/>
    <dgm:cxn modelId="{89A1AA70-F35D-4B36-A665-0B2554F2BAA3}" type="presOf" srcId="{022A5639-9692-451F-AE84-944BE166EC2F}" destId="{A7C31B69-8191-4786-9688-A878D9F4CB83}" srcOrd="0" destOrd="1" presId="urn:microsoft.com/office/officeart/2005/8/layout/vList6"/>
    <dgm:cxn modelId="{03AF68B9-A753-442B-A9EC-C55D18FCD596}" srcId="{5C0A8ABB-890F-44E2-A92D-21B67FDFC8D6}" destId="{558636EB-AC2B-446D-A458-985AE276FCF3}" srcOrd="1" destOrd="0" parTransId="{1E53323D-C6CE-4A1E-8C6B-99B9F7A38E05}" sibTransId="{0CF4A28A-D498-4688-96DB-3BA16A0DE7D7}"/>
    <dgm:cxn modelId="{35E69093-46FC-4009-8C79-4C7CE8536636}" srcId="{BD37F398-B729-49B9-9D9B-174E33C3D9A4}" destId="{AD06D490-824E-494E-977C-4F0BB1FD090F}" srcOrd="0" destOrd="0" parTransId="{E471518A-5E1F-47DD-BBDB-524177747AA8}" sibTransId="{35DC4E97-4204-42BA-982A-296D87790109}"/>
    <dgm:cxn modelId="{283361C2-AE62-48A8-8C1C-0291995EF04D}" srcId="{5A6C2F4D-6684-40D5-9F76-885AB4AB409E}" destId="{022A5639-9692-451F-AE84-944BE166EC2F}" srcOrd="1" destOrd="0" parTransId="{BCC13C93-0D8D-49AE-963A-AAF29F514E0E}" sibTransId="{FBCCEBCB-8809-4CDC-AA94-6AB1EAC3CA60}"/>
    <dgm:cxn modelId="{5F5CBD0C-0FF1-4B1E-955A-8493618ED027}" type="presOf" srcId="{558636EB-AC2B-446D-A458-985AE276FCF3}" destId="{D8B8E882-97B7-4F99-A713-B256A5CCCC5A}" srcOrd="0" destOrd="1" presId="urn:microsoft.com/office/officeart/2005/8/layout/vList6"/>
    <dgm:cxn modelId="{151E68E7-5280-49A1-87BF-F5EA3CC2AF85}" type="presOf" srcId="{5C0A8ABB-890F-44E2-A92D-21B67FDFC8D6}" destId="{F346F691-C50D-4DD3-8ED0-478AF5B91B50}" srcOrd="0" destOrd="0" presId="urn:microsoft.com/office/officeart/2005/8/layout/vList6"/>
    <dgm:cxn modelId="{3384FCE8-31EE-4495-8498-455FE61EFF48}" type="presOf" srcId="{AD06D490-824E-494E-977C-4F0BB1FD090F}" destId="{69CC7D84-4185-4B15-B376-D138259969FB}" srcOrd="0" destOrd="0" presId="urn:microsoft.com/office/officeart/2005/8/layout/vList6"/>
    <dgm:cxn modelId="{EB2BEC5E-65A2-4445-BC25-312A61DD0581}" srcId="{5A6C2F4D-6684-40D5-9F76-885AB4AB409E}" destId="{576B6E93-91FD-4C91-A104-6093DEFAFB8C}" srcOrd="0" destOrd="0" parTransId="{A8320279-2D80-4D0C-B00B-3DB5591F66DF}" sibTransId="{0F0C350F-3538-4782-B8D7-F8210CF57D45}"/>
    <dgm:cxn modelId="{53515E77-8683-47D7-A639-07F089B3ED62}" type="presOf" srcId="{CE8B0FDB-3D96-4408-AEF7-124BD9C2BB80}" destId="{34C77B2E-2473-437D-B98D-0E113A77BD82}" srcOrd="0" destOrd="0" presId="urn:microsoft.com/office/officeart/2005/8/layout/vList6"/>
    <dgm:cxn modelId="{334109BF-6FBC-4E3A-AEA0-7BA75D1D2C0B}" type="presOf" srcId="{F29BBF65-A38C-4D67-BF72-ABFAA066975B}" destId="{443BD219-5822-4F6E-BB93-2494B0A240E4}" srcOrd="0" destOrd="0" presId="urn:microsoft.com/office/officeart/2005/8/layout/vList6"/>
    <dgm:cxn modelId="{8315EEDA-4D44-42DD-830C-0D548BA04499}" type="presOf" srcId="{5A6C2F4D-6684-40D5-9F76-885AB4AB409E}" destId="{75707184-5CCD-4FAC-9D39-00D432E38109}" srcOrd="0" destOrd="0" presId="urn:microsoft.com/office/officeart/2005/8/layout/vList6"/>
    <dgm:cxn modelId="{95816E94-04F7-49FA-839F-43CFF16401A7}" type="presOf" srcId="{C8B05128-353E-46CF-B7AD-0835A87342D0}" destId="{26F41D9D-0A92-46F5-AF4C-44677C6899F0}" srcOrd="0" destOrd="0" presId="urn:microsoft.com/office/officeart/2005/8/layout/vList6"/>
    <dgm:cxn modelId="{2658A68D-70D1-4CF3-848E-B7F2E52EABD4}" type="presOf" srcId="{576B6E93-91FD-4C91-A104-6093DEFAFB8C}" destId="{A7C31B69-8191-4786-9688-A878D9F4CB83}" srcOrd="0" destOrd="0" presId="urn:microsoft.com/office/officeart/2005/8/layout/vList6"/>
    <dgm:cxn modelId="{C7A757E1-C2D9-4864-BC76-0E4DE4040556}" srcId="{F29BBF65-A38C-4D67-BF72-ABFAA066975B}" destId="{5C0A8ABB-890F-44E2-A92D-21B67FDFC8D6}" srcOrd="0" destOrd="0" parTransId="{4AE8D4A8-EC60-484A-A8FA-810E85AD8F07}" sibTransId="{8D414579-B374-4DA1-A3DB-97BDEB49D407}"/>
    <dgm:cxn modelId="{045640EA-EF28-4963-901B-9C582CCEC766}" srcId="{F29BBF65-A38C-4D67-BF72-ABFAA066975B}" destId="{5A6C2F4D-6684-40D5-9F76-885AB4AB409E}" srcOrd="1" destOrd="0" parTransId="{F3CBEAA0-7B14-4DBC-A2A7-25332FE15849}" sibTransId="{333E5471-4D2A-4048-ABF6-C9A7A438FC82}"/>
    <dgm:cxn modelId="{0248E023-58E9-47FC-A36A-82E1FD301E8C}" srcId="{F29BBF65-A38C-4D67-BF72-ABFAA066975B}" destId="{BD37F398-B729-49B9-9D9B-174E33C3D9A4}" srcOrd="2" destOrd="0" parTransId="{55155DA6-0E27-4C98-814B-7881A255057D}" sibTransId="{A19BA890-DCF2-421C-AF22-A38408F7C63D}"/>
    <dgm:cxn modelId="{97F7BBF0-CEA2-41F3-BCE1-83F24FC5EC26}" type="presOf" srcId="{0A5AD115-659C-4B5B-B3DB-92725D6BE9A2}" destId="{69CC7D84-4185-4B15-B376-D138259969FB}" srcOrd="0" destOrd="1" presId="urn:microsoft.com/office/officeart/2005/8/layout/vList6"/>
    <dgm:cxn modelId="{7958C794-B7D2-4EA9-B1D8-854A3E95EC76}" type="presOf" srcId="{BD37F398-B729-49B9-9D9B-174E33C3D9A4}" destId="{9195388E-CF6C-46F0-B198-03F7674D4CAA}" srcOrd="0" destOrd="0" presId="urn:microsoft.com/office/officeart/2005/8/layout/vList6"/>
    <dgm:cxn modelId="{F064DA68-01AF-45D9-B14D-1A9C2747420C}" srcId="{CE8B0FDB-3D96-4408-AEF7-124BD9C2BB80}" destId="{C8B05128-353E-46CF-B7AD-0835A87342D0}" srcOrd="0" destOrd="0" parTransId="{8C508842-26FE-4080-8F63-074C563013DB}" sibTransId="{10A518F4-4947-4AE1-94C6-A48BF1F3CFCB}"/>
    <dgm:cxn modelId="{76357748-A3FE-4E25-93EF-5997A22ECA37}" type="presParOf" srcId="{443BD219-5822-4F6E-BB93-2494B0A240E4}" destId="{E6D6EE49-E012-48E6-8B27-E2E50BA6844A}" srcOrd="0" destOrd="0" presId="urn:microsoft.com/office/officeart/2005/8/layout/vList6"/>
    <dgm:cxn modelId="{F8ED0CA4-E1EC-496C-BCCF-29DB2E460861}" type="presParOf" srcId="{E6D6EE49-E012-48E6-8B27-E2E50BA6844A}" destId="{F346F691-C50D-4DD3-8ED0-478AF5B91B50}" srcOrd="0" destOrd="0" presId="urn:microsoft.com/office/officeart/2005/8/layout/vList6"/>
    <dgm:cxn modelId="{BEBC6ED6-1E4D-490C-A475-44959EBC8BE6}" type="presParOf" srcId="{E6D6EE49-E012-48E6-8B27-E2E50BA6844A}" destId="{D8B8E882-97B7-4F99-A713-B256A5CCCC5A}" srcOrd="1" destOrd="0" presId="urn:microsoft.com/office/officeart/2005/8/layout/vList6"/>
    <dgm:cxn modelId="{0B9A3B3A-D9CD-4D67-AFA6-D8D49CDD66C9}" type="presParOf" srcId="{443BD219-5822-4F6E-BB93-2494B0A240E4}" destId="{DD43BE56-0B31-438F-8ED8-57EB9DF47CCC}" srcOrd="1" destOrd="0" presId="urn:microsoft.com/office/officeart/2005/8/layout/vList6"/>
    <dgm:cxn modelId="{0D3AD5FE-A6F8-4353-A760-1C8107B4CF15}" type="presParOf" srcId="{443BD219-5822-4F6E-BB93-2494B0A240E4}" destId="{16929669-93CC-47FB-AF21-63B338EF2FA6}" srcOrd="2" destOrd="0" presId="urn:microsoft.com/office/officeart/2005/8/layout/vList6"/>
    <dgm:cxn modelId="{F84EA5B0-A61E-4164-A557-56ADCE641485}" type="presParOf" srcId="{16929669-93CC-47FB-AF21-63B338EF2FA6}" destId="{75707184-5CCD-4FAC-9D39-00D432E38109}" srcOrd="0" destOrd="0" presId="urn:microsoft.com/office/officeart/2005/8/layout/vList6"/>
    <dgm:cxn modelId="{0E5B438E-F0AA-48A2-B4E7-EBFD84AB88C0}" type="presParOf" srcId="{16929669-93CC-47FB-AF21-63B338EF2FA6}" destId="{A7C31B69-8191-4786-9688-A878D9F4CB83}" srcOrd="1" destOrd="0" presId="urn:microsoft.com/office/officeart/2005/8/layout/vList6"/>
    <dgm:cxn modelId="{955F0FE0-0259-4711-B2B1-443F4B990625}" type="presParOf" srcId="{443BD219-5822-4F6E-BB93-2494B0A240E4}" destId="{3A0ED69D-CDE6-4B67-BA17-50D5FF258441}" srcOrd="3" destOrd="0" presId="urn:microsoft.com/office/officeart/2005/8/layout/vList6"/>
    <dgm:cxn modelId="{9F1474E7-08EB-479E-8710-AE283D6D715B}" type="presParOf" srcId="{443BD219-5822-4F6E-BB93-2494B0A240E4}" destId="{3EDB0092-ED94-4735-A109-5F19FC7520E1}" srcOrd="4" destOrd="0" presId="urn:microsoft.com/office/officeart/2005/8/layout/vList6"/>
    <dgm:cxn modelId="{4FCDD5BC-387D-4C7F-87D2-696F9DC4A8A8}" type="presParOf" srcId="{3EDB0092-ED94-4735-A109-5F19FC7520E1}" destId="{9195388E-CF6C-46F0-B198-03F7674D4CAA}" srcOrd="0" destOrd="0" presId="urn:microsoft.com/office/officeart/2005/8/layout/vList6"/>
    <dgm:cxn modelId="{FDF18C3D-4563-48F4-A57B-61B69937BDDB}" type="presParOf" srcId="{3EDB0092-ED94-4735-A109-5F19FC7520E1}" destId="{69CC7D84-4185-4B15-B376-D138259969FB}" srcOrd="1" destOrd="0" presId="urn:microsoft.com/office/officeart/2005/8/layout/vList6"/>
    <dgm:cxn modelId="{E70570ED-1FC6-4A88-BAF2-F6B37862B1C6}" type="presParOf" srcId="{443BD219-5822-4F6E-BB93-2494B0A240E4}" destId="{22884943-CDB3-42A3-BAA6-0FBF93C98B89}" srcOrd="5" destOrd="0" presId="urn:microsoft.com/office/officeart/2005/8/layout/vList6"/>
    <dgm:cxn modelId="{C11B512B-DD85-4785-AAC7-B07083B81767}" type="presParOf" srcId="{443BD219-5822-4F6E-BB93-2494B0A240E4}" destId="{34305305-4F20-4E9D-98C6-071690FB252C}" srcOrd="6" destOrd="0" presId="urn:microsoft.com/office/officeart/2005/8/layout/vList6"/>
    <dgm:cxn modelId="{0A70962F-1A14-48DE-B25F-B972F954B93C}" type="presParOf" srcId="{34305305-4F20-4E9D-98C6-071690FB252C}" destId="{34C77B2E-2473-437D-B98D-0E113A77BD82}" srcOrd="0" destOrd="0" presId="urn:microsoft.com/office/officeart/2005/8/layout/vList6"/>
    <dgm:cxn modelId="{88003229-48FE-4378-A6C9-2CDC83FD1392}" type="presParOf" srcId="{34305305-4F20-4E9D-98C6-071690FB252C}" destId="{26F41D9D-0A92-46F5-AF4C-44677C6899F0}"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1576DD-8FB1-4541-AEDA-6818B7799A32}" type="doc">
      <dgm:prSet loTypeId="urn:microsoft.com/office/officeart/2005/8/layout/hProcess9" loCatId="process" qsTypeId="urn:microsoft.com/office/officeart/2005/8/quickstyle/simple1" qsCatId="simple" csTypeId="urn:microsoft.com/office/officeart/2005/8/colors/accent1_2" csCatId="accent1" phldr="1"/>
      <dgm:spPr/>
    </dgm:pt>
    <dgm:pt modelId="{968BC2D2-82E5-4431-8DE7-E21EF83FE848}">
      <dgm:prSet phldrT="[Text]"/>
      <dgm:spPr/>
      <dgm:t>
        <a:bodyPr/>
        <a:lstStyle/>
        <a:p>
          <a:r>
            <a:rPr lang="en-US" dirty="0" smtClean="0"/>
            <a:t>Local Detection </a:t>
          </a:r>
          <a:endParaRPr lang="en-US" dirty="0"/>
        </a:p>
      </dgm:t>
    </dgm:pt>
    <dgm:pt modelId="{4A97B820-AEF0-4208-8034-8B25F9157CA6}" type="parTrans" cxnId="{BDD0CA54-2E9F-413C-BE7D-57E8660D164F}">
      <dgm:prSet/>
      <dgm:spPr/>
      <dgm:t>
        <a:bodyPr/>
        <a:lstStyle/>
        <a:p>
          <a:endParaRPr lang="en-US"/>
        </a:p>
      </dgm:t>
    </dgm:pt>
    <dgm:pt modelId="{D1412638-EC6F-4F8B-BFAA-697D6BD98820}" type="sibTrans" cxnId="{BDD0CA54-2E9F-413C-BE7D-57E8660D164F}">
      <dgm:prSet/>
      <dgm:spPr/>
      <dgm:t>
        <a:bodyPr/>
        <a:lstStyle/>
        <a:p>
          <a:endParaRPr lang="en-US"/>
        </a:p>
      </dgm:t>
    </dgm:pt>
    <dgm:pt modelId="{5B028AAD-B294-4A02-A7E7-1AEF012CC7EA}">
      <dgm:prSet phldrT="[Text]"/>
      <dgm:spPr/>
      <dgm:t>
        <a:bodyPr/>
        <a:lstStyle/>
        <a:p>
          <a:r>
            <a:rPr lang="en-US" dirty="0" smtClean="0"/>
            <a:t>Global Detection [VLDB’10a]</a:t>
          </a:r>
          <a:endParaRPr lang="en-US" dirty="0"/>
        </a:p>
      </dgm:t>
    </dgm:pt>
    <dgm:pt modelId="{F68E1681-E0C5-457D-A055-957A44FFBAC8}" type="parTrans" cxnId="{062035D1-6468-46E2-B635-AFBEA1AE4C94}">
      <dgm:prSet/>
      <dgm:spPr/>
      <dgm:t>
        <a:bodyPr/>
        <a:lstStyle/>
        <a:p>
          <a:endParaRPr lang="en-US"/>
        </a:p>
      </dgm:t>
    </dgm:pt>
    <dgm:pt modelId="{243CBE83-0EAA-44B1-BD05-7B2558A21743}" type="sibTrans" cxnId="{062035D1-6468-46E2-B635-AFBEA1AE4C94}">
      <dgm:prSet/>
      <dgm:spPr/>
      <dgm:t>
        <a:bodyPr/>
        <a:lstStyle/>
        <a:p>
          <a:endParaRPr lang="en-US"/>
        </a:p>
      </dgm:t>
    </dgm:pt>
    <dgm:pt modelId="{11757B84-F37C-4520-B977-0B46A336ADBE}" type="pres">
      <dgm:prSet presAssocID="{A31576DD-8FB1-4541-AEDA-6818B7799A32}" presName="CompostProcess" presStyleCnt="0">
        <dgm:presLayoutVars>
          <dgm:dir/>
          <dgm:resizeHandles val="exact"/>
        </dgm:presLayoutVars>
      </dgm:prSet>
      <dgm:spPr/>
    </dgm:pt>
    <dgm:pt modelId="{478A4851-D830-4650-BA30-3DB912F97D53}" type="pres">
      <dgm:prSet presAssocID="{A31576DD-8FB1-4541-AEDA-6818B7799A32}" presName="arrow" presStyleLbl="bgShp" presStyleIdx="0" presStyleCnt="1"/>
      <dgm:spPr/>
      <dgm:t>
        <a:bodyPr/>
        <a:lstStyle/>
        <a:p>
          <a:endParaRPr lang="en-US"/>
        </a:p>
      </dgm:t>
    </dgm:pt>
    <dgm:pt modelId="{C083559A-B3AF-49A4-B6A1-12878F901D21}" type="pres">
      <dgm:prSet presAssocID="{A31576DD-8FB1-4541-AEDA-6818B7799A32}" presName="linearProcess" presStyleCnt="0"/>
      <dgm:spPr/>
    </dgm:pt>
    <dgm:pt modelId="{8203071E-9543-42B4-BCC0-1BFA905A8F0E}" type="pres">
      <dgm:prSet presAssocID="{968BC2D2-82E5-4431-8DE7-E21EF83FE848}" presName="textNode" presStyleLbl="node1" presStyleIdx="0" presStyleCnt="2" custScaleX="84704" custLinFactX="-13329" custLinFactNeighborX="-100000" custLinFactNeighborY="-188">
        <dgm:presLayoutVars>
          <dgm:bulletEnabled val="1"/>
        </dgm:presLayoutVars>
      </dgm:prSet>
      <dgm:spPr/>
      <dgm:t>
        <a:bodyPr/>
        <a:lstStyle/>
        <a:p>
          <a:endParaRPr lang="en-US"/>
        </a:p>
      </dgm:t>
    </dgm:pt>
    <dgm:pt modelId="{E0728B3B-45D0-4314-9DE0-10B0D2889363}" type="pres">
      <dgm:prSet presAssocID="{D1412638-EC6F-4F8B-BFAA-697D6BD98820}" presName="sibTrans" presStyleCnt="0"/>
      <dgm:spPr/>
    </dgm:pt>
    <dgm:pt modelId="{D2565B43-E804-4315-BE9B-C0404F9D63D0}" type="pres">
      <dgm:prSet presAssocID="{5B028AAD-B294-4A02-A7E7-1AEF012CC7EA}" presName="textNode" presStyleLbl="node1" presStyleIdx="1" presStyleCnt="2" custScaleX="87906">
        <dgm:presLayoutVars>
          <dgm:bulletEnabled val="1"/>
        </dgm:presLayoutVars>
      </dgm:prSet>
      <dgm:spPr/>
      <dgm:t>
        <a:bodyPr/>
        <a:lstStyle/>
        <a:p>
          <a:endParaRPr lang="en-US"/>
        </a:p>
      </dgm:t>
    </dgm:pt>
  </dgm:ptLst>
  <dgm:cxnLst>
    <dgm:cxn modelId="{85434596-F5AF-4E5D-A186-CA6C91D8091A}" type="presOf" srcId="{968BC2D2-82E5-4431-8DE7-E21EF83FE848}" destId="{8203071E-9543-42B4-BCC0-1BFA905A8F0E}" srcOrd="0" destOrd="0" presId="urn:microsoft.com/office/officeart/2005/8/layout/hProcess9"/>
    <dgm:cxn modelId="{062035D1-6468-46E2-B635-AFBEA1AE4C94}" srcId="{A31576DD-8FB1-4541-AEDA-6818B7799A32}" destId="{5B028AAD-B294-4A02-A7E7-1AEF012CC7EA}" srcOrd="1" destOrd="0" parTransId="{F68E1681-E0C5-457D-A055-957A44FFBAC8}" sibTransId="{243CBE83-0EAA-44B1-BD05-7B2558A21743}"/>
    <dgm:cxn modelId="{034D9AD8-6D56-408A-B4AB-46084C6E9DD3}" type="presOf" srcId="{5B028AAD-B294-4A02-A7E7-1AEF012CC7EA}" destId="{D2565B43-E804-4315-BE9B-C0404F9D63D0}" srcOrd="0" destOrd="0" presId="urn:microsoft.com/office/officeart/2005/8/layout/hProcess9"/>
    <dgm:cxn modelId="{094670EF-9078-4F63-BB6F-031F150E92D4}" type="presOf" srcId="{A31576DD-8FB1-4541-AEDA-6818B7799A32}" destId="{11757B84-F37C-4520-B977-0B46A336ADBE}" srcOrd="0" destOrd="0" presId="urn:microsoft.com/office/officeart/2005/8/layout/hProcess9"/>
    <dgm:cxn modelId="{BDD0CA54-2E9F-413C-BE7D-57E8660D164F}" srcId="{A31576DD-8FB1-4541-AEDA-6818B7799A32}" destId="{968BC2D2-82E5-4431-8DE7-E21EF83FE848}" srcOrd="0" destOrd="0" parTransId="{4A97B820-AEF0-4208-8034-8B25F9157CA6}" sibTransId="{D1412638-EC6F-4F8B-BFAA-697D6BD98820}"/>
    <dgm:cxn modelId="{AD3CA92D-C939-4F8F-A9A6-FEFFC179E64C}" type="presParOf" srcId="{11757B84-F37C-4520-B977-0B46A336ADBE}" destId="{478A4851-D830-4650-BA30-3DB912F97D53}" srcOrd="0" destOrd="0" presId="urn:microsoft.com/office/officeart/2005/8/layout/hProcess9"/>
    <dgm:cxn modelId="{8DD3CBC0-7150-4684-BFE9-E691BF7D2E38}" type="presParOf" srcId="{11757B84-F37C-4520-B977-0B46A336ADBE}" destId="{C083559A-B3AF-49A4-B6A1-12878F901D21}" srcOrd="1" destOrd="0" presId="urn:microsoft.com/office/officeart/2005/8/layout/hProcess9"/>
    <dgm:cxn modelId="{1BF2C48A-9540-48DD-AD22-F2BD3275BC31}" type="presParOf" srcId="{C083559A-B3AF-49A4-B6A1-12878F901D21}" destId="{8203071E-9543-42B4-BCC0-1BFA905A8F0E}" srcOrd="0" destOrd="0" presId="urn:microsoft.com/office/officeart/2005/8/layout/hProcess9"/>
    <dgm:cxn modelId="{FBB43A88-A146-45A9-B3A9-CF7C17370817}" type="presParOf" srcId="{C083559A-B3AF-49A4-B6A1-12878F901D21}" destId="{E0728B3B-45D0-4314-9DE0-10B0D2889363}" srcOrd="1" destOrd="0" presId="urn:microsoft.com/office/officeart/2005/8/layout/hProcess9"/>
    <dgm:cxn modelId="{FE62DDE5-0E3A-4E47-9CA3-DD93AE113201}" type="presParOf" srcId="{C083559A-B3AF-49A4-B6A1-12878F901D21}" destId="{D2565B43-E804-4315-BE9B-C0404F9D63D0}"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C93EA5-8A74-499A-A98E-184C7D7E06E2}" type="doc">
      <dgm:prSet loTypeId="urn:microsoft.com/office/officeart/2005/8/layout/arrow2" loCatId="process" qsTypeId="urn:microsoft.com/office/officeart/2005/8/quickstyle/simple1" qsCatId="simple" csTypeId="urn:microsoft.com/office/officeart/2005/8/colors/accent1_2" csCatId="accent1" phldr="1"/>
      <dgm:spPr/>
    </dgm:pt>
    <dgm:pt modelId="{B4978857-CE7A-4212-80E3-2739FFF7AD2E}">
      <dgm:prSet phldrT="[Text]" custT="1"/>
      <dgm:spPr/>
      <dgm:t>
        <a:bodyPr/>
        <a:lstStyle/>
        <a:p>
          <a:r>
            <a:rPr lang="en-US" sz="2000" dirty="0" smtClean="0">
              <a:solidFill>
                <a:schemeClr val="accent3"/>
              </a:solidFill>
            </a:rPr>
            <a:t>Copying discovery</a:t>
          </a:r>
          <a:endParaRPr lang="en-US" sz="2000" dirty="0">
            <a:solidFill>
              <a:schemeClr val="accent3"/>
            </a:solidFill>
          </a:endParaRPr>
        </a:p>
      </dgm:t>
    </dgm:pt>
    <dgm:pt modelId="{20A2FDDA-8954-401B-A0BC-05ED6AE4380D}" type="parTrans" cxnId="{C0F05CF1-C0CF-431F-995E-B63BCB9F1350}">
      <dgm:prSet/>
      <dgm:spPr/>
      <dgm:t>
        <a:bodyPr/>
        <a:lstStyle/>
        <a:p>
          <a:endParaRPr lang="en-US" sz="2400"/>
        </a:p>
      </dgm:t>
    </dgm:pt>
    <dgm:pt modelId="{48F41246-6F4B-431C-A3A0-9FF4DA7499AD}" type="sibTrans" cxnId="{C0F05CF1-C0CF-431F-995E-B63BCB9F1350}">
      <dgm:prSet/>
      <dgm:spPr/>
      <dgm:t>
        <a:bodyPr/>
        <a:lstStyle/>
        <a:p>
          <a:endParaRPr lang="en-US" sz="2400"/>
        </a:p>
      </dgm:t>
    </dgm:pt>
    <dgm:pt modelId="{7366D333-C905-4001-B62A-8657DEC5188F}">
      <dgm:prSet phldrT="[Text]" custT="1"/>
      <dgm:spPr/>
      <dgm:t>
        <a:bodyPr/>
        <a:lstStyle/>
        <a:p>
          <a:r>
            <a:rPr lang="en-US" sz="2000" dirty="0" smtClean="0"/>
            <a:t>Applications in </a:t>
          </a:r>
          <a:br>
            <a:rPr lang="en-US" sz="2000" dirty="0" smtClean="0"/>
          </a:br>
          <a:r>
            <a:rPr lang="en-US" sz="2000" dirty="0" smtClean="0"/>
            <a:t>data integration</a:t>
          </a:r>
          <a:endParaRPr lang="en-US" sz="2000" dirty="0"/>
        </a:p>
      </dgm:t>
    </dgm:pt>
    <dgm:pt modelId="{1FE1055B-4786-49D9-BAA2-360E52E383FD}" type="parTrans" cxnId="{E42879BA-4A47-4F4C-A5C8-D7FEC97FC260}">
      <dgm:prSet/>
      <dgm:spPr/>
      <dgm:t>
        <a:bodyPr/>
        <a:lstStyle/>
        <a:p>
          <a:endParaRPr lang="en-US" sz="2400"/>
        </a:p>
      </dgm:t>
    </dgm:pt>
    <dgm:pt modelId="{09666653-3191-40E7-8A77-C038300A266C}" type="sibTrans" cxnId="{E42879BA-4A47-4F4C-A5C8-D7FEC97FC260}">
      <dgm:prSet/>
      <dgm:spPr/>
      <dgm:t>
        <a:bodyPr/>
        <a:lstStyle/>
        <a:p>
          <a:endParaRPr lang="en-US" sz="2400"/>
        </a:p>
      </dgm:t>
    </dgm:pt>
    <dgm:pt modelId="{6D0EC897-4BC4-4A18-9450-54EBE5EF9317}">
      <dgm:prSet phldrT="[Text]" custT="1"/>
      <dgm:spPr/>
      <dgm:t>
        <a:bodyPr/>
        <a:lstStyle/>
        <a:p>
          <a:r>
            <a:rPr lang="en-US" sz="1600" dirty="0" smtClean="0">
              <a:solidFill>
                <a:schemeClr val="accent3"/>
              </a:solidFill>
            </a:rPr>
            <a:t>Local detection </a:t>
          </a:r>
          <a:br>
            <a:rPr lang="en-US" sz="1600" dirty="0" smtClean="0">
              <a:solidFill>
                <a:schemeClr val="accent3"/>
              </a:solidFill>
            </a:rPr>
          </a:br>
          <a:r>
            <a:rPr lang="en-US" sz="1600" dirty="0" smtClean="0">
              <a:solidFill>
                <a:schemeClr val="accent3"/>
              </a:solidFill>
            </a:rPr>
            <a:t>[VLDB’09a]</a:t>
          </a:r>
          <a:endParaRPr lang="en-US" sz="1600" dirty="0">
            <a:solidFill>
              <a:schemeClr val="accent3"/>
            </a:solidFill>
          </a:endParaRPr>
        </a:p>
      </dgm:t>
    </dgm:pt>
    <dgm:pt modelId="{3C63FEDF-9E60-42B7-BACA-0F1100F4CB48}" type="parTrans" cxnId="{6551EFA0-934E-4C24-A23F-319A654A0F32}">
      <dgm:prSet/>
      <dgm:spPr/>
      <dgm:t>
        <a:bodyPr/>
        <a:lstStyle/>
        <a:p>
          <a:endParaRPr lang="en-US" sz="2400"/>
        </a:p>
      </dgm:t>
    </dgm:pt>
    <dgm:pt modelId="{BE3E0AC1-9964-4B0B-BED5-30C8623F3B23}" type="sibTrans" cxnId="{6551EFA0-934E-4C24-A23F-319A654A0F32}">
      <dgm:prSet/>
      <dgm:spPr/>
      <dgm:t>
        <a:bodyPr/>
        <a:lstStyle/>
        <a:p>
          <a:endParaRPr lang="en-US" sz="2400"/>
        </a:p>
      </dgm:t>
    </dgm:pt>
    <dgm:pt modelId="{C95FD0FB-7420-4212-B922-63159FE67857}">
      <dgm:prSet phldrT="[Text]" custT="1"/>
      <dgm:spPr/>
      <dgm:t>
        <a:bodyPr/>
        <a:lstStyle/>
        <a:p>
          <a:r>
            <a:rPr lang="en-US" sz="1600" dirty="0" smtClean="0">
              <a:solidFill>
                <a:schemeClr val="accent3"/>
              </a:solidFill>
            </a:rPr>
            <a:t>Global detection </a:t>
          </a:r>
          <a:br>
            <a:rPr lang="en-US" sz="1600" dirty="0" smtClean="0">
              <a:solidFill>
                <a:schemeClr val="accent3"/>
              </a:solidFill>
            </a:rPr>
          </a:br>
          <a:r>
            <a:rPr lang="en-US" sz="1600" dirty="0" smtClean="0">
              <a:solidFill>
                <a:schemeClr val="accent3"/>
              </a:solidFill>
            </a:rPr>
            <a:t>[VLDB’10a]</a:t>
          </a:r>
          <a:endParaRPr lang="en-US" sz="1600" dirty="0">
            <a:solidFill>
              <a:schemeClr val="accent3"/>
            </a:solidFill>
          </a:endParaRPr>
        </a:p>
      </dgm:t>
    </dgm:pt>
    <dgm:pt modelId="{2DE83EE1-DAFA-428A-A3B3-18DDB12584D9}" type="parTrans" cxnId="{DD7D845E-FDF8-499A-9177-754FC90E51E3}">
      <dgm:prSet/>
      <dgm:spPr/>
      <dgm:t>
        <a:bodyPr/>
        <a:lstStyle/>
        <a:p>
          <a:endParaRPr lang="en-US" sz="2400"/>
        </a:p>
      </dgm:t>
    </dgm:pt>
    <dgm:pt modelId="{C92A9B2C-299B-4ECF-9B04-7C9722F89E96}" type="sibTrans" cxnId="{DD7D845E-FDF8-499A-9177-754FC90E51E3}">
      <dgm:prSet/>
      <dgm:spPr/>
      <dgm:t>
        <a:bodyPr/>
        <a:lstStyle/>
        <a:p>
          <a:endParaRPr lang="en-US" sz="2400"/>
        </a:p>
      </dgm:t>
    </dgm:pt>
    <dgm:pt modelId="{2F88ACBD-9293-48DA-BE3E-F9CB46FE50C7}">
      <dgm:prSet phldrT="[Text]" custT="1"/>
      <dgm:spPr/>
      <dgm:t>
        <a:bodyPr/>
        <a:lstStyle/>
        <a:p>
          <a:r>
            <a:rPr lang="en-US" sz="1600" dirty="0" smtClean="0">
              <a:solidFill>
                <a:schemeClr val="accent3"/>
              </a:solidFill>
            </a:rPr>
            <a:t>Detection w. dynamic data [VLDB’09b]</a:t>
          </a:r>
          <a:endParaRPr lang="en-US" sz="1600" dirty="0">
            <a:solidFill>
              <a:schemeClr val="accent3"/>
            </a:solidFill>
          </a:endParaRPr>
        </a:p>
      </dgm:t>
    </dgm:pt>
    <dgm:pt modelId="{ED6090C8-EDFF-4E64-91F0-A6735C92A1BD}" type="parTrans" cxnId="{D8F83C1F-245F-40D0-B972-85D68AF16E82}">
      <dgm:prSet/>
      <dgm:spPr/>
      <dgm:t>
        <a:bodyPr/>
        <a:lstStyle/>
        <a:p>
          <a:endParaRPr lang="en-US" sz="2400"/>
        </a:p>
      </dgm:t>
    </dgm:pt>
    <dgm:pt modelId="{839D3995-F7F1-43FE-95CE-8F1B3EBC13E2}" type="sibTrans" cxnId="{D8F83C1F-245F-40D0-B972-85D68AF16E82}">
      <dgm:prSet/>
      <dgm:spPr/>
      <dgm:t>
        <a:bodyPr/>
        <a:lstStyle/>
        <a:p>
          <a:endParaRPr lang="en-US" sz="2400"/>
        </a:p>
      </dgm:t>
    </dgm:pt>
    <dgm:pt modelId="{5CE005B6-9CCF-4DF9-B944-ECEC68BB9591}">
      <dgm:prSet custT="1"/>
      <dgm:spPr/>
      <dgm:t>
        <a:bodyPr/>
        <a:lstStyle/>
        <a:p>
          <a:r>
            <a:rPr lang="en-US" sz="1600" dirty="0" smtClean="0"/>
            <a:t>Visualization</a:t>
          </a:r>
          <a:endParaRPr lang="en-US" sz="1600" dirty="0"/>
        </a:p>
      </dgm:t>
    </dgm:pt>
    <dgm:pt modelId="{823672D7-A357-4642-B40A-7C9C6D4BF5CF}" type="parTrans" cxnId="{A93D3503-CA62-4E16-AAB9-BE3044EA2A5F}">
      <dgm:prSet/>
      <dgm:spPr/>
      <dgm:t>
        <a:bodyPr/>
        <a:lstStyle/>
        <a:p>
          <a:endParaRPr lang="en-US" sz="2400"/>
        </a:p>
      </dgm:t>
    </dgm:pt>
    <dgm:pt modelId="{FCA0E475-CF37-4FF4-AEBD-B4FC8A748AB5}" type="sibTrans" cxnId="{A93D3503-CA62-4E16-AAB9-BE3044EA2A5F}">
      <dgm:prSet/>
      <dgm:spPr/>
      <dgm:t>
        <a:bodyPr/>
        <a:lstStyle/>
        <a:p>
          <a:endParaRPr lang="en-US" sz="2400"/>
        </a:p>
      </dgm:t>
    </dgm:pt>
    <dgm:pt modelId="{F9694997-2528-442D-B33C-BE3B1966DD73}">
      <dgm:prSet custT="1"/>
      <dgm:spPr/>
      <dgm:t>
        <a:bodyPr/>
        <a:lstStyle/>
        <a:p>
          <a:r>
            <a:rPr lang="en-US" sz="1600" dirty="0" smtClean="0"/>
            <a:t>Decision explanation</a:t>
          </a:r>
          <a:br>
            <a:rPr lang="en-US" sz="1600" dirty="0" smtClean="0"/>
          </a:br>
          <a:r>
            <a:rPr lang="en-US" sz="1600" dirty="0" smtClean="0"/>
            <a:t>[VLDB’10 demo]</a:t>
          </a:r>
          <a:endParaRPr lang="en-US" sz="1600" dirty="0"/>
        </a:p>
      </dgm:t>
    </dgm:pt>
    <dgm:pt modelId="{AF9CB605-E591-41DD-BA72-952C8ED2E275}" type="parTrans" cxnId="{8DF903BB-BB58-4948-B6FB-62CC2CC56388}">
      <dgm:prSet/>
      <dgm:spPr/>
      <dgm:t>
        <a:bodyPr/>
        <a:lstStyle/>
        <a:p>
          <a:endParaRPr lang="en-US" sz="2400"/>
        </a:p>
      </dgm:t>
    </dgm:pt>
    <dgm:pt modelId="{7EF094F7-B93B-4710-9594-6775C0703F8A}" type="sibTrans" cxnId="{8DF903BB-BB58-4948-B6FB-62CC2CC56388}">
      <dgm:prSet/>
      <dgm:spPr/>
      <dgm:t>
        <a:bodyPr/>
        <a:lstStyle/>
        <a:p>
          <a:endParaRPr lang="en-US" sz="2400"/>
        </a:p>
      </dgm:t>
    </dgm:pt>
    <dgm:pt modelId="{C4F79391-D6FE-4F82-B821-BBA05305518D}">
      <dgm:prSet phldrT="[Text]" custT="1"/>
      <dgm:spPr/>
      <dgm:t>
        <a:bodyPr/>
        <a:lstStyle/>
        <a:p>
          <a:r>
            <a:rPr lang="en-US" sz="1600" dirty="0" smtClean="0"/>
            <a:t>Truth discovery </a:t>
          </a:r>
          <a:br>
            <a:rPr lang="en-US" sz="1600" dirty="0" smtClean="0"/>
          </a:br>
          <a:r>
            <a:rPr lang="en-US" sz="1600" dirty="0" smtClean="0"/>
            <a:t>[VLDB’09a][VLDB’09b]</a:t>
          </a:r>
          <a:endParaRPr lang="en-US" sz="1600" dirty="0"/>
        </a:p>
      </dgm:t>
    </dgm:pt>
    <dgm:pt modelId="{7332FF2F-7643-4C0E-A1AD-9257E69D231A}" type="parTrans" cxnId="{1AC92266-BBEA-4F96-802B-843B92CA394B}">
      <dgm:prSet/>
      <dgm:spPr/>
      <dgm:t>
        <a:bodyPr/>
        <a:lstStyle/>
        <a:p>
          <a:endParaRPr lang="en-US" sz="2400"/>
        </a:p>
      </dgm:t>
    </dgm:pt>
    <dgm:pt modelId="{19A3EABC-A4C1-427F-A0FC-4D96AB60E652}" type="sibTrans" cxnId="{1AC92266-BBEA-4F96-802B-843B92CA394B}">
      <dgm:prSet/>
      <dgm:spPr/>
      <dgm:t>
        <a:bodyPr/>
        <a:lstStyle/>
        <a:p>
          <a:endParaRPr lang="en-US" sz="2400"/>
        </a:p>
      </dgm:t>
    </dgm:pt>
    <dgm:pt modelId="{C9781523-4212-44DB-8C13-71E60E489575}">
      <dgm:prSet phldrT="[Text]" custT="1"/>
      <dgm:spPr/>
      <dgm:t>
        <a:bodyPr/>
        <a:lstStyle/>
        <a:p>
          <a:r>
            <a:rPr lang="en-US" sz="1600" dirty="0" smtClean="0"/>
            <a:t>Query answering </a:t>
          </a:r>
          <a:br>
            <a:rPr lang="en-US" sz="1600" dirty="0" smtClean="0"/>
          </a:br>
          <a:r>
            <a:rPr lang="en-US" sz="1600" dirty="0" smtClean="0"/>
            <a:t>[VLDB’11][EDBT’11]</a:t>
          </a:r>
          <a:endParaRPr lang="en-US" sz="1600" dirty="0"/>
        </a:p>
      </dgm:t>
    </dgm:pt>
    <dgm:pt modelId="{81944F0F-4BED-44DA-B90B-46D565FFA447}" type="parTrans" cxnId="{8C51F10E-A611-4CCA-8230-5BCD7A353843}">
      <dgm:prSet/>
      <dgm:spPr/>
      <dgm:t>
        <a:bodyPr/>
        <a:lstStyle/>
        <a:p>
          <a:endParaRPr lang="en-US" sz="2400"/>
        </a:p>
      </dgm:t>
    </dgm:pt>
    <dgm:pt modelId="{9F92288D-5A77-4554-8D02-31A9F88D520E}" type="sibTrans" cxnId="{8C51F10E-A611-4CCA-8230-5BCD7A353843}">
      <dgm:prSet/>
      <dgm:spPr/>
      <dgm:t>
        <a:bodyPr/>
        <a:lstStyle/>
        <a:p>
          <a:endParaRPr lang="en-US" sz="2400"/>
        </a:p>
      </dgm:t>
    </dgm:pt>
    <dgm:pt modelId="{73AC879E-0038-448D-8445-FC93E2B36C5C}">
      <dgm:prSet phldrT="[Text]" custT="1"/>
      <dgm:spPr/>
      <dgm:t>
        <a:bodyPr/>
        <a:lstStyle/>
        <a:p>
          <a:r>
            <a:rPr lang="en-US" sz="1600" dirty="0" smtClean="0"/>
            <a:t>Record linkage </a:t>
          </a:r>
          <a:br>
            <a:rPr lang="en-US" sz="1600" dirty="0" smtClean="0"/>
          </a:br>
          <a:r>
            <a:rPr lang="en-US" sz="1600" dirty="0" smtClean="0"/>
            <a:t>[VLDB’10b]</a:t>
          </a:r>
          <a:endParaRPr lang="en-US" sz="1600" dirty="0"/>
        </a:p>
      </dgm:t>
    </dgm:pt>
    <dgm:pt modelId="{87D695C7-8AA4-4B2D-95BF-4A7661B91CF5}" type="parTrans" cxnId="{6285E3A8-9E94-4EA2-949D-7EA4C01E99C7}">
      <dgm:prSet/>
      <dgm:spPr/>
      <dgm:t>
        <a:bodyPr/>
        <a:lstStyle/>
        <a:p>
          <a:endParaRPr lang="en-US" sz="2400"/>
        </a:p>
      </dgm:t>
    </dgm:pt>
    <dgm:pt modelId="{5E683559-966F-4C6F-8076-38363D15695F}" type="sibTrans" cxnId="{6285E3A8-9E94-4EA2-949D-7EA4C01E99C7}">
      <dgm:prSet/>
      <dgm:spPr/>
      <dgm:t>
        <a:bodyPr/>
        <a:lstStyle/>
        <a:p>
          <a:endParaRPr lang="en-US" sz="2400"/>
        </a:p>
      </dgm:t>
    </dgm:pt>
    <dgm:pt modelId="{83943770-70FA-4B30-9B34-F8BC477796A8}">
      <dgm:prSet phldrT="[Text]" custT="1"/>
      <dgm:spPr/>
      <dgm:t>
        <a:bodyPr/>
        <a:lstStyle/>
        <a:p>
          <a:r>
            <a:rPr lang="en-US" sz="2000" dirty="0" smtClean="0"/>
            <a:t>Visualization and decision explanation</a:t>
          </a:r>
          <a:endParaRPr lang="en-US" sz="2000" dirty="0"/>
        </a:p>
      </dgm:t>
    </dgm:pt>
    <dgm:pt modelId="{356F3BFF-5DFD-4BC7-ACD7-43F316ABD543}" type="parTrans" cxnId="{51D5D5C1-A0F4-4F7D-A084-F3C38813B854}">
      <dgm:prSet/>
      <dgm:spPr/>
      <dgm:t>
        <a:bodyPr/>
        <a:lstStyle/>
        <a:p>
          <a:endParaRPr lang="en-US" sz="2400"/>
        </a:p>
      </dgm:t>
    </dgm:pt>
    <dgm:pt modelId="{A9053D5C-563F-4A60-AED5-1B46C1E2D05D}" type="sibTrans" cxnId="{51D5D5C1-A0F4-4F7D-A084-F3C38813B854}">
      <dgm:prSet/>
      <dgm:spPr/>
      <dgm:t>
        <a:bodyPr/>
        <a:lstStyle/>
        <a:p>
          <a:endParaRPr lang="en-US" sz="2400"/>
        </a:p>
      </dgm:t>
    </dgm:pt>
    <dgm:pt modelId="{EA520DA4-726E-4094-8E20-5E8EF1A99DB5}" type="pres">
      <dgm:prSet presAssocID="{DAC93EA5-8A74-499A-A98E-184C7D7E06E2}" presName="arrowDiagram" presStyleCnt="0">
        <dgm:presLayoutVars>
          <dgm:chMax val="5"/>
          <dgm:dir/>
          <dgm:resizeHandles val="exact"/>
        </dgm:presLayoutVars>
      </dgm:prSet>
      <dgm:spPr/>
    </dgm:pt>
    <dgm:pt modelId="{06954056-FCF6-4AFF-8095-EB445054C48A}" type="pres">
      <dgm:prSet presAssocID="{DAC93EA5-8A74-499A-A98E-184C7D7E06E2}" presName="arrow" presStyleLbl="bgShp" presStyleIdx="0" presStyleCnt="1" custAng="0" custScaleY="104026"/>
      <dgm:spPr/>
    </dgm:pt>
    <dgm:pt modelId="{F9E72637-802E-4634-8F53-84127E163F46}" type="pres">
      <dgm:prSet presAssocID="{DAC93EA5-8A74-499A-A98E-184C7D7E06E2}" presName="arrowDiagram3" presStyleCnt="0"/>
      <dgm:spPr/>
    </dgm:pt>
    <dgm:pt modelId="{F0D35BE8-2758-4E0D-81E4-1E08CB2F1509}" type="pres">
      <dgm:prSet presAssocID="{B4978857-CE7A-4212-80E3-2739FFF7AD2E}" presName="bullet3a" presStyleLbl="node1" presStyleIdx="0" presStyleCnt="3"/>
      <dgm:spPr/>
    </dgm:pt>
    <dgm:pt modelId="{545529E2-4889-477E-BC09-DBF9A598942C}" type="pres">
      <dgm:prSet presAssocID="{B4978857-CE7A-4212-80E3-2739FFF7AD2E}" presName="textBox3a" presStyleLbl="revTx" presStyleIdx="0" presStyleCnt="3" custScaleX="119777" custLinFactNeighborX="12748">
        <dgm:presLayoutVars>
          <dgm:bulletEnabled val="1"/>
        </dgm:presLayoutVars>
      </dgm:prSet>
      <dgm:spPr/>
      <dgm:t>
        <a:bodyPr/>
        <a:lstStyle/>
        <a:p>
          <a:endParaRPr lang="en-US"/>
        </a:p>
      </dgm:t>
    </dgm:pt>
    <dgm:pt modelId="{9EEF9F76-BF50-4E91-9E05-1AC750CAC923}" type="pres">
      <dgm:prSet presAssocID="{7366D333-C905-4001-B62A-8657DEC5188F}" presName="bullet3b" presStyleLbl="node1" presStyleIdx="1" presStyleCnt="3"/>
      <dgm:spPr/>
    </dgm:pt>
    <dgm:pt modelId="{029F075E-3563-4708-B00C-DB7524B56CA9}" type="pres">
      <dgm:prSet presAssocID="{7366D333-C905-4001-B62A-8657DEC5188F}" presName="textBox3b" presStyleLbl="revTx" presStyleIdx="1" presStyleCnt="3" custScaleX="136139" custScaleY="92196" custLinFactNeighborX="27336" custLinFactNeighborY="6613">
        <dgm:presLayoutVars>
          <dgm:bulletEnabled val="1"/>
        </dgm:presLayoutVars>
      </dgm:prSet>
      <dgm:spPr/>
      <dgm:t>
        <a:bodyPr/>
        <a:lstStyle/>
        <a:p>
          <a:endParaRPr lang="en-US"/>
        </a:p>
      </dgm:t>
    </dgm:pt>
    <dgm:pt modelId="{8FBE93F8-6932-4A89-A8EA-06388A6F11EF}" type="pres">
      <dgm:prSet presAssocID="{83943770-70FA-4B30-9B34-F8BC477796A8}" presName="bullet3c" presStyleLbl="node1" presStyleIdx="2" presStyleCnt="3"/>
      <dgm:spPr/>
    </dgm:pt>
    <dgm:pt modelId="{04488EDD-370D-4B3B-820E-8D61A0789BC5}" type="pres">
      <dgm:prSet presAssocID="{83943770-70FA-4B30-9B34-F8BC477796A8}" presName="textBox3c" presStyleLbl="revTx" presStyleIdx="2" presStyleCnt="3">
        <dgm:presLayoutVars>
          <dgm:bulletEnabled val="1"/>
        </dgm:presLayoutVars>
      </dgm:prSet>
      <dgm:spPr/>
      <dgm:t>
        <a:bodyPr/>
        <a:lstStyle/>
        <a:p>
          <a:endParaRPr lang="en-US"/>
        </a:p>
      </dgm:t>
    </dgm:pt>
  </dgm:ptLst>
  <dgm:cxnLst>
    <dgm:cxn modelId="{E42879BA-4A47-4F4C-A5C8-D7FEC97FC260}" srcId="{DAC93EA5-8A74-499A-A98E-184C7D7E06E2}" destId="{7366D333-C905-4001-B62A-8657DEC5188F}" srcOrd="1" destOrd="0" parTransId="{1FE1055B-4786-49D9-BAA2-360E52E383FD}" sibTransId="{09666653-3191-40E7-8A77-C038300A266C}"/>
    <dgm:cxn modelId="{C921BDB3-71EC-4915-800E-60542D1DF9B9}" type="presOf" srcId="{B4978857-CE7A-4212-80E3-2739FFF7AD2E}" destId="{545529E2-4889-477E-BC09-DBF9A598942C}" srcOrd="0" destOrd="0" presId="urn:microsoft.com/office/officeart/2005/8/layout/arrow2"/>
    <dgm:cxn modelId="{CF320D18-734A-43C9-BD11-6D155ECF8C32}" type="presOf" srcId="{7366D333-C905-4001-B62A-8657DEC5188F}" destId="{029F075E-3563-4708-B00C-DB7524B56CA9}" srcOrd="0" destOrd="0" presId="urn:microsoft.com/office/officeart/2005/8/layout/arrow2"/>
    <dgm:cxn modelId="{8DF903BB-BB58-4948-B6FB-62CC2CC56388}" srcId="{83943770-70FA-4B30-9B34-F8BC477796A8}" destId="{F9694997-2528-442D-B33C-BE3B1966DD73}" srcOrd="1" destOrd="0" parTransId="{AF9CB605-E591-41DD-BA72-952C8ED2E275}" sibTransId="{7EF094F7-B93B-4710-9594-6775C0703F8A}"/>
    <dgm:cxn modelId="{D58547CA-1C14-4A09-8C3E-3C3D2C93EEFB}" type="presOf" srcId="{C9781523-4212-44DB-8C13-71E60E489575}" destId="{029F075E-3563-4708-B00C-DB7524B56CA9}" srcOrd="0" destOrd="2" presId="urn:microsoft.com/office/officeart/2005/8/layout/arrow2"/>
    <dgm:cxn modelId="{62460586-0BB1-4F52-925D-9C0A8DA1B55A}" type="presOf" srcId="{C95FD0FB-7420-4212-B922-63159FE67857}" destId="{545529E2-4889-477E-BC09-DBF9A598942C}" srcOrd="0" destOrd="2" presId="urn:microsoft.com/office/officeart/2005/8/layout/arrow2"/>
    <dgm:cxn modelId="{0729495A-2F3F-4C81-B568-32D1EE299669}" type="presOf" srcId="{DAC93EA5-8A74-499A-A98E-184C7D7E06E2}" destId="{EA520DA4-726E-4094-8E20-5E8EF1A99DB5}" srcOrd="0" destOrd="0" presId="urn:microsoft.com/office/officeart/2005/8/layout/arrow2"/>
    <dgm:cxn modelId="{5F3CAB0E-BA44-493F-B7A5-A2B855298F47}" type="presOf" srcId="{2F88ACBD-9293-48DA-BE3E-F9CB46FE50C7}" destId="{545529E2-4889-477E-BC09-DBF9A598942C}" srcOrd="0" destOrd="3" presId="urn:microsoft.com/office/officeart/2005/8/layout/arrow2"/>
    <dgm:cxn modelId="{E8738122-0F30-4CD7-AEA7-5ED042E8D031}" type="presOf" srcId="{83943770-70FA-4B30-9B34-F8BC477796A8}" destId="{04488EDD-370D-4B3B-820E-8D61A0789BC5}" srcOrd="0" destOrd="0" presId="urn:microsoft.com/office/officeart/2005/8/layout/arrow2"/>
    <dgm:cxn modelId="{51D5D5C1-A0F4-4F7D-A084-F3C38813B854}" srcId="{DAC93EA5-8A74-499A-A98E-184C7D7E06E2}" destId="{83943770-70FA-4B30-9B34-F8BC477796A8}" srcOrd="2" destOrd="0" parTransId="{356F3BFF-5DFD-4BC7-ACD7-43F316ABD543}" sibTransId="{A9053D5C-563F-4A60-AED5-1B46C1E2D05D}"/>
    <dgm:cxn modelId="{6551EFA0-934E-4C24-A23F-319A654A0F32}" srcId="{B4978857-CE7A-4212-80E3-2739FFF7AD2E}" destId="{6D0EC897-4BC4-4A18-9450-54EBE5EF9317}" srcOrd="0" destOrd="0" parTransId="{3C63FEDF-9E60-42B7-BACA-0F1100F4CB48}" sibTransId="{BE3E0AC1-9964-4B0B-BED5-30C8623F3B23}"/>
    <dgm:cxn modelId="{64B76E86-EC23-450A-8DE5-1D0A6DCE42AB}" type="presOf" srcId="{C4F79391-D6FE-4F82-B821-BBA05305518D}" destId="{029F075E-3563-4708-B00C-DB7524B56CA9}" srcOrd="0" destOrd="1" presId="urn:microsoft.com/office/officeart/2005/8/layout/arrow2"/>
    <dgm:cxn modelId="{6285E3A8-9E94-4EA2-949D-7EA4C01E99C7}" srcId="{7366D333-C905-4001-B62A-8657DEC5188F}" destId="{73AC879E-0038-448D-8445-FC93E2B36C5C}" srcOrd="2" destOrd="0" parTransId="{87D695C7-8AA4-4B2D-95BF-4A7661B91CF5}" sibTransId="{5E683559-966F-4C6F-8076-38363D15695F}"/>
    <dgm:cxn modelId="{DD7D845E-FDF8-499A-9177-754FC90E51E3}" srcId="{B4978857-CE7A-4212-80E3-2739FFF7AD2E}" destId="{C95FD0FB-7420-4212-B922-63159FE67857}" srcOrd="1" destOrd="0" parTransId="{2DE83EE1-DAFA-428A-A3B3-18DDB12584D9}" sibTransId="{C92A9B2C-299B-4ECF-9B04-7C9722F89E96}"/>
    <dgm:cxn modelId="{446080B6-FE21-4165-AB43-838AA0FCC5ED}" type="presOf" srcId="{73AC879E-0038-448D-8445-FC93E2B36C5C}" destId="{029F075E-3563-4708-B00C-DB7524B56CA9}" srcOrd="0" destOrd="3" presId="urn:microsoft.com/office/officeart/2005/8/layout/arrow2"/>
    <dgm:cxn modelId="{8C51F10E-A611-4CCA-8230-5BCD7A353843}" srcId="{7366D333-C905-4001-B62A-8657DEC5188F}" destId="{C9781523-4212-44DB-8C13-71E60E489575}" srcOrd="1" destOrd="0" parTransId="{81944F0F-4BED-44DA-B90B-46D565FFA447}" sibTransId="{9F92288D-5A77-4554-8D02-31A9F88D520E}"/>
    <dgm:cxn modelId="{1AC92266-BBEA-4F96-802B-843B92CA394B}" srcId="{7366D333-C905-4001-B62A-8657DEC5188F}" destId="{C4F79391-D6FE-4F82-B821-BBA05305518D}" srcOrd="0" destOrd="0" parTransId="{7332FF2F-7643-4C0E-A1AD-9257E69D231A}" sibTransId="{19A3EABC-A4C1-427F-A0FC-4D96AB60E652}"/>
    <dgm:cxn modelId="{D8F83C1F-245F-40D0-B972-85D68AF16E82}" srcId="{B4978857-CE7A-4212-80E3-2739FFF7AD2E}" destId="{2F88ACBD-9293-48DA-BE3E-F9CB46FE50C7}" srcOrd="2" destOrd="0" parTransId="{ED6090C8-EDFF-4E64-91F0-A6735C92A1BD}" sibTransId="{839D3995-F7F1-43FE-95CE-8F1B3EBC13E2}"/>
    <dgm:cxn modelId="{0FE4D1B1-7B05-4729-B2CC-0A17BFB3EE29}" type="presOf" srcId="{F9694997-2528-442D-B33C-BE3B1966DD73}" destId="{04488EDD-370D-4B3B-820E-8D61A0789BC5}" srcOrd="0" destOrd="2" presId="urn:microsoft.com/office/officeart/2005/8/layout/arrow2"/>
    <dgm:cxn modelId="{A93D3503-CA62-4E16-AAB9-BE3044EA2A5F}" srcId="{83943770-70FA-4B30-9B34-F8BC477796A8}" destId="{5CE005B6-9CCF-4DF9-B944-ECEC68BB9591}" srcOrd="0" destOrd="0" parTransId="{823672D7-A357-4642-B40A-7C9C6D4BF5CF}" sibTransId="{FCA0E475-CF37-4FF4-AEBD-B4FC8A748AB5}"/>
    <dgm:cxn modelId="{08535D54-7264-4975-AD29-ED89EC7A0475}" type="presOf" srcId="{6D0EC897-4BC4-4A18-9450-54EBE5EF9317}" destId="{545529E2-4889-477E-BC09-DBF9A598942C}" srcOrd="0" destOrd="1" presId="urn:microsoft.com/office/officeart/2005/8/layout/arrow2"/>
    <dgm:cxn modelId="{F9D6DD46-C773-4B2F-8172-9C006906641A}" type="presOf" srcId="{5CE005B6-9CCF-4DF9-B944-ECEC68BB9591}" destId="{04488EDD-370D-4B3B-820E-8D61A0789BC5}" srcOrd="0" destOrd="1" presId="urn:microsoft.com/office/officeart/2005/8/layout/arrow2"/>
    <dgm:cxn modelId="{C0F05CF1-C0CF-431F-995E-B63BCB9F1350}" srcId="{DAC93EA5-8A74-499A-A98E-184C7D7E06E2}" destId="{B4978857-CE7A-4212-80E3-2739FFF7AD2E}" srcOrd="0" destOrd="0" parTransId="{20A2FDDA-8954-401B-A0BC-05ED6AE4380D}" sibTransId="{48F41246-6F4B-431C-A3A0-9FF4DA7499AD}"/>
    <dgm:cxn modelId="{F3D71E27-68D7-4311-A9B0-08636AB3CB92}" type="presParOf" srcId="{EA520DA4-726E-4094-8E20-5E8EF1A99DB5}" destId="{06954056-FCF6-4AFF-8095-EB445054C48A}" srcOrd="0" destOrd="0" presId="urn:microsoft.com/office/officeart/2005/8/layout/arrow2"/>
    <dgm:cxn modelId="{0A471F12-4161-4275-845D-631F4BEF83D9}" type="presParOf" srcId="{EA520DA4-726E-4094-8E20-5E8EF1A99DB5}" destId="{F9E72637-802E-4634-8F53-84127E163F46}" srcOrd="1" destOrd="0" presId="urn:microsoft.com/office/officeart/2005/8/layout/arrow2"/>
    <dgm:cxn modelId="{1D1C99F2-C75C-4B22-AFA1-81B3E02D23EF}" type="presParOf" srcId="{F9E72637-802E-4634-8F53-84127E163F46}" destId="{F0D35BE8-2758-4E0D-81E4-1E08CB2F1509}" srcOrd="0" destOrd="0" presId="urn:microsoft.com/office/officeart/2005/8/layout/arrow2"/>
    <dgm:cxn modelId="{81027890-44B6-47C4-859B-7BDF61073373}" type="presParOf" srcId="{F9E72637-802E-4634-8F53-84127E163F46}" destId="{545529E2-4889-477E-BC09-DBF9A598942C}" srcOrd="1" destOrd="0" presId="urn:microsoft.com/office/officeart/2005/8/layout/arrow2"/>
    <dgm:cxn modelId="{8C202BB3-22BD-4348-9806-F3BC94BE56A1}" type="presParOf" srcId="{F9E72637-802E-4634-8F53-84127E163F46}" destId="{9EEF9F76-BF50-4E91-9E05-1AC750CAC923}" srcOrd="2" destOrd="0" presId="urn:microsoft.com/office/officeart/2005/8/layout/arrow2"/>
    <dgm:cxn modelId="{30DB8102-A0BD-4DFA-BB8E-D3DBD826E0C0}" type="presParOf" srcId="{F9E72637-802E-4634-8F53-84127E163F46}" destId="{029F075E-3563-4708-B00C-DB7524B56CA9}" srcOrd="3" destOrd="0" presId="urn:microsoft.com/office/officeart/2005/8/layout/arrow2"/>
    <dgm:cxn modelId="{E1E69C20-667E-4FDB-B8DA-34255113AA0D}" type="presParOf" srcId="{F9E72637-802E-4634-8F53-84127E163F46}" destId="{8FBE93F8-6932-4A89-A8EA-06388A6F11EF}" srcOrd="4" destOrd="0" presId="urn:microsoft.com/office/officeart/2005/8/layout/arrow2"/>
    <dgm:cxn modelId="{46E60336-EB7E-4E85-B98B-445518B9F207}" type="presParOf" srcId="{F9E72637-802E-4634-8F53-84127E163F46}" destId="{04488EDD-370D-4B3B-820E-8D61A0789BC5}" srcOrd="5"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54BDF9-8515-4677-9942-0171F000F8EB}" type="doc">
      <dgm:prSet loTypeId="urn:microsoft.com/office/officeart/2005/8/layout/list1#1" loCatId="list" qsTypeId="urn:microsoft.com/office/officeart/2005/8/quickstyle/simple2#1" qsCatId="simple" csTypeId="urn:microsoft.com/office/officeart/2005/8/colors/colorful1#1" csCatId="colorful" phldr="1"/>
      <dgm:spPr/>
      <dgm:t>
        <a:bodyPr/>
        <a:lstStyle>
          <a:extLst/>
        </a:lstStyle>
        <a:p>
          <a:endParaRPr lang="en-US"/>
        </a:p>
      </dgm:t>
    </dgm:pt>
    <dgm:pt modelId="{787546C1-DD5C-4D6E-BFDD-D95A52E781AD}">
      <dgm:prSet phldrT="[Text]"/>
      <dgm:spPr/>
      <dgm:t>
        <a:bodyPr/>
        <a:lstStyle>
          <a:extLst/>
        </a:lstStyle>
        <a:p>
          <a:r>
            <a:rPr lang="en-US" dirty="0" smtClean="0"/>
            <a:t>Data Conflicts</a:t>
          </a:r>
          <a:endParaRPr lang="en-US" dirty="0"/>
        </a:p>
      </dgm:t>
    </dgm:pt>
    <dgm:pt modelId="{88942913-D2BB-4DEB-B0E7-EA2B7A6CD360}" type="parTrans" cxnId="{DFAEFA4C-B3B0-4C4E-BCD8-BFB53D07C5D0}">
      <dgm:prSet/>
      <dgm:spPr/>
      <dgm:t>
        <a:bodyPr/>
        <a:lstStyle>
          <a:extLst/>
        </a:lstStyle>
        <a:p>
          <a:endParaRPr lang="en-US"/>
        </a:p>
      </dgm:t>
    </dgm:pt>
    <dgm:pt modelId="{579A9A07-8770-4AC1-9705-76E19F87D269}" type="sibTrans" cxnId="{DFAEFA4C-B3B0-4C4E-BCD8-BFB53D07C5D0}">
      <dgm:prSet/>
      <dgm:spPr/>
      <dgm:t>
        <a:bodyPr/>
        <a:lstStyle>
          <a:extLst/>
        </a:lstStyle>
        <a:p>
          <a:endParaRPr lang="en-US"/>
        </a:p>
      </dgm:t>
    </dgm:pt>
    <dgm:pt modelId="{AC5265C1-0BAB-4984-A634-E4518A8EC253}">
      <dgm:prSet phldrT="[Text]"/>
      <dgm:spPr>
        <a:solidFill>
          <a:schemeClr val="accent3">
            <a:lumMod val="75000"/>
          </a:schemeClr>
        </a:solidFill>
      </dgm:spPr>
      <dgm:t>
        <a:bodyPr/>
        <a:lstStyle>
          <a:extLst/>
        </a:lstStyle>
        <a:p>
          <a:r>
            <a:rPr lang="en-US" dirty="0" smtClean="0"/>
            <a:t>Instance Heterogeneity	</a:t>
          </a:r>
          <a:endParaRPr lang="en-US" dirty="0"/>
        </a:p>
      </dgm:t>
    </dgm:pt>
    <dgm:pt modelId="{26A0947C-B518-417C-9D68-EC422DC1E3A5}" type="parTrans" cxnId="{579A338B-B5D8-4240-8867-8564B0DC96F3}">
      <dgm:prSet/>
      <dgm:spPr/>
      <dgm:t>
        <a:bodyPr/>
        <a:lstStyle>
          <a:extLst/>
        </a:lstStyle>
        <a:p>
          <a:endParaRPr lang="en-US"/>
        </a:p>
      </dgm:t>
    </dgm:pt>
    <dgm:pt modelId="{E68E8117-B3CB-464C-9711-4DBE8BF88216}" type="sibTrans" cxnId="{579A338B-B5D8-4240-8867-8564B0DC96F3}">
      <dgm:prSet/>
      <dgm:spPr/>
      <dgm:t>
        <a:bodyPr/>
        <a:lstStyle>
          <a:extLst/>
        </a:lstStyle>
        <a:p>
          <a:endParaRPr lang="en-US"/>
        </a:p>
      </dgm:t>
    </dgm:pt>
    <dgm:pt modelId="{F50BDB3E-817D-4A89-9D71-D9E0B029567B}">
      <dgm:prSet phldrT="[Text]"/>
      <dgm:spPr/>
      <dgm:t>
        <a:bodyPr/>
        <a:lstStyle>
          <a:extLst/>
        </a:lstStyle>
        <a:p>
          <a:r>
            <a:rPr lang="en-US" dirty="0" smtClean="0"/>
            <a:t>Structure Heterogeneity</a:t>
          </a:r>
          <a:endParaRPr lang="en-US" dirty="0"/>
        </a:p>
      </dgm:t>
    </dgm:pt>
    <dgm:pt modelId="{DE0B39BA-A6F3-455E-8022-365CCF701DB7}" type="parTrans" cxnId="{E8EF61B1-515C-44F0-9393-3A960B69FA7A}">
      <dgm:prSet/>
      <dgm:spPr/>
      <dgm:t>
        <a:bodyPr/>
        <a:lstStyle>
          <a:extLst/>
        </a:lstStyle>
        <a:p>
          <a:endParaRPr lang="en-US"/>
        </a:p>
      </dgm:t>
    </dgm:pt>
    <dgm:pt modelId="{25F4C625-3E51-442C-BBB8-3FA715271B27}" type="sibTrans" cxnId="{E8EF61B1-515C-44F0-9393-3A960B69FA7A}">
      <dgm:prSet/>
      <dgm:spPr/>
      <dgm:t>
        <a:bodyPr/>
        <a:lstStyle>
          <a:extLst/>
        </a:lstStyle>
        <a:p>
          <a:endParaRPr lang="en-US"/>
        </a:p>
      </dgm:t>
    </dgm:pt>
    <dgm:pt modelId="{9D58511D-D18C-46E6-ADFB-6CDE1389D37F}" type="pres">
      <dgm:prSet presAssocID="{8554BDF9-8515-4677-9942-0171F000F8EB}" presName="linear" presStyleCnt="0">
        <dgm:presLayoutVars>
          <dgm:dir/>
          <dgm:animLvl val="lvl"/>
          <dgm:resizeHandles val="exact"/>
        </dgm:presLayoutVars>
      </dgm:prSet>
      <dgm:spPr/>
      <dgm:t>
        <a:bodyPr/>
        <a:lstStyle>
          <a:extLst/>
        </a:lstStyle>
        <a:p>
          <a:endParaRPr lang="en-US"/>
        </a:p>
      </dgm:t>
    </dgm:pt>
    <dgm:pt modelId="{29EC7F92-6143-4EC7-AD17-ECAF75C06DC8}" type="pres">
      <dgm:prSet presAssocID="{787546C1-DD5C-4D6E-BFDD-D95A52E781AD}" presName="parentLin" presStyleCnt="0"/>
      <dgm:spPr/>
      <dgm:t>
        <a:bodyPr/>
        <a:lstStyle>
          <a:extLst/>
        </a:lstStyle>
        <a:p>
          <a:endParaRPr lang="en-US"/>
        </a:p>
      </dgm:t>
    </dgm:pt>
    <dgm:pt modelId="{F4F466C7-208D-4B4A-A865-9D82D8E9F892}" type="pres">
      <dgm:prSet presAssocID="{787546C1-DD5C-4D6E-BFDD-D95A52E781AD}" presName="parentLeftMargin" presStyleLbl="node1" presStyleIdx="0" presStyleCnt="3"/>
      <dgm:spPr/>
      <dgm:t>
        <a:bodyPr/>
        <a:lstStyle>
          <a:extLst/>
        </a:lstStyle>
        <a:p>
          <a:endParaRPr lang="en-US"/>
        </a:p>
      </dgm:t>
    </dgm:pt>
    <dgm:pt modelId="{8BC4E78D-0D98-4ED2-B23A-71FEC19A6436}" type="pres">
      <dgm:prSet presAssocID="{787546C1-DD5C-4D6E-BFDD-D95A52E781AD}" presName="parentText" presStyleLbl="node1" presStyleIdx="0" presStyleCnt="3" custScaleX="115633" custLinFactNeighborX="9276" custLinFactNeighborY="-4638">
        <dgm:presLayoutVars>
          <dgm:chMax val="0"/>
          <dgm:bulletEnabled val="1"/>
        </dgm:presLayoutVars>
      </dgm:prSet>
      <dgm:spPr/>
      <dgm:t>
        <a:bodyPr/>
        <a:lstStyle>
          <a:extLst/>
        </a:lstStyle>
        <a:p>
          <a:endParaRPr lang="en-US"/>
        </a:p>
      </dgm:t>
    </dgm:pt>
    <dgm:pt modelId="{129CDA7D-4C80-4698-AFD0-7208B5D9749E}" type="pres">
      <dgm:prSet presAssocID="{787546C1-DD5C-4D6E-BFDD-D95A52E781AD}" presName="negativeSpace" presStyleCnt="0"/>
      <dgm:spPr/>
      <dgm:t>
        <a:bodyPr/>
        <a:lstStyle>
          <a:extLst/>
        </a:lstStyle>
        <a:p>
          <a:endParaRPr lang="en-US"/>
        </a:p>
      </dgm:t>
    </dgm:pt>
    <dgm:pt modelId="{EBA8CF1F-3B4A-4B6A-8877-CB03CDDAB1E9}" type="pres">
      <dgm:prSet presAssocID="{787546C1-DD5C-4D6E-BFDD-D95A52E781AD}" presName="childText" presStyleLbl="alignAcc1" presStyleIdx="0" presStyleCnt="3">
        <dgm:presLayoutVars>
          <dgm:bulletEnabled val="1"/>
        </dgm:presLayoutVars>
      </dgm:prSet>
      <dgm:spPr>
        <a:ln>
          <a:noFill/>
        </a:ln>
      </dgm:spPr>
      <dgm:t>
        <a:bodyPr/>
        <a:lstStyle>
          <a:extLst/>
        </a:lstStyle>
        <a:p>
          <a:endParaRPr lang="en-US"/>
        </a:p>
      </dgm:t>
    </dgm:pt>
    <dgm:pt modelId="{8BC0D01A-9D98-495C-93AA-A7D9631CDDAD}" type="pres">
      <dgm:prSet presAssocID="{579A9A07-8770-4AC1-9705-76E19F87D269}" presName="spaceBetweenRectangles" presStyleCnt="0"/>
      <dgm:spPr/>
      <dgm:t>
        <a:bodyPr/>
        <a:lstStyle>
          <a:extLst/>
        </a:lstStyle>
        <a:p>
          <a:endParaRPr lang="en-US"/>
        </a:p>
      </dgm:t>
    </dgm:pt>
    <dgm:pt modelId="{D4434ECF-2146-46AC-B62E-87AB389C995A}" type="pres">
      <dgm:prSet presAssocID="{AC5265C1-0BAB-4984-A634-E4518A8EC253}" presName="parentLin" presStyleCnt="0"/>
      <dgm:spPr/>
      <dgm:t>
        <a:bodyPr/>
        <a:lstStyle>
          <a:extLst/>
        </a:lstStyle>
        <a:p>
          <a:endParaRPr lang="en-US"/>
        </a:p>
      </dgm:t>
    </dgm:pt>
    <dgm:pt modelId="{06B5F591-72E0-4CFF-9799-36D4050BD51D}" type="pres">
      <dgm:prSet presAssocID="{AC5265C1-0BAB-4984-A634-E4518A8EC253}" presName="parentLeftMargin" presStyleLbl="node1" presStyleIdx="0" presStyleCnt="3"/>
      <dgm:spPr/>
      <dgm:t>
        <a:bodyPr/>
        <a:lstStyle>
          <a:extLst/>
        </a:lstStyle>
        <a:p>
          <a:endParaRPr lang="en-US"/>
        </a:p>
      </dgm:t>
    </dgm:pt>
    <dgm:pt modelId="{12E5634D-BCAA-48AB-BADB-754A15E9B7AC}" type="pres">
      <dgm:prSet presAssocID="{AC5265C1-0BAB-4984-A634-E4518A8EC253}" presName="parentText" presStyleLbl="node1" presStyleIdx="1" presStyleCnt="3" custScaleX="116958" custLinFactNeighborX="9276" custLinFactNeighborY="-2742">
        <dgm:presLayoutVars>
          <dgm:chMax val="0"/>
          <dgm:bulletEnabled val="1"/>
        </dgm:presLayoutVars>
      </dgm:prSet>
      <dgm:spPr/>
      <dgm:t>
        <a:bodyPr/>
        <a:lstStyle>
          <a:extLst/>
        </a:lstStyle>
        <a:p>
          <a:endParaRPr lang="en-US"/>
        </a:p>
      </dgm:t>
    </dgm:pt>
    <dgm:pt modelId="{3DAA9763-50F6-4CC4-B6DA-0A4C45FFB361}" type="pres">
      <dgm:prSet presAssocID="{AC5265C1-0BAB-4984-A634-E4518A8EC253}" presName="negativeSpace" presStyleCnt="0"/>
      <dgm:spPr/>
      <dgm:t>
        <a:bodyPr/>
        <a:lstStyle>
          <a:extLst/>
        </a:lstStyle>
        <a:p>
          <a:endParaRPr lang="en-US"/>
        </a:p>
      </dgm:t>
    </dgm:pt>
    <dgm:pt modelId="{51228DB3-E7D4-486B-A0C1-9A59D129891F}" type="pres">
      <dgm:prSet presAssocID="{AC5265C1-0BAB-4984-A634-E4518A8EC253}" presName="childText" presStyleLbl="alignAcc1" presStyleIdx="1" presStyleCnt="3">
        <dgm:presLayoutVars>
          <dgm:bulletEnabled val="1"/>
        </dgm:presLayoutVars>
      </dgm:prSet>
      <dgm:spPr>
        <a:ln>
          <a:noFill/>
        </a:ln>
      </dgm:spPr>
      <dgm:t>
        <a:bodyPr/>
        <a:lstStyle>
          <a:extLst/>
        </a:lstStyle>
        <a:p>
          <a:endParaRPr lang="en-US"/>
        </a:p>
      </dgm:t>
    </dgm:pt>
    <dgm:pt modelId="{ECC02425-44D1-4F4C-B5D6-13442CA71F2A}" type="pres">
      <dgm:prSet presAssocID="{E68E8117-B3CB-464C-9711-4DBE8BF88216}" presName="spaceBetweenRectangles" presStyleCnt="0"/>
      <dgm:spPr/>
      <dgm:t>
        <a:bodyPr/>
        <a:lstStyle>
          <a:extLst/>
        </a:lstStyle>
        <a:p>
          <a:endParaRPr lang="en-US"/>
        </a:p>
      </dgm:t>
    </dgm:pt>
    <dgm:pt modelId="{98CD7476-6A48-4BD0-A0B1-E79081300878}" type="pres">
      <dgm:prSet presAssocID="{F50BDB3E-817D-4A89-9D71-D9E0B029567B}" presName="parentLin" presStyleCnt="0"/>
      <dgm:spPr/>
      <dgm:t>
        <a:bodyPr/>
        <a:lstStyle>
          <a:extLst/>
        </a:lstStyle>
        <a:p>
          <a:endParaRPr lang="en-US"/>
        </a:p>
      </dgm:t>
    </dgm:pt>
    <dgm:pt modelId="{63AA2D3F-331D-492F-82D5-8A2B6C78BAAD}" type="pres">
      <dgm:prSet presAssocID="{F50BDB3E-817D-4A89-9D71-D9E0B029567B}" presName="parentLeftMargin" presStyleLbl="node1" presStyleIdx="1" presStyleCnt="3"/>
      <dgm:spPr/>
      <dgm:t>
        <a:bodyPr/>
        <a:lstStyle>
          <a:extLst/>
        </a:lstStyle>
        <a:p>
          <a:endParaRPr lang="en-US"/>
        </a:p>
      </dgm:t>
    </dgm:pt>
    <dgm:pt modelId="{2CFD44AC-C5B0-407B-B2EE-07415AFE4DC4}" type="pres">
      <dgm:prSet presAssocID="{F50BDB3E-817D-4A89-9D71-D9E0B029567B}" presName="parentText" presStyleLbl="node1" presStyleIdx="2" presStyleCnt="3" custScaleX="116959" custLinFactNeighborY="-4638">
        <dgm:presLayoutVars>
          <dgm:chMax val="0"/>
          <dgm:bulletEnabled val="1"/>
        </dgm:presLayoutVars>
      </dgm:prSet>
      <dgm:spPr/>
      <dgm:t>
        <a:bodyPr/>
        <a:lstStyle>
          <a:extLst/>
        </a:lstStyle>
        <a:p>
          <a:endParaRPr lang="en-US"/>
        </a:p>
      </dgm:t>
    </dgm:pt>
    <dgm:pt modelId="{E27A153A-8ADD-4646-B3A3-509A74CD0695}" type="pres">
      <dgm:prSet presAssocID="{F50BDB3E-817D-4A89-9D71-D9E0B029567B}" presName="negativeSpace" presStyleCnt="0"/>
      <dgm:spPr/>
      <dgm:t>
        <a:bodyPr/>
        <a:lstStyle>
          <a:extLst/>
        </a:lstStyle>
        <a:p>
          <a:endParaRPr lang="en-US"/>
        </a:p>
      </dgm:t>
    </dgm:pt>
    <dgm:pt modelId="{2DB5D132-AB90-49A4-A479-F0988A86E33E}" type="pres">
      <dgm:prSet presAssocID="{F50BDB3E-817D-4A89-9D71-D9E0B029567B}" presName="childText" presStyleLbl="alignAcc1" presStyleIdx="2" presStyleCnt="3" custLinFactNeighborX="-197" custLinFactNeighborY="-16464">
        <dgm:presLayoutVars>
          <dgm:bulletEnabled val="1"/>
        </dgm:presLayoutVars>
      </dgm:prSet>
      <dgm:spPr>
        <a:ln>
          <a:noFill/>
        </a:ln>
      </dgm:spPr>
      <dgm:t>
        <a:bodyPr/>
        <a:lstStyle>
          <a:extLst/>
        </a:lstStyle>
        <a:p>
          <a:endParaRPr lang="en-US"/>
        </a:p>
      </dgm:t>
    </dgm:pt>
  </dgm:ptLst>
  <dgm:cxnLst>
    <dgm:cxn modelId="{807E7D27-BFB0-4EF0-8745-729A56949063}" type="presOf" srcId="{AC5265C1-0BAB-4984-A634-E4518A8EC253}" destId="{12E5634D-BCAA-48AB-BADB-754A15E9B7AC}" srcOrd="1" destOrd="0" presId="urn:microsoft.com/office/officeart/2005/8/layout/list1#1"/>
    <dgm:cxn modelId="{579A338B-B5D8-4240-8867-8564B0DC96F3}" srcId="{8554BDF9-8515-4677-9942-0171F000F8EB}" destId="{AC5265C1-0BAB-4984-A634-E4518A8EC253}" srcOrd="1" destOrd="0" parTransId="{26A0947C-B518-417C-9D68-EC422DC1E3A5}" sibTransId="{E68E8117-B3CB-464C-9711-4DBE8BF88216}"/>
    <dgm:cxn modelId="{71D4C8A5-0E2F-4D77-AFB9-675097985E96}" type="presOf" srcId="{787546C1-DD5C-4D6E-BFDD-D95A52E781AD}" destId="{F4F466C7-208D-4B4A-A865-9D82D8E9F892}" srcOrd="0" destOrd="0" presId="urn:microsoft.com/office/officeart/2005/8/layout/list1#1"/>
    <dgm:cxn modelId="{2704B747-5938-44A2-91F7-53980911F402}" type="presOf" srcId="{AC5265C1-0BAB-4984-A634-E4518A8EC253}" destId="{06B5F591-72E0-4CFF-9799-36D4050BD51D}" srcOrd="0" destOrd="0" presId="urn:microsoft.com/office/officeart/2005/8/layout/list1#1"/>
    <dgm:cxn modelId="{82095984-93A2-449D-A81B-DC693E589CEE}" type="presOf" srcId="{F50BDB3E-817D-4A89-9D71-D9E0B029567B}" destId="{2CFD44AC-C5B0-407B-B2EE-07415AFE4DC4}" srcOrd="1" destOrd="0" presId="urn:microsoft.com/office/officeart/2005/8/layout/list1#1"/>
    <dgm:cxn modelId="{F7B49FE2-6703-4DAA-AE11-B42F67C8930F}" type="presOf" srcId="{787546C1-DD5C-4D6E-BFDD-D95A52E781AD}" destId="{8BC4E78D-0D98-4ED2-B23A-71FEC19A6436}" srcOrd="1" destOrd="0" presId="urn:microsoft.com/office/officeart/2005/8/layout/list1#1"/>
    <dgm:cxn modelId="{E8EF61B1-515C-44F0-9393-3A960B69FA7A}" srcId="{8554BDF9-8515-4677-9942-0171F000F8EB}" destId="{F50BDB3E-817D-4A89-9D71-D9E0B029567B}" srcOrd="2" destOrd="0" parTransId="{DE0B39BA-A6F3-455E-8022-365CCF701DB7}" sibTransId="{25F4C625-3E51-442C-BBB8-3FA715271B27}"/>
    <dgm:cxn modelId="{29E5ECAF-FB67-4F80-A8B7-08B962C3F700}" type="presOf" srcId="{F50BDB3E-817D-4A89-9D71-D9E0B029567B}" destId="{63AA2D3F-331D-492F-82D5-8A2B6C78BAAD}" srcOrd="0" destOrd="0" presId="urn:microsoft.com/office/officeart/2005/8/layout/list1#1"/>
    <dgm:cxn modelId="{DFAEFA4C-B3B0-4C4E-BCD8-BFB53D07C5D0}" srcId="{8554BDF9-8515-4677-9942-0171F000F8EB}" destId="{787546C1-DD5C-4D6E-BFDD-D95A52E781AD}" srcOrd="0" destOrd="0" parTransId="{88942913-D2BB-4DEB-B0E7-EA2B7A6CD360}" sibTransId="{579A9A07-8770-4AC1-9705-76E19F87D269}"/>
    <dgm:cxn modelId="{35A4F34E-649A-432B-86F3-A0887E77C761}" type="presOf" srcId="{8554BDF9-8515-4677-9942-0171F000F8EB}" destId="{9D58511D-D18C-46E6-ADFB-6CDE1389D37F}" srcOrd="0" destOrd="0" presId="urn:microsoft.com/office/officeart/2005/8/layout/list1#1"/>
    <dgm:cxn modelId="{000C4C5F-54E7-4C24-808C-B1DA1C3A37C1}" type="presParOf" srcId="{9D58511D-D18C-46E6-ADFB-6CDE1389D37F}" destId="{29EC7F92-6143-4EC7-AD17-ECAF75C06DC8}" srcOrd="0" destOrd="0" presId="urn:microsoft.com/office/officeart/2005/8/layout/list1#1"/>
    <dgm:cxn modelId="{7ED25113-B020-4435-8F9E-42F4F42D176E}" type="presParOf" srcId="{29EC7F92-6143-4EC7-AD17-ECAF75C06DC8}" destId="{F4F466C7-208D-4B4A-A865-9D82D8E9F892}" srcOrd="0" destOrd="0" presId="urn:microsoft.com/office/officeart/2005/8/layout/list1#1"/>
    <dgm:cxn modelId="{04BBF2F9-7C83-45A9-8580-11E50BC1594F}" type="presParOf" srcId="{29EC7F92-6143-4EC7-AD17-ECAF75C06DC8}" destId="{8BC4E78D-0D98-4ED2-B23A-71FEC19A6436}" srcOrd="1" destOrd="0" presId="urn:microsoft.com/office/officeart/2005/8/layout/list1#1"/>
    <dgm:cxn modelId="{8B81176D-CA47-40BF-A898-2FCF67A67037}" type="presParOf" srcId="{9D58511D-D18C-46E6-ADFB-6CDE1389D37F}" destId="{129CDA7D-4C80-4698-AFD0-7208B5D9749E}" srcOrd="1" destOrd="0" presId="urn:microsoft.com/office/officeart/2005/8/layout/list1#1"/>
    <dgm:cxn modelId="{04936839-4481-440C-AF3A-05D458B05F76}" type="presParOf" srcId="{9D58511D-D18C-46E6-ADFB-6CDE1389D37F}" destId="{EBA8CF1F-3B4A-4B6A-8877-CB03CDDAB1E9}" srcOrd="2" destOrd="0" presId="urn:microsoft.com/office/officeart/2005/8/layout/list1#1"/>
    <dgm:cxn modelId="{5A283223-7EED-4C1D-9747-87C7B67585B9}" type="presParOf" srcId="{9D58511D-D18C-46E6-ADFB-6CDE1389D37F}" destId="{8BC0D01A-9D98-495C-93AA-A7D9631CDDAD}" srcOrd="3" destOrd="0" presId="urn:microsoft.com/office/officeart/2005/8/layout/list1#1"/>
    <dgm:cxn modelId="{4092D9DC-1F1F-45F6-8974-51F678641292}" type="presParOf" srcId="{9D58511D-D18C-46E6-ADFB-6CDE1389D37F}" destId="{D4434ECF-2146-46AC-B62E-87AB389C995A}" srcOrd="4" destOrd="0" presId="urn:microsoft.com/office/officeart/2005/8/layout/list1#1"/>
    <dgm:cxn modelId="{D7FED7D7-E775-4B25-A20F-6CA5073AAE0E}" type="presParOf" srcId="{D4434ECF-2146-46AC-B62E-87AB389C995A}" destId="{06B5F591-72E0-4CFF-9799-36D4050BD51D}" srcOrd="0" destOrd="0" presId="urn:microsoft.com/office/officeart/2005/8/layout/list1#1"/>
    <dgm:cxn modelId="{58CE08F5-05BE-4318-828D-41762E981DA2}" type="presParOf" srcId="{D4434ECF-2146-46AC-B62E-87AB389C995A}" destId="{12E5634D-BCAA-48AB-BADB-754A15E9B7AC}" srcOrd="1" destOrd="0" presId="urn:microsoft.com/office/officeart/2005/8/layout/list1#1"/>
    <dgm:cxn modelId="{30E8BA7A-933D-4EC2-89FA-D511145F6613}" type="presParOf" srcId="{9D58511D-D18C-46E6-ADFB-6CDE1389D37F}" destId="{3DAA9763-50F6-4CC4-B6DA-0A4C45FFB361}" srcOrd="5" destOrd="0" presId="urn:microsoft.com/office/officeart/2005/8/layout/list1#1"/>
    <dgm:cxn modelId="{8ABE50DA-F79B-4D44-B6CA-420E9E59237A}" type="presParOf" srcId="{9D58511D-D18C-46E6-ADFB-6CDE1389D37F}" destId="{51228DB3-E7D4-486B-A0C1-9A59D129891F}" srcOrd="6" destOrd="0" presId="urn:microsoft.com/office/officeart/2005/8/layout/list1#1"/>
    <dgm:cxn modelId="{531C5716-0DA7-4DEE-81FA-733C41094EA5}" type="presParOf" srcId="{9D58511D-D18C-46E6-ADFB-6CDE1389D37F}" destId="{ECC02425-44D1-4F4C-B5D6-13442CA71F2A}" srcOrd="7" destOrd="0" presId="urn:microsoft.com/office/officeart/2005/8/layout/list1#1"/>
    <dgm:cxn modelId="{A9678295-CA70-44E4-944A-D2D99582CF12}" type="presParOf" srcId="{9D58511D-D18C-46E6-ADFB-6CDE1389D37F}" destId="{98CD7476-6A48-4BD0-A0B1-E79081300878}" srcOrd="8" destOrd="0" presId="urn:microsoft.com/office/officeart/2005/8/layout/list1#1"/>
    <dgm:cxn modelId="{C4FF9157-6520-4650-9742-2538A5101AB6}" type="presParOf" srcId="{98CD7476-6A48-4BD0-A0B1-E79081300878}" destId="{63AA2D3F-331D-492F-82D5-8A2B6C78BAAD}" srcOrd="0" destOrd="0" presId="urn:microsoft.com/office/officeart/2005/8/layout/list1#1"/>
    <dgm:cxn modelId="{AFCE6380-33F0-4EB4-9EB1-EB91EBBB54E6}" type="presParOf" srcId="{98CD7476-6A48-4BD0-A0B1-E79081300878}" destId="{2CFD44AC-C5B0-407B-B2EE-07415AFE4DC4}" srcOrd="1" destOrd="0" presId="urn:microsoft.com/office/officeart/2005/8/layout/list1#1"/>
    <dgm:cxn modelId="{64201907-8ED2-44CF-A5F4-B66C5DA400EE}" type="presParOf" srcId="{9D58511D-D18C-46E6-ADFB-6CDE1389D37F}" destId="{E27A153A-8ADD-4646-B3A3-509A74CD0695}" srcOrd="9" destOrd="0" presId="urn:microsoft.com/office/officeart/2005/8/layout/list1#1"/>
    <dgm:cxn modelId="{08C87360-5A96-428A-BDBF-67B6C048BD87}" type="presParOf" srcId="{9D58511D-D18C-46E6-ADFB-6CDE1389D37F}" destId="{2DB5D132-AB90-49A4-A479-F0988A86E33E}"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54BDF9-8515-4677-9942-0171F000F8EB}" type="doc">
      <dgm:prSet loTypeId="urn:microsoft.com/office/officeart/2005/8/layout/list1#1" loCatId="list" qsTypeId="urn:microsoft.com/office/officeart/2005/8/quickstyle/simple2#1" qsCatId="simple" csTypeId="urn:microsoft.com/office/officeart/2005/8/colors/colorful1#2" csCatId="colorful" phldr="1"/>
      <dgm:spPr/>
      <dgm:t>
        <a:bodyPr/>
        <a:lstStyle>
          <a:extLst/>
        </a:lstStyle>
        <a:p>
          <a:endParaRPr lang="en-US"/>
        </a:p>
      </dgm:t>
    </dgm:pt>
    <dgm:pt modelId="{787546C1-DD5C-4D6E-BFDD-D95A52E781AD}">
      <dgm:prSet phldrT="[Text]"/>
      <dgm:spPr>
        <a:solidFill>
          <a:schemeClr val="accent2">
            <a:lumMod val="20000"/>
            <a:lumOff val="80000"/>
          </a:schemeClr>
        </a:solidFill>
      </dgm:spPr>
      <dgm:t>
        <a:bodyPr/>
        <a:lstStyle>
          <a:extLst/>
        </a:lstStyle>
        <a:p>
          <a:r>
            <a:rPr lang="en-US" dirty="0" smtClean="0"/>
            <a:t>Data Conflicts</a:t>
          </a:r>
          <a:endParaRPr lang="en-US" dirty="0"/>
        </a:p>
      </dgm:t>
    </dgm:pt>
    <dgm:pt modelId="{88942913-D2BB-4DEB-B0E7-EA2B7A6CD360}" type="parTrans" cxnId="{DFAEFA4C-B3B0-4C4E-BCD8-BFB53D07C5D0}">
      <dgm:prSet/>
      <dgm:spPr/>
      <dgm:t>
        <a:bodyPr/>
        <a:lstStyle>
          <a:extLst/>
        </a:lstStyle>
        <a:p>
          <a:endParaRPr lang="en-US"/>
        </a:p>
      </dgm:t>
    </dgm:pt>
    <dgm:pt modelId="{579A9A07-8770-4AC1-9705-76E19F87D269}" type="sibTrans" cxnId="{DFAEFA4C-B3B0-4C4E-BCD8-BFB53D07C5D0}">
      <dgm:prSet/>
      <dgm:spPr/>
      <dgm:t>
        <a:bodyPr/>
        <a:lstStyle>
          <a:extLst/>
        </a:lstStyle>
        <a:p>
          <a:endParaRPr lang="en-US"/>
        </a:p>
      </dgm:t>
    </dgm:pt>
    <dgm:pt modelId="{AC5265C1-0BAB-4984-A634-E4518A8EC253}">
      <dgm:prSet phldrT="[Text]"/>
      <dgm:spPr>
        <a:solidFill>
          <a:schemeClr val="bg2">
            <a:lumMod val="75000"/>
          </a:schemeClr>
        </a:solidFill>
      </dgm:spPr>
      <dgm:t>
        <a:bodyPr/>
        <a:lstStyle>
          <a:extLst/>
        </a:lstStyle>
        <a:p>
          <a:r>
            <a:rPr lang="en-US" dirty="0" smtClean="0"/>
            <a:t>Instance Heterogeneity	</a:t>
          </a:r>
          <a:endParaRPr lang="en-US" dirty="0"/>
        </a:p>
      </dgm:t>
    </dgm:pt>
    <dgm:pt modelId="{26A0947C-B518-417C-9D68-EC422DC1E3A5}" type="parTrans" cxnId="{579A338B-B5D8-4240-8867-8564B0DC96F3}">
      <dgm:prSet/>
      <dgm:spPr/>
      <dgm:t>
        <a:bodyPr/>
        <a:lstStyle>
          <a:extLst/>
        </a:lstStyle>
        <a:p>
          <a:endParaRPr lang="en-US"/>
        </a:p>
      </dgm:t>
    </dgm:pt>
    <dgm:pt modelId="{E68E8117-B3CB-464C-9711-4DBE8BF88216}" type="sibTrans" cxnId="{579A338B-B5D8-4240-8867-8564B0DC96F3}">
      <dgm:prSet/>
      <dgm:spPr/>
      <dgm:t>
        <a:bodyPr/>
        <a:lstStyle>
          <a:extLst/>
        </a:lstStyle>
        <a:p>
          <a:endParaRPr lang="en-US"/>
        </a:p>
      </dgm:t>
    </dgm:pt>
    <dgm:pt modelId="{F50BDB3E-817D-4A89-9D71-D9E0B029567B}">
      <dgm:prSet phldrT="[Text]"/>
      <dgm:spPr/>
      <dgm:t>
        <a:bodyPr/>
        <a:lstStyle>
          <a:extLst/>
        </a:lstStyle>
        <a:p>
          <a:r>
            <a:rPr lang="en-US" dirty="0" smtClean="0"/>
            <a:t>Structure Heterogeneity</a:t>
          </a:r>
          <a:endParaRPr lang="en-US" dirty="0"/>
        </a:p>
      </dgm:t>
    </dgm:pt>
    <dgm:pt modelId="{DE0B39BA-A6F3-455E-8022-365CCF701DB7}" type="parTrans" cxnId="{E8EF61B1-515C-44F0-9393-3A960B69FA7A}">
      <dgm:prSet/>
      <dgm:spPr/>
      <dgm:t>
        <a:bodyPr/>
        <a:lstStyle>
          <a:extLst/>
        </a:lstStyle>
        <a:p>
          <a:endParaRPr lang="en-US"/>
        </a:p>
      </dgm:t>
    </dgm:pt>
    <dgm:pt modelId="{25F4C625-3E51-442C-BBB8-3FA715271B27}" type="sibTrans" cxnId="{E8EF61B1-515C-44F0-9393-3A960B69FA7A}">
      <dgm:prSet/>
      <dgm:spPr/>
      <dgm:t>
        <a:bodyPr/>
        <a:lstStyle>
          <a:extLst/>
        </a:lstStyle>
        <a:p>
          <a:endParaRPr lang="en-US"/>
        </a:p>
      </dgm:t>
    </dgm:pt>
    <dgm:pt modelId="{9D58511D-D18C-46E6-ADFB-6CDE1389D37F}" type="pres">
      <dgm:prSet presAssocID="{8554BDF9-8515-4677-9942-0171F000F8EB}" presName="linear" presStyleCnt="0">
        <dgm:presLayoutVars>
          <dgm:dir/>
          <dgm:animLvl val="lvl"/>
          <dgm:resizeHandles val="exact"/>
        </dgm:presLayoutVars>
      </dgm:prSet>
      <dgm:spPr/>
      <dgm:t>
        <a:bodyPr/>
        <a:lstStyle>
          <a:extLst/>
        </a:lstStyle>
        <a:p>
          <a:endParaRPr lang="en-US"/>
        </a:p>
      </dgm:t>
    </dgm:pt>
    <dgm:pt modelId="{29EC7F92-6143-4EC7-AD17-ECAF75C06DC8}" type="pres">
      <dgm:prSet presAssocID="{787546C1-DD5C-4D6E-BFDD-D95A52E781AD}" presName="parentLin" presStyleCnt="0"/>
      <dgm:spPr/>
      <dgm:t>
        <a:bodyPr/>
        <a:lstStyle>
          <a:extLst/>
        </a:lstStyle>
        <a:p>
          <a:endParaRPr lang="en-US"/>
        </a:p>
      </dgm:t>
    </dgm:pt>
    <dgm:pt modelId="{F4F466C7-208D-4B4A-A865-9D82D8E9F892}" type="pres">
      <dgm:prSet presAssocID="{787546C1-DD5C-4D6E-BFDD-D95A52E781AD}" presName="parentLeftMargin" presStyleLbl="node1" presStyleIdx="0" presStyleCnt="3"/>
      <dgm:spPr/>
      <dgm:t>
        <a:bodyPr/>
        <a:lstStyle>
          <a:extLst/>
        </a:lstStyle>
        <a:p>
          <a:endParaRPr lang="en-US"/>
        </a:p>
      </dgm:t>
    </dgm:pt>
    <dgm:pt modelId="{8BC4E78D-0D98-4ED2-B23A-71FEC19A6436}" type="pres">
      <dgm:prSet presAssocID="{787546C1-DD5C-4D6E-BFDD-D95A52E781AD}" presName="parentText" presStyleLbl="node1" presStyleIdx="0" presStyleCnt="3" custScaleX="115633" custLinFactNeighborX="9276" custLinFactNeighborY="-4638">
        <dgm:presLayoutVars>
          <dgm:chMax val="0"/>
          <dgm:bulletEnabled val="1"/>
        </dgm:presLayoutVars>
      </dgm:prSet>
      <dgm:spPr/>
      <dgm:t>
        <a:bodyPr/>
        <a:lstStyle>
          <a:extLst/>
        </a:lstStyle>
        <a:p>
          <a:endParaRPr lang="en-US"/>
        </a:p>
      </dgm:t>
    </dgm:pt>
    <dgm:pt modelId="{129CDA7D-4C80-4698-AFD0-7208B5D9749E}" type="pres">
      <dgm:prSet presAssocID="{787546C1-DD5C-4D6E-BFDD-D95A52E781AD}" presName="negativeSpace" presStyleCnt="0"/>
      <dgm:spPr/>
      <dgm:t>
        <a:bodyPr/>
        <a:lstStyle>
          <a:extLst/>
        </a:lstStyle>
        <a:p>
          <a:endParaRPr lang="en-US"/>
        </a:p>
      </dgm:t>
    </dgm:pt>
    <dgm:pt modelId="{EBA8CF1F-3B4A-4B6A-8877-CB03CDDAB1E9}" type="pres">
      <dgm:prSet presAssocID="{787546C1-DD5C-4D6E-BFDD-D95A52E781AD}" presName="childText" presStyleLbl="alignAcc1" presStyleIdx="0" presStyleCnt="3">
        <dgm:presLayoutVars>
          <dgm:bulletEnabled val="1"/>
        </dgm:presLayoutVars>
      </dgm:prSet>
      <dgm:spPr>
        <a:ln>
          <a:noFill/>
        </a:ln>
      </dgm:spPr>
      <dgm:t>
        <a:bodyPr/>
        <a:lstStyle>
          <a:extLst/>
        </a:lstStyle>
        <a:p>
          <a:endParaRPr lang="en-US"/>
        </a:p>
      </dgm:t>
    </dgm:pt>
    <dgm:pt modelId="{8BC0D01A-9D98-495C-93AA-A7D9631CDDAD}" type="pres">
      <dgm:prSet presAssocID="{579A9A07-8770-4AC1-9705-76E19F87D269}" presName="spaceBetweenRectangles" presStyleCnt="0"/>
      <dgm:spPr/>
      <dgm:t>
        <a:bodyPr/>
        <a:lstStyle>
          <a:extLst/>
        </a:lstStyle>
        <a:p>
          <a:endParaRPr lang="en-US"/>
        </a:p>
      </dgm:t>
    </dgm:pt>
    <dgm:pt modelId="{D4434ECF-2146-46AC-B62E-87AB389C995A}" type="pres">
      <dgm:prSet presAssocID="{AC5265C1-0BAB-4984-A634-E4518A8EC253}" presName="parentLin" presStyleCnt="0"/>
      <dgm:spPr/>
      <dgm:t>
        <a:bodyPr/>
        <a:lstStyle>
          <a:extLst/>
        </a:lstStyle>
        <a:p>
          <a:endParaRPr lang="en-US"/>
        </a:p>
      </dgm:t>
    </dgm:pt>
    <dgm:pt modelId="{06B5F591-72E0-4CFF-9799-36D4050BD51D}" type="pres">
      <dgm:prSet presAssocID="{AC5265C1-0BAB-4984-A634-E4518A8EC253}" presName="parentLeftMargin" presStyleLbl="node1" presStyleIdx="0" presStyleCnt="3"/>
      <dgm:spPr/>
      <dgm:t>
        <a:bodyPr/>
        <a:lstStyle>
          <a:extLst/>
        </a:lstStyle>
        <a:p>
          <a:endParaRPr lang="en-US"/>
        </a:p>
      </dgm:t>
    </dgm:pt>
    <dgm:pt modelId="{12E5634D-BCAA-48AB-BADB-754A15E9B7AC}" type="pres">
      <dgm:prSet presAssocID="{AC5265C1-0BAB-4984-A634-E4518A8EC253}" presName="parentText" presStyleLbl="node1" presStyleIdx="1" presStyleCnt="3" custScaleX="116958" custLinFactNeighborX="9276" custLinFactNeighborY="-2742">
        <dgm:presLayoutVars>
          <dgm:chMax val="0"/>
          <dgm:bulletEnabled val="1"/>
        </dgm:presLayoutVars>
      </dgm:prSet>
      <dgm:spPr/>
      <dgm:t>
        <a:bodyPr/>
        <a:lstStyle>
          <a:extLst/>
        </a:lstStyle>
        <a:p>
          <a:endParaRPr lang="en-US"/>
        </a:p>
      </dgm:t>
    </dgm:pt>
    <dgm:pt modelId="{3DAA9763-50F6-4CC4-B6DA-0A4C45FFB361}" type="pres">
      <dgm:prSet presAssocID="{AC5265C1-0BAB-4984-A634-E4518A8EC253}" presName="negativeSpace" presStyleCnt="0"/>
      <dgm:spPr/>
      <dgm:t>
        <a:bodyPr/>
        <a:lstStyle>
          <a:extLst/>
        </a:lstStyle>
        <a:p>
          <a:endParaRPr lang="en-US"/>
        </a:p>
      </dgm:t>
    </dgm:pt>
    <dgm:pt modelId="{51228DB3-E7D4-486B-A0C1-9A59D129891F}" type="pres">
      <dgm:prSet presAssocID="{AC5265C1-0BAB-4984-A634-E4518A8EC253}" presName="childText" presStyleLbl="alignAcc1" presStyleIdx="1" presStyleCnt="3">
        <dgm:presLayoutVars>
          <dgm:bulletEnabled val="1"/>
        </dgm:presLayoutVars>
      </dgm:prSet>
      <dgm:spPr>
        <a:ln>
          <a:noFill/>
        </a:ln>
      </dgm:spPr>
      <dgm:t>
        <a:bodyPr/>
        <a:lstStyle>
          <a:extLst/>
        </a:lstStyle>
        <a:p>
          <a:endParaRPr lang="en-US"/>
        </a:p>
      </dgm:t>
    </dgm:pt>
    <dgm:pt modelId="{ECC02425-44D1-4F4C-B5D6-13442CA71F2A}" type="pres">
      <dgm:prSet presAssocID="{E68E8117-B3CB-464C-9711-4DBE8BF88216}" presName="spaceBetweenRectangles" presStyleCnt="0"/>
      <dgm:spPr/>
      <dgm:t>
        <a:bodyPr/>
        <a:lstStyle>
          <a:extLst/>
        </a:lstStyle>
        <a:p>
          <a:endParaRPr lang="en-US"/>
        </a:p>
      </dgm:t>
    </dgm:pt>
    <dgm:pt modelId="{98CD7476-6A48-4BD0-A0B1-E79081300878}" type="pres">
      <dgm:prSet presAssocID="{F50BDB3E-817D-4A89-9D71-D9E0B029567B}" presName="parentLin" presStyleCnt="0"/>
      <dgm:spPr/>
      <dgm:t>
        <a:bodyPr/>
        <a:lstStyle>
          <a:extLst/>
        </a:lstStyle>
        <a:p>
          <a:endParaRPr lang="en-US"/>
        </a:p>
      </dgm:t>
    </dgm:pt>
    <dgm:pt modelId="{63AA2D3F-331D-492F-82D5-8A2B6C78BAAD}" type="pres">
      <dgm:prSet presAssocID="{F50BDB3E-817D-4A89-9D71-D9E0B029567B}" presName="parentLeftMargin" presStyleLbl="node1" presStyleIdx="1" presStyleCnt="3"/>
      <dgm:spPr/>
      <dgm:t>
        <a:bodyPr/>
        <a:lstStyle>
          <a:extLst/>
        </a:lstStyle>
        <a:p>
          <a:endParaRPr lang="en-US"/>
        </a:p>
      </dgm:t>
    </dgm:pt>
    <dgm:pt modelId="{2CFD44AC-C5B0-407B-B2EE-07415AFE4DC4}" type="pres">
      <dgm:prSet presAssocID="{F50BDB3E-817D-4A89-9D71-D9E0B029567B}" presName="parentText" presStyleLbl="node1" presStyleIdx="2" presStyleCnt="3" custScaleX="116959" custLinFactNeighborY="-4638">
        <dgm:presLayoutVars>
          <dgm:chMax val="0"/>
          <dgm:bulletEnabled val="1"/>
        </dgm:presLayoutVars>
      </dgm:prSet>
      <dgm:spPr/>
      <dgm:t>
        <a:bodyPr/>
        <a:lstStyle>
          <a:extLst/>
        </a:lstStyle>
        <a:p>
          <a:endParaRPr lang="en-US"/>
        </a:p>
      </dgm:t>
    </dgm:pt>
    <dgm:pt modelId="{E27A153A-8ADD-4646-B3A3-509A74CD0695}" type="pres">
      <dgm:prSet presAssocID="{F50BDB3E-817D-4A89-9D71-D9E0B029567B}" presName="negativeSpace" presStyleCnt="0"/>
      <dgm:spPr/>
      <dgm:t>
        <a:bodyPr/>
        <a:lstStyle>
          <a:extLst/>
        </a:lstStyle>
        <a:p>
          <a:endParaRPr lang="en-US"/>
        </a:p>
      </dgm:t>
    </dgm:pt>
    <dgm:pt modelId="{2DB5D132-AB90-49A4-A479-F0988A86E33E}" type="pres">
      <dgm:prSet presAssocID="{F50BDB3E-817D-4A89-9D71-D9E0B029567B}" presName="childText" presStyleLbl="alignAcc1" presStyleIdx="2" presStyleCnt="3" custLinFactNeighborX="-197" custLinFactNeighborY="-16464">
        <dgm:presLayoutVars>
          <dgm:bulletEnabled val="1"/>
        </dgm:presLayoutVars>
      </dgm:prSet>
      <dgm:spPr>
        <a:ln>
          <a:noFill/>
        </a:ln>
      </dgm:spPr>
      <dgm:t>
        <a:bodyPr/>
        <a:lstStyle>
          <a:extLst/>
        </a:lstStyle>
        <a:p>
          <a:endParaRPr lang="en-US"/>
        </a:p>
      </dgm:t>
    </dgm:pt>
  </dgm:ptLst>
  <dgm:cxnLst>
    <dgm:cxn modelId="{A04AE6C5-4952-445B-924C-2894C8C8784F}" type="presOf" srcId="{AC5265C1-0BAB-4984-A634-E4518A8EC253}" destId="{12E5634D-BCAA-48AB-BADB-754A15E9B7AC}" srcOrd="1" destOrd="0" presId="urn:microsoft.com/office/officeart/2005/8/layout/list1#1"/>
    <dgm:cxn modelId="{579A338B-B5D8-4240-8867-8564B0DC96F3}" srcId="{8554BDF9-8515-4677-9942-0171F000F8EB}" destId="{AC5265C1-0BAB-4984-A634-E4518A8EC253}" srcOrd="1" destOrd="0" parTransId="{26A0947C-B518-417C-9D68-EC422DC1E3A5}" sibTransId="{E68E8117-B3CB-464C-9711-4DBE8BF88216}"/>
    <dgm:cxn modelId="{A444D282-E39B-4737-9FE7-541129196FD8}" type="presOf" srcId="{F50BDB3E-817D-4A89-9D71-D9E0B029567B}" destId="{63AA2D3F-331D-492F-82D5-8A2B6C78BAAD}" srcOrd="0" destOrd="0" presId="urn:microsoft.com/office/officeart/2005/8/layout/list1#1"/>
    <dgm:cxn modelId="{6FB5CE14-92AD-4C53-AF79-9545D1F4778C}" type="presOf" srcId="{787546C1-DD5C-4D6E-BFDD-D95A52E781AD}" destId="{F4F466C7-208D-4B4A-A865-9D82D8E9F892}" srcOrd="0" destOrd="0" presId="urn:microsoft.com/office/officeart/2005/8/layout/list1#1"/>
    <dgm:cxn modelId="{FA23A306-7EC8-4480-8BEF-F102BD6BC3A3}" type="presOf" srcId="{F50BDB3E-817D-4A89-9D71-D9E0B029567B}" destId="{2CFD44AC-C5B0-407B-B2EE-07415AFE4DC4}" srcOrd="1" destOrd="0" presId="urn:microsoft.com/office/officeart/2005/8/layout/list1#1"/>
    <dgm:cxn modelId="{F1DADEB5-A8EC-4E10-A74A-37A6C0EDCFEA}" type="presOf" srcId="{787546C1-DD5C-4D6E-BFDD-D95A52E781AD}" destId="{8BC4E78D-0D98-4ED2-B23A-71FEC19A6436}" srcOrd="1" destOrd="0" presId="urn:microsoft.com/office/officeart/2005/8/layout/list1#1"/>
    <dgm:cxn modelId="{9B06FE17-6F84-4C2D-AB76-876D51CD5B0B}" type="presOf" srcId="{AC5265C1-0BAB-4984-A634-E4518A8EC253}" destId="{06B5F591-72E0-4CFF-9799-36D4050BD51D}" srcOrd="0" destOrd="0" presId="urn:microsoft.com/office/officeart/2005/8/layout/list1#1"/>
    <dgm:cxn modelId="{E8EF61B1-515C-44F0-9393-3A960B69FA7A}" srcId="{8554BDF9-8515-4677-9942-0171F000F8EB}" destId="{F50BDB3E-817D-4A89-9D71-D9E0B029567B}" srcOrd="2" destOrd="0" parTransId="{DE0B39BA-A6F3-455E-8022-365CCF701DB7}" sibTransId="{25F4C625-3E51-442C-BBB8-3FA715271B27}"/>
    <dgm:cxn modelId="{86D975D4-3187-4236-AFF8-737C25AADA50}" type="presOf" srcId="{8554BDF9-8515-4677-9942-0171F000F8EB}" destId="{9D58511D-D18C-46E6-ADFB-6CDE1389D37F}" srcOrd="0" destOrd="0" presId="urn:microsoft.com/office/officeart/2005/8/layout/list1#1"/>
    <dgm:cxn modelId="{DFAEFA4C-B3B0-4C4E-BCD8-BFB53D07C5D0}" srcId="{8554BDF9-8515-4677-9942-0171F000F8EB}" destId="{787546C1-DD5C-4D6E-BFDD-D95A52E781AD}" srcOrd="0" destOrd="0" parTransId="{88942913-D2BB-4DEB-B0E7-EA2B7A6CD360}" sibTransId="{579A9A07-8770-4AC1-9705-76E19F87D269}"/>
    <dgm:cxn modelId="{3A5D42A0-C2B3-4FCA-8869-986A98014E33}" type="presParOf" srcId="{9D58511D-D18C-46E6-ADFB-6CDE1389D37F}" destId="{29EC7F92-6143-4EC7-AD17-ECAF75C06DC8}" srcOrd="0" destOrd="0" presId="urn:microsoft.com/office/officeart/2005/8/layout/list1#1"/>
    <dgm:cxn modelId="{CA8F2CF9-FEA1-4D14-B002-1606C641CAD2}" type="presParOf" srcId="{29EC7F92-6143-4EC7-AD17-ECAF75C06DC8}" destId="{F4F466C7-208D-4B4A-A865-9D82D8E9F892}" srcOrd="0" destOrd="0" presId="urn:microsoft.com/office/officeart/2005/8/layout/list1#1"/>
    <dgm:cxn modelId="{EF729A28-BB3E-4171-BCD2-CC41197ED401}" type="presParOf" srcId="{29EC7F92-6143-4EC7-AD17-ECAF75C06DC8}" destId="{8BC4E78D-0D98-4ED2-B23A-71FEC19A6436}" srcOrd="1" destOrd="0" presId="urn:microsoft.com/office/officeart/2005/8/layout/list1#1"/>
    <dgm:cxn modelId="{ED0108EB-F755-4A17-B8EF-27DC6BBB3440}" type="presParOf" srcId="{9D58511D-D18C-46E6-ADFB-6CDE1389D37F}" destId="{129CDA7D-4C80-4698-AFD0-7208B5D9749E}" srcOrd="1" destOrd="0" presId="urn:microsoft.com/office/officeart/2005/8/layout/list1#1"/>
    <dgm:cxn modelId="{D48E5827-19AF-4036-8627-23F56B7814D2}" type="presParOf" srcId="{9D58511D-D18C-46E6-ADFB-6CDE1389D37F}" destId="{EBA8CF1F-3B4A-4B6A-8877-CB03CDDAB1E9}" srcOrd="2" destOrd="0" presId="urn:microsoft.com/office/officeart/2005/8/layout/list1#1"/>
    <dgm:cxn modelId="{D9BD5A45-6173-4402-9B04-2425ACA964F0}" type="presParOf" srcId="{9D58511D-D18C-46E6-ADFB-6CDE1389D37F}" destId="{8BC0D01A-9D98-495C-93AA-A7D9631CDDAD}" srcOrd="3" destOrd="0" presId="urn:microsoft.com/office/officeart/2005/8/layout/list1#1"/>
    <dgm:cxn modelId="{7B629EFD-FBA5-4480-8EA8-634B74B2B7A1}" type="presParOf" srcId="{9D58511D-D18C-46E6-ADFB-6CDE1389D37F}" destId="{D4434ECF-2146-46AC-B62E-87AB389C995A}" srcOrd="4" destOrd="0" presId="urn:microsoft.com/office/officeart/2005/8/layout/list1#1"/>
    <dgm:cxn modelId="{F67F09CD-61F4-4F4A-95E2-3A2695125650}" type="presParOf" srcId="{D4434ECF-2146-46AC-B62E-87AB389C995A}" destId="{06B5F591-72E0-4CFF-9799-36D4050BD51D}" srcOrd="0" destOrd="0" presId="urn:microsoft.com/office/officeart/2005/8/layout/list1#1"/>
    <dgm:cxn modelId="{0DE099C9-3C0D-419E-8B66-6B63911C9BCD}" type="presParOf" srcId="{D4434ECF-2146-46AC-B62E-87AB389C995A}" destId="{12E5634D-BCAA-48AB-BADB-754A15E9B7AC}" srcOrd="1" destOrd="0" presId="urn:microsoft.com/office/officeart/2005/8/layout/list1#1"/>
    <dgm:cxn modelId="{45EAAEC3-8481-496A-81D6-F3892949A48A}" type="presParOf" srcId="{9D58511D-D18C-46E6-ADFB-6CDE1389D37F}" destId="{3DAA9763-50F6-4CC4-B6DA-0A4C45FFB361}" srcOrd="5" destOrd="0" presId="urn:microsoft.com/office/officeart/2005/8/layout/list1#1"/>
    <dgm:cxn modelId="{D9E1A929-22A2-495A-8E4C-B9EF8B00A0B2}" type="presParOf" srcId="{9D58511D-D18C-46E6-ADFB-6CDE1389D37F}" destId="{51228DB3-E7D4-486B-A0C1-9A59D129891F}" srcOrd="6" destOrd="0" presId="urn:microsoft.com/office/officeart/2005/8/layout/list1#1"/>
    <dgm:cxn modelId="{C78073B4-F7B3-43CB-AF84-75FAC282FDD7}" type="presParOf" srcId="{9D58511D-D18C-46E6-ADFB-6CDE1389D37F}" destId="{ECC02425-44D1-4F4C-B5D6-13442CA71F2A}" srcOrd="7" destOrd="0" presId="urn:microsoft.com/office/officeart/2005/8/layout/list1#1"/>
    <dgm:cxn modelId="{997CA8C6-083B-4207-9F67-4463CC55E937}" type="presParOf" srcId="{9D58511D-D18C-46E6-ADFB-6CDE1389D37F}" destId="{98CD7476-6A48-4BD0-A0B1-E79081300878}" srcOrd="8" destOrd="0" presId="urn:microsoft.com/office/officeart/2005/8/layout/list1#1"/>
    <dgm:cxn modelId="{B7DFE541-D628-4A66-A0F5-E9F1CF3EE1F3}" type="presParOf" srcId="{98CD7476-6A48-4BD0-A0B1-E79081300878}" destId="{63AA2D3F-331D-492F-82D5-8A2B6C78BAAD}" srcOrd="0" destOrd="0" presId="urn:microsoft.com/office/officeart/2005/8/layout/list1#1"/>
    <dgm:cxn modelId="{D3368050-C211-4A9F-BCE6-4B3C85C320CE}" type="presParOf" srcId="{98CD7476-6A48-4BD0-A0B1-E79081300878}" destId="{2CFD44AC-C5B0-407B-B2EE-07415AFE4DC4}" srcOrd="1" destOrd="0" presId="urn:microsoft.com/office/officeart/2005/8/layout/list1#1"/>
    <dgm:cxn modelId="{3C3C1A9A-411F-4526-B930-81AEA68B43B1}" type="presParOf" srcId="{9D58511D-D18C-46E6-ADFB-6CDE1389D37F}" destId="{E27A153A-8ADD-4646-B3A3-509A74CD0695}" srcOrd="9" destOrd="0" presId="urn:microsoft.com/office/officeart/2005/8/layout/list1#1"/>
    <dgm:cxn modelId="{D7756558-4FCC-409D-BF09-9E44EB8E6B6F}" type="presParOf" srcId="{9D58511D-D18C-46E6-ADFB-6CDE1389D37F}" destId="{2DB5D132-AB90-49A4-A479-F0988A86E33E}"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54BDF9-8515-4677-9942-0171F000F8EB}" type="doc">
      <dgm:prSet loTypeId="urn:microsoft.com/office/officeart/2005/8/layout/list1#1" loCatId="list" qsTypeId="urn:microsoft.com/office/officeart/2005/8/quickstyle/simple2#1" qsCatId="simple" csTypeId="urn:microsoft.com/office/officeart/2005/8/colors/colorful1#3" csCatId="colorful" phldr="1"/>
      <dgm:spPr/>
      <dgm:t>
        <a:bodyPr/>
        <a:lstStyle>
          <a:extLst/>
        </a:lstStyle>
        <a:p>
          <a:endParaRPr lang="en-US"/>
        </a:p>
      </dgm:t>
    </dgm:pt>
    <dgm:pt modelId="{787546C1-DD5C-4D6E-BFDD-D95A52E781AD}">
      <dgm:prSet phldrT="[Text]"/>
      <dgm:spPr>
        <a:solidFill>
          <a:schemeClr val="accent2">
            <a:lumMod val="20000"/>
            <a:lumOff val="80000"/>
          </a:schemeClr>
        </a:solidFill>
      </dgm:spPr>
      <dgm:t>
        <a:bodyPr/>
        <a:lstStyle>
          <a:extLst/>
        </a:lstStyle>
        <a:p>
          <a:r>
            <a:rPr lang="en-US" dirty="0" smtClean="0"/>
            <a:t>Data Conflicts</a:t>
          </a:r>
          <a:endParaRPr lang="en-US" dirty="0"/>
        </a:p>
      </dgm:t>
    </dgm:pt>
    <dgm:pt modelId="{88942913-D2BB-4DEB-B0E7-EA2B7A6CD360}" type="parTrans" cxnId="{DFAEFA4C-B3B0-4C4E-BCD8-BFB53D07C5D0}">
      <dgm:prSet/>
      <dgm:spPr/>
      <dgm:t>
        <a:bodyPr/>
        <a:lstStyle>
          <a:extLst/>
        </a:lstStyle>
        <a:p>
          <a:endParaRPr lang="en-US"/>
        </a:p>
      </dgm:t>
    </dgm:pt>
    <dgm:pt modelId="{579A9A07-8770-4AC1-9705-76E19F87D269}" type="sibTrans" cxnId="{DFAEFA4C-B3B0-4C4E-BCD8-BFB53D07C5D0}">
      <dgm:prSet/>
      <dgm:spPr/>
      <dgm:t>
        <a:bodyPr/>
        <a:lstStyle>
          <a:extLst/>
        </a:lstStyle>
        <a:p>
          <a:endParaRPr lang="en-US"/>
        </a:p>
      </dgm:t>
    </dgm:pt>
    <dgm:pt modelId="{AC5265C1-0BAB-4984-A634-E4518A8EC253}">
      <dgm:prSet phldrT="[Text]"/>
      <dgm:spPr>
        <a:solidFill>
          <a:schemeClr val="accent3">
            <a:lumMod val="75000"/>
          </a:schemeClr>
        </a:solidFill>
      </dgm:spPr>
      <dgm:t>
        <a:bodyPr/>
        <a:lstStyle>
          <a:extLst/>
        </a:lstStyle>
        <a:p>
          <a:r>
            <a:rPr lang="en-US" dirty="0" smtClean="0"/>
            <a:t>Instance Heterogeneity	</a:t>
          </a:r>
          <a:endParaRPr lang="en-US" dirty="0"/>
        </a:p>
      </dgm:t>
    </dgm:pt>
    <dgm:pt modelId="{26A0947C-B518-417C-9D68-EC422DC1E3A5}" type="parTrans" cxnId="{579A338B-B5D8-4240-8867-8564B0DC96F3}">
      <dgm:prSet/>
      <dgm:spPr/>
      <dgm:t>
        <a:bodyPr/>
        <a:lstStyle>
          <a:extLst/>
        </a:lstStyle>
        <a:p>
          <a:endParaRPr lang="en-US"/>
        </a:p>
      </dgm:t>
    </dgm:pt>
    <dgm:pt modelId="{E68E8117-B3CB-464C-9711-4DBE8BF88216}" type="sibTrans" cxnId="{579A338B-B5D8-4240-8867-8564B0DC96F3}">
      <dgm:prSet/>
      <dgm:spPr/>
      <dgm:t>
        <a:bodyPr/>
        <a:lstStyle>
          <a:extLst/>
        </a:lstStyle>
        <a:p>
          <a:endParaRPr lang="en-US"/>
        </a:p>
      </dgm:t>
    </dgm:pt>
    <dgm:pt modelId="{F50BDB3E-817D-4A89-9D71-D9E0B029567B}">
      <dgm:prSet phldrT="[Text]"/>
      <dgm:spPr>
        <a:solidFill>
          <a:schemeClr val="accent4">
            <a:lumMod val="60000"/>
            <a:lumOff val="40000"/>
          </a:schemeClr>
        </a:solidFill>
      </dgm:spPr>
      <dgm:t>
        <a:bodyPr/>
        <a:lstStyle>
          <a:extLst/>
        </a:lstStyle>
        <a:p>
          <a:r>
            <a:rPr lang="en-US" dirty="0" smtClean="0"/>
            <a:t>Structure Heterogeneity</a:t>
          </a:r>
          <a:endParaRPr lang="en-US" dirty="0"/>
        </a:p>
      </dgm:t>
    </dgm:pt>
    <dgm:pt modelId="{DE0B39BA-A6F3-455E-8022-365CCF701DB7}" type="parTrans" cxnId="{E8EF61B1-515C-44F0-9393-3A960B69FA7A}">
      <dgm:prSet/>
      <dgm:spPr/>
      <dgm:t>
        <a:bodyPr/>
        <a:lstStyle>
          <a:extLst/>
        </a:lstStyle>
        <a:p>
          <a:endParaRPr lang="en-US"/>
        </a:p>
      </dgm:t>
    </dgm:pt>
    <dgm:pt modelId="{25F4C625-3E51-442C-BBB8-3FA715271B27}" type="sibTrans" cxnId="{E8EF61B1-515C-44F0-9393-3A960B69FA7A}">
      <dgm:prSet/>
      <dgm:spPr/>
      <dgm:t>
        <a:bodyPr/>
        <a:lstStyle>
          <a:extLst/>
        </a:lstStyle>
        <a:p>
          <a:endParaRPr lang="en-US"/>
        </a:p>
      </dgm:t>
    </dgm:pt>
    <dgm:pt modelId="{9D58511D-D18C-46E6-ADFB-6CDE1389D37F}" type="pres">
      <dgm:prSet presAssocID="{8554BDF9-8515-4677-9942-0171F000F8EB}" presName="linear" presStyleCnt="0">
        <dgm:presLayoutVars>
          <dgm:dir/>
          <dgm:animLvl val="lvl"/>
          <dgm:resizeHandles val="exact"/>
        </dgm:presLayoutVars>
      </dgm:prSet>
      <dgm:spPr/>
      <dgm:t>
        <a:bodyPr/>
        <a:lstStyle>
          <a:extLst/>
        </a:lstStyle>
        <a:p>
          <a:endParaRPr lang="en-US"/>
        </a:p>
      </dgm:t>
    </dgm:pt>
    <dgm:pt modelId="{29EC7F92-6143-4EC7-AD17-ECAF75C06DC8}" type="pres">
      <dgm:prSet presAssocID="{787546C1-DD5C-4D6E-BFDD-D95A52E781AD}" presName="parentLin" presStyleCnt="0"/>
      <dgm:spPr/>
      <dgm:t>
        <a:bodyPr/>
        <a:lstStyle>
          <a:extLst/>
        </a:lstStyle>
        <a:p>
          <a:endParaRPr lang="en-US"/>
        </a:p>
      </dgm:t>
    </dgm:pt>
    <dgm:pt modelId="{F4F466C7-208D-4B4A-A865-9D82D8E9F892}" type="pres">
      <dgm:prSet presAssocID="{787546C1-DD5C-4D6E-BFDD-D95A52E781AD}" presName="parentLeftMargin" presStyleLbl="node1" presStyleIdx="0" presStyleCnt="3"/>
      <dgm:spPr/>
      <dgm:t>
        <a:bodyPr/>
        <a:lstStyle>
          <a:extLst/>
        </a:lstStyle>
        <a:p>
          <a:endParaRPr lang="en-US"/>
        </a:p>
      </dgm:t>
    </dgm:pt>
    <dgm:pt modelId="{8BC4E78D-0D98-4ED2-B23A-71FEC19A6436}" type="pres">
      <dgm:prSet presAssocID="{787546C1-DD5C-4D6E-BFDD-D95A52E781AD}" presName="parentText" presStyleLbl="node1" presStyleIdx="0" presStyleCnt="3" custScaleX="115633" custLinFactNeighborX="9276" custLinFactNeighborY="-4638">
        <dgm:presLayoutVars>
          <dgm:chMax val="0"/>
          <dgm:bulletEnabled val="1"/>
        </dgm:presLayoutVars>
      </dgm:prSet>
      <dgm:spPr/>
      <dgm:t>
        <a:bodyPr/>
        <a:lstStyle>
          <a:extLst/>
        </a:lstStyle>
        <a:p>
          <a:endParaRPr lang="en-US"/>
        </a:p>
      </dgm:t>
    </dgm:pt>
    <dgm:pt modelId="{129CDA7D-4C80-4698-AFD0-7208B5D9749E}" type="pres">
      <dgm:prSet presAssocID="{787546C1-DD5C-4D6E-BFDD-D95A52E781AD}" presName="negativeSpace" presStyleCnt="0"/>
      <dgm:spPr/>
      <dgm:t>
        <a:bodyPr/>
        <a:lstStyle>
          <a:extLst/>
        </a:lstStyle>
        <a:p>
          <a:endParaRPr lang="en-US"/>
        </a:p>
      </dgm:t>
    </dgm:pt>
    <dgm:pt modelId="{EBA8CF1F-3B4A-4B6A-8877-CB03CDDAB1E9}" type="pres">
      <dgm:prSet presAssocID="{787546C1-DD5C-4D6E-BFDD-D95A52E781AD}" presName="childText" presStyleLbl="alignAcc1" presStyleIdx="0" presStyleCnt="3">
        <dgm:presLayoutVars>
          <dgm:bulletEnabled val="1"/>
        </dgm:presLayoutVars>
      </dgm:prSet>
      <dgm:spPr>
        <a:ln>
          <a:noFill/>
        </a:ln>
      </dgm:spPr>
      <dgm:t>
        <a:bodyPr/>
        <a:lstStyle>
          <a:extLst/>
        </a:lstStyle>
        <a:p>
          <a:endParaRPr lang="en-US"/>
        </a:p>
      </dgm:t>
    </dgm:pt>
    <dgm:pt modelId="{8BC0D01A-9D98-495C-93AA-A7D9631CDDAD}" type="pres">
      <dgm:prSet presAssocID="{579A9A07-8770-4AC1-9705-76E19F87D269}" presName="spaceBetweenRectangles" presStyleCnt="0"/>
      <dgm:spPr/>
      <dgm:t>
        <a:bodyPr/>
        <a:lstStyle>
          <a:extLst/>
        </a:lstStyle>
        <a:p>
          <a:endParaRPr lang="en-US"/>
        </a:p>
      </dgm:t>
    </dgm:pt>
    <dgm:pt modelId="{D4434ECF-2146-46AC-B62E-87AB389C995A}" type="pres">
      <dgm:prSet presAssocID="{AC5265C1-0BAB-4984-A634-E4518A8EC253}" presName="parentLin" presStyleCnt="0"/>
      <dgm:spPr/>
      <dgm:t>
        <a:bodyPr/>
        <a:lstStyle>
          <a:extLst/>
        </a:lstStyle>
        <a:p>
          <a:endParaRPr lang="en-US"/>
        </a:p>
      </dgm:t>
    </dgm:pt>
    <dgm:pt modelId="{06B5F591-72E0-4CFF-9799-36D4050BD51D}" type="pres">
      <dgm:prSet presAssocID="{AC5265C1-0BAB-4984-A634-E4518A8EC253}" presName="parentLeftMargin" presStyleLbl="node1" presStyleIdx="0" presStyleCnt="3"/>
      <dgm:spPr/>
      <dgm:t>
        <a:bodyPr/>
        <a:lstStyle>
          <a:extLst/>
        </a:lstStyle>
        <a:p>
          <a:endParaRPr lang="en-US"/>
        </a:p>
      </dgm:t>
    </dgm:pt>
    <dgm:pt modelId="{12E5634D-BCAA-48AB-BADB-754A15E9B7AC}" type="pres">
      <dgm:prSet presAssocID="{AC5265C1-0BAB-4984-A634-E4518A8EC253}" presName="parentText" presStyleLbl="node1" presStyleIdx="1" presStyleCnt="3" custScaleX="116958" custLinFactNeighborX="9276" custLinFactNeighborY="-2742">
        <dgm:presLayoutVars>
          <dgm:chMax val="0"/>
          <dgm:bulletEnabled val="1"/>
        </dgm:presLayoutVars>
      </dgm:prSet>
      <dgm:spPr/>
      <dgm:t>
        <a:bodyPr/>
        <a:lstStyle>
          <a:extLst/>
        </a:lstStyle>
        <a:p>
          <a:endParaRPr lang="en-US"/>
        </a:p>
      </dgm:t>
    </dgm:pt>
    <dgm:pt modelId="{3DAA9763-50F6-4CC4-B6DA-0A4C45FFB361}" type="pres">
      <dgm:prSet presAssocID="{AC5265C1-0BAB-4984-A634-E4518A8EC253}" presName="negativeSpace" presStyleCnt="0"/>
      <dgm:spPr/>
      <dgm:t>
        <a:bodyPr/>
        <a:lstStyle>
          <a:extLst/>
        </a:lstStyle>
        <a:p>
          <a:endParaRPr lang="en-US"/>
        </a:p>
      </dgm:t>
    </dgm:pt>
    <dgm:pt modelId="{51228DB3-E7D4-486B-A0C1-9A59D129891F}" type="pres">
      <dgm:prSet presAssocID="{AC5265C1-0BAB-4984-A634-E4518A8EC253}" presName="childText" presStyleLbl="alignAcc1" presStyleIdx="1" presStyleCnt="3">
        <dgm:presLayoutVars>
          <dgm:bulletEnabled val="1"/>
        </dgm:presLayoutVars>
      </dgm:prSet>
      <dgm:spPr>
        <a:ln>
          <a:noFill/>
        </a:ln>
      </dgm:spPr>
      <dgm:t>
        <a:bodyPr/>
        <a:lstStyle>
          <a:extLst/>
        </a:lstStyle>
        <a:p>
          <a:endParaRPr lang="en-US"/>
        </a:p>
      </dgm:t>
    </dgm:pt>
    <dgm:pt modelId="{ECC02425-44D1-4F4C-B5D6-13442CA71F2A}" type="pres">
      <dgm:prSet presAssocID="{E68E8117-B3CB-464C-9711-4DBE8BF88216}" presName="spaceBetweenRectangles" presStyleCnt="0"/>
      <dgm:spPr/>
      <dgm:t>
        <a:bodyPr/>
        <a:lstStyle>
          <a:extLst/>
        </a:lstStyle>
        <a:p>
          <a:endParaRPr lang="en-US"/>
        </a:p>
      </dgm:t>
    </dgm:pt>
    <dgm:pt modelId="{98CD7476-6A48-4BD0-A0B1-E79081300878}" type="pres">
      <dgm:prSet presAssocID="{F50BDB3E-817D-4A89-9D71-D9E0B029567B}" presName="parentLin" presStyleCnt="0"/>
      <dgm:spPr/>
      <dgm:t>
        <a:bodyPr/>
        <a:lstStyle>
          <a:extLst/>
        </a:lstStyle>
        <a:p>
          <a:endParaRPr lang="en-US"/>
        </a:p>
      </dgm:t>
    </dgm:pt>
    <dgm:pt modelId="{63AA2D3F-331D-492F-82D5-8A2B6C78BAAD}" type="pres">
      <dgm:prSet presAssocID="{F50BDB3E-817D-4A89-9D71-D9E0B029567B}" presName="parentLeftMargin" presStyleLbl="node1" presStyleIdx="1" presStyleCnt="3"/>
      <dgm:spPr/>
      <dgm:t>
        <a:bodyPr/>
        <a:lstStyle>
          <a:extLst/>
        </a:lstStyle>
        <a:p>
          <a:endParaRPr lang="en-US"/>
        </a:p>
      </dgm:t>
    </dgm:pt>
    <dgm:pt modelId="{2CFD44AC-C5B0-407B-B2EE-07415AFE4DC4}" type="pres">
      <dgm:prSet presAssocID="{F50BDB3E-817D-4A89-9D71-D9E0B029567B}" presName="parentText" presStyleLbl="node1" presStyleIdx="2" presStyleCnt="3" custScaleX="116959" custLinFactNeighborY="-4638">
        <dgm:presLayoutVars>
          <dgm:chMax val="0"/>
          <dgm:bulletEnabled val="1"/>
        </dgm:presLayoutVars>
      </dgm:prSet>
      <dgm:spPr/>
      <dgm:t>
        <a:bodyPr/>
        <a:lstStyle>
          <a:extLst/>
        </a:lstStyle>
        <a:p>
          <a:endParaRPr lang="en-US"/>
        </a:p>
      </dgm:t>
    </dgm:pt>
    <dgm:pt modelId="{E27A153A-8ADD-4646-B3A3-509A74CD0695}" type="pres">
      <dgm:prSet presAssocID="{F50BDB3E-817D-4A89-9D71-D9E0B029567B}" presName="negativeSpace" presStyleCnt="0"/>
      <dgm:spPr/>
      <dgm:t>
        <a:bodyPr/>
        <a:lstStyle>
          <a:extLst/>
        </a:lstStyle>
        <a:p>
          <a:endParaRPr lang="en-US"/>
        </a:p>
      </dgm:t>
    </dgm:pt>
    <dgm:pt modelId="{2DB5D132-AB90-49A4-A479-F0988A86E33E}" type="pres">
      <dgm:prSet presAssocID="{F50BDB3E-817D-4A89-9D71-D9E0B029567B}" presName="childText" presStyleLbl="alignAcc1" presStyleIdx="2" presStyleCnt="3" custLinFactNeighborX="-197" custLinFactNeighborY="-16464">
        <dgm:presLayoutVars>
          <dgm:bulletEnabled val="1"/>
        </dgm:presLayoutVars>
      </dgm:prSet>
      <dgm:spPr>
        <a:ln>
          <a:noFill/>
        </a:ln>
      </dgm:spPr>
      <dgm:t>
        <a:bodyPr/>
        <a:lstStyle>
          <a:extLst/>
        </a:lstStyle>
        <a:p>
          <a:endParaRPr lang="en-US"/>
        </a:p>
      </dgm:t>
    </dgm:pt>
  </dgm:ptLst>
  <dgm:cxnLst>
    <dgm:cxn modelId="{579A338B-B5D8-4240-8867-8564B0DC96F3}" srcId="{8554BDF9-8515-4677-9942-0171F000F8EB}" destId="{AC5265C1-0BAB-4984-A634-E4518A8EC253}" srcOrd="1" destOrd="0" parTransId="{26A0947C-B518-417C-9D68-EC422DC1E3A5}" sibTransId="{E68E8117-B3CB-464C-9711-4DBE8BF88216}"/>
    <dgm:cxn modelId="{DDD1CEE6-D781-4D5D-A560-E28CBC361E86}" type="presOf" srcId="{787546C1-DD5C-4D6E-BFDD-D95A52E781AD}" destId="{8BC4E78D-0D98-4ED2-B23A-71FEC19A6436}" srcOrd="1" destOrd="0" presId="urn:microsoft.com/office/officeart/2005/8/layout/list1#1"/>
    <dgm:cxn modelId="{26039E6E-DBA6-4B59-ABF9-266DA71B97FF}" type="presOf" srcId="{787546C1-DD5C-4D6E-BFDD-D95A52E781AD}" destId="{F4F466C7-208D-4B4A-A865-9D82D8E9F892}" srcOrd="0" destOrd="0" presId="urn:microsoft.com/office/officeart/2005/8/layout/list1#1"/>
    <dgm:cxn modelId="{6FA928B6-4A56-4700-B5BB-855D809E63FB}" type="presOf" srcId="{AC5265C1-0BAB-4984-A634-E4518A8EC253}" destId="{06B5F591-72E0-4CFF-9799-36D4050BD51D}" srcOrd="0" destOrd="0" presId="urn:microsoft.com/office/officeart/2005/8/layout/list1#1"/>
    <dgm:cxn modelId="{FAD136AF-E3BB-4491-98E4-CB6751E96AA8}" type="presOf" srcId="{F50BDB3E-817D-4A89-9D71-D9E0B029567B}" destId="{2CFD44AC-C5B0-407B-B2EE-07415AFE4DC4}" srcOrd="1" destOrd="0" presId="urn:microsoft.com/office/officeart/2005/8/layout/list1#1"/>
    <dgm:cxn modelId="{2115FF9F-B1E2-4315-A6FB-F462EF9F4E59}" type="presOf" srcId="{AC5265C1-0BAB-4984-A634-E4518A8EC253}" destId="{12E5634D-BCAA-48AB-BADB-754A15E9B7AC}" srcOrd="1" destOrd="0" presId="urn:microsoft.com/office/officeart/2005/8/layout/list1#1"/>
    <dgm:cxn modelId="{E8EF61B1-515C-44F0-9393-3A960B69FA7A}" srcId="{8554BDF9-8515-4677-9942-0171F000F8EB}" destId="{F50BDB3E-817D-4A89-9D71-D9E0B029567B}" srcOrd="2" destOrd="0" parTransId="{DE0B39BA-A6F3-455E-8022-365CCF701DB7}" sibTransId="{25F4C625-3E51-442C-BBB8-3FA715271B27}"/>
    <dgm:cxn modelId="{A3DAD852-FBCA-4FC3-9D29-2100C7F9BCE2}" type="presOf" srcId="{F50BDB3E-817D-4A89-9D71-D9E0B029567B}" destId="{63AA2D3F-331D-492F-82D5-8A2B6C78BAAD}" srcOrd="0" destOrd="0" presId="urn:microsoft.com/office/officeart/2005/8/layout/list1#1"/>
    <dgm:cxn modelId="{92EA6C61-C8D1-4C80-A389-C476DCD68FA6}" type="presOf" srcId="{8554BDF9-8515-4677-9942-0171F000F8EB}" destId="{9D58511D-D18C-46E6-ADFB-6CDE1389D37F}" srcOrd="0" destOrd="0" presId="urn:microsoft.com/office/officeart/2005/8/layout/list1#1"/>
    <dgm:cxn modelId="{DFAEFA4C-B3B0-4C4E-BCD8-BFB53D07C5D0}" srcId="{8554BDF9-8515-4677-9942-0171F000F8EB}" destId="{787546C1-DD5C-4D6E-BFDD-D95A52E781AD}" srcOrd="0" destOrd="0" parTransId="{88942913-D2BB-4DEB-B0E7-EA2B7A6CD360}" sibTransId="{579A9A07-8770-4AC1-9705-76E19F87D269}"/>
    <dgm:cxn modelId="{F4A5C6A4-91B0-4E85-8893-7843B11967E0}" type="presParOf" srcId="{9D58511D-D18C-46E6-ADFB-6CDE1389D37F}" destId="{29EC7F92-6143-4EC7-AD17-ECAF75C06DC8}" srcOrd="0" destOrd="0" presId="urn:microsoft.com/office/officeart/2005/8/layout/list1#1"/>
    <dgm:cxn modelId="{16072187-F1FA-4937-BB73-772D64C74696}" type="presParOf" srcId="{29EC7F92-6143-4EC7-AD17-ECAF75C06DC8}" destId="{F4F466C7-208D-4B4A-A865-9D82D8E9F892}" srcOrd="0" destOrd="0" presId="urn:microsoft.com/office/officeart/2005/8/layout/list1#1"/>
    <dgm:cxn modelId="{CA4D553B-CA6D-4D5E-909D-6C18591ADBCB}" type="presParOf" srcId="{29EC7F92-6143-4EC7-AD17-ECAF75C06DC8}" destId="{8BC4E78D-0D98-4ED2-B23A-71FEC19A6436}" srcOrd="1" destOrd="0" presId="urn:microsoft.com/office/officeart/2005/8/layout/list1#1"/>
    <dgm:cxn modelId="{EB23DE0C-E342-4114-8251-8B3EFA06FD77}" type="presParOf" srcId="{9D58511D-D18C-46E6-ADFB-6CDE1389D37F}" destId="{129CDA7D-4C80-4698-AFD0-7208B5D9749E}" srcOrd="1" destOrd="0" presId="urn:microsoft.com/office/officeart/2005/8/layout/list1#1"/>
    <dgm:cxn modelId="{60ADC748-820B-40DE-AC21-DDD8065C98C2}" type="presParOf" srcId="{9D58511D-D18C-46E6-ADFB-6CDE1389D37F}" destId="{EBA8CF1F-3B4A-4B6A-8877-CB03CDDAB1E9}" srcOrd="2" destOrd="0" presId="urn:microsoft.com/office/officeart/2005/8/layout/list1#1"/>
    <dgm:cxn modelId="{5E266803-7B7A-49C5-8E17-D252898F8777}" type="presParOf" srcId="{9D58511D-D18C-46E6-ADFB-6CDE1389D37F}" destId="{8BC0D01A-9D98-495C-93AA-A7D9631CDDAD}" srcOrd="3" destOrd="0" presId="urn:microsoft.com/office/officeart/2005/8/layout/list1#1"/>
    <dgm:cxn modelId="{99FADA69-E1B9-4472-8C0A-987434C3A406}" type="presParOf" srcId="{9D58511D-D18C-46E6-ADFB-6CDE1389D37F}" destId="{D4434ECF-2146-46AC-B62E-87AB389C995A}" srcOrd="4" destOrd="0" presId="urn:microsoft.com/office/officeart/2005/8/layout/list1#1"/>
    <dgm:cxn modelId="{E702D22E-71E2-406D-B9D5-1D3F2D359C5D}" type="presParOf" srcId="{D4434ECF-2146-46AC-B62E-87AB389C995A}" destId="{06B5F591-72E0-4CFF-9799-36D4050BD51D}" srcOrd="0" destOrd="0" presId="urn:microsoft.com/office/officeart/2005/8/layout/list1#1"/>
    <dgm:cxn modelId="{E66E3AA0-0CF1-4BF8-B148-76D7256FF5A1}" type="presParOf" srcId="{D4434ECF-2146-46AC-B62E-87AB389C995A}" destId="{12E5634D-BCAA-48AB-BADB-754A15E9B7AC}" srcOrd="1" destOrd="0" presId="urn:microsoft.com/office/officeart/2005/8/layout/list1#1"/>
    <dgm:cxn modelId="{4C05C97A-65E8-4189-9D60-F1294171E9D6}" type="presParOf" srcId="{9D58511D-D18C-46E6-ADFB-6CDE1389D37F}" destId="{3DAA9763-50F6-4CC4-B6DA-0A4C45FFB361}" srcOrd="5" destOrd="0" presId="urn:microsoft.com/office/officeart/2005/8/layout/list1#1"/>
    <dgm:cxn modelId="{A34BA47D-D8D3-427F-9A9C-1CB76066BC2C}" type="presParOf" srcId="{9D58511D-D18C-46E6-ADFB-6CDE1389D37F}" destId="{51228DB3-E7D4-486B-A0C1-9A59D129891F}" srcOrd="6" destOrd="0" presId="urn:microsoft.com/office/officeart/2005/8/layout/list1#1"/>
    <dgm:cxn modelId="{2EBAB663-787F-40AF-8C70-7657232E4204}" type="presParOf" srcId="{9D58511D-D18C-46E6-ADFB-6CDE1389D37F}" destId="{ECC02425-44D1-4F4C-B5D6-13442CA71F2A}" srcOrd="7" destOrd="0" presId="urn:microsoft.com/office/officeart/2005/8/layout/list1#1"/>
    <dgm:cxn modelId="{2EA10F71-D2F8-4133-BF1C-883F36518ABB}" type="presParOf" srcId="{9D58511D-D18C-46E6-ADFB-6CDE1389D37F}" destId="{98CD7476-6A48-4BD0-A0B1-E79081300878}" srcOrd="8" destOrd="0" presId="urn:microsoft.com/office/officeart/2005/8/layout/list1#1"/>
    <dgm:cxn modelId="{8CA8D659-7DDC-4D83-BFC7-170DE5E97A11}" type="presParOf" srcId="{98CD7476-6A48-4BD0-A0B1-E79081300878}" destId="{63AA2D3F-331D-492F-82D5-8A2B6C78BAAD}" srcOrd="0" destOrd="0" presId="urn:microsoft.com/office/officeart/2005/8/layout/list1#1"/>
    <dgm:cxn modelId="{86A7F686-2D74-4297-B86C-8457E089DBB0}" type="presParOf" srcId="{98CD7476-6A48-4BD0-A0B1-E79081300878}" destId="{2CFD44AC-C5B0-407B-B2EE-07415AFE4DC4}" srcOrd="1" destOrd="0" presId="urn:microsoft.com/office/officeart/2005/8/layout/list1#1"/>
    <dgm:cxn modelId="{FAE69D4B-2ED0-4668-B1AF-994145232F00}" type="presParOf" srcId="{9D58511D-D18C-46E6-ADFB-6CDE1389D37F}" destId="{E27A153A-8ADD-4646-B3A3-509A74CD0695}" srcOrd="9" destOrd="0" presId="urn:microsoft.com/office/officeart/2005/8/layout/list1#1"/>
    <dgm:cxn modelId="{96ECF666-ED18-439C-B720-9394B3813911}" type="presParOf" srcId="{9D58511D-D18C-46E6-ADFB-6CDE1389D37F}" destId="{2DB5D132-AB90-49A4-A479-F0988A86E33E}"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54BDF9-8515-4677-9942-0171F000F8EB}" type="doc">
      <dgm:prSet loTypeId="urn:microsoft.com/office/officeart/2005/8/layout/list1#1" loCatId="list" qsTypeId="urn:microsoft.com/office/officeart/2005/8/quickstyle/simple2#1" qsCatId="simple" csTypeId="urn:microsoft.com/office/officeart/2005/8/colors/colorful1#4" csCatId="colorful" phldr="1"/>
      <dgm:spPr/>
      <dgm:t>
        <a:bodyPr/>
        <a:lstStyle>
          <a:extLst/>
        </a:lstStyle>
        <a:p>
          <a:endParaRPr lang="en-US"/>
        </a:p>
      </dgm:t>
    </dgm:pt>
    <dgm:pt modelId="{787546C1-DD5C-4D6E-BFDD-D95A52E781AD}">
      <dgm:prSet phldrT="[Text]"/>
      <dgm:spPr>
        <a:solidFill>
          <a:schemeClr val="accent2"/>
        </a:solidFill>
      </dgm:spPr>
      <dgm:t>
        <a:bodyPr/>
        <a:lstStyle>
          <a:extLst/>
        </a:lstStyle>
        <a:p>
          <a:r>
            <a:rPr lang="en-US" dirty="0" smtClean="0"/>
            <a:t>Data Conflicts</a:t>
          </a:r>
          <a:endParaRPr lang="en-US" dirty="0"/>
        </a:p>
      </dgm:t>
    </dgm:pt>
    <dgm:pt modelId="{88942913-D2BB-4DEB-B0E7-EA2B7A6CD360}" type="parTrans" cxnId="{DFAEFA4C-B3B0-4C4E-BCD8-BFB53D07C5D0}">
      <dgm:prSet/>
      <dgm:spPr/>
      <dgm:t>
        <a:bodyPr/>
        <a:lstStyle>
          <a:extLst/>
        </a:lstStyle>
        <a:p>
          <a:endParaRPr lang="en-US"/>
        </a:p>
      </dgm:t>
    </dgm:pt>
    <dgm:pt modelId="{579A9A07-8770-4AC1-9705-76E19F87D269}" type="sibTrans" cxnId="{DFAEFA4C-B3B0-4C4E-BCD8-BFB53D07C5D0}">
      <dgm:prSet/>
      <dgm:spPr/>
      <dgm:t>
        <a:bodyPr/>
        <a:lstStyle>
          <a:extLst/>
        </a:lstStyle>
        <a:p>
          <a:endParaRPr lang="en-US"/>
        </a:p>
      </dgm:t>
    </dgm:pt>
    <dgm:pt modelId="{AC5265C1-0BAB-4984-A634-E4518A8EC253}">
      <dgm:prSet phldrT="[Text]"/>
      <dgm:spPr>
        <a:solidFill>
          <a:schemeClr val="bg2">
            <a:lumMod val="75000"/>
          </a:schemeClr>
        </a:solidFill>
      </dgm:spPr>
      <dgm:t>
        <a:bodyPr/>
        <a:lstStyle>
          <a:extLst/>
        </a:lstStyle>
        <a:p>
          <a:r>
            <a:rPr lang="en-US" dirty="0" smtClean="0"/>
            <a:t>Instance Heterogeneity	</a:t>
          </a:r>
          <a:endParaRPr lang="en-US" dirty="0"/>
        </a:p>
      </dgm:t>
    </dgm:pt>
    <dgm:pt modelId="{26A0947C-B518-417C-9D68-EC422DC1E3A5}" type="parTrans" cxnId="{579A338B-B5D8-4240-8867-8564B0DC96F3}">
      <dgm:prSet/>
      <dgm:spPr/>
      <dgm:t>
        <a:bodyPr/>
        <a:lstStyle>
          <a:extLst/>
        </a:lstStyle>
        <a:p>
          <a:endParaRPr lang="en-US"/>
        </a:p>
      </dgm:t>
    </dgm:pt>
    <dgm:pt modelId="{E68E8117-B3CB-464C-9711-4DBE8BF88216}" type="sibTrans" cxnId="{579A338B-B5D8-4240-8867-8564B0DC96F3}">
      <dgm:prSet/>
      <dgm:spPr/>
      <dgm:t>
        <a:bodyPr/>
        <a:lstStyle>
          <a:extLst/>
        </a:lstStyle>
        <a:p>
          <a:endParaRPr lang="en-US"/>
        </a:p>
      </dgm:t>
    </dgm:pt>
    <dgm:pt modelId="{F50BDB3E-817D-4A89-9D71-D9E0B029567B}">
      <dgm:prSet phldrT="[Text]"/>
      <dgm:spPr>
        <a:solidFill>
          <a:schemeClr val="accent4">
            <a:lumMod val="60000"/>
            <a:lumOff val="40000"/>
          </a:schemeClr>
        </a:solidFill>
      </dgm:spPr>
      <dgm:t>
        <a:bodyPr/>
        <a:lstStyle>
          <a:extLst/>
        </a:lstStyle>
        <a:p>
          <a:r>
            <a:rPr lang="en-US" dirty="0" smtClean="0"/>
            <a:t>Structure Heterogeneity</a:t>
          </a:r>
          <a:endParaRPr lang="en-US" dirty="0"/>
        </a:p>
      </dgm:t>
    </dgm:pt>
    <dgm:pt modelId="{DE0B39BA-A6F3-455E-8022-365CCF701DB7}" type="parTrans" cxnId="{E8EF61B1-515C-44F0-9393-3A960B69FA7A}">
      <dgm:prSet/>
      <dgm:spPr/>
      <dgm:t>
        <a:bodyPr/>
        <a:lstStyle>
          <a:extLst/>
        </a:lstStyle>
        <a:p>
          <a:endParaRPr lang="en-US"/>
        </a:p>
      </dgm:t>
    </dgm:pt>
    <dgm:pt modelId="{25F4C625-3E51-442C-BBB8-3FA715271B27}" type="sibTrans" cxnId="{E8EF61B1-515C-44F0-9393-3A960B69FA7A}">
      <dgm:prSet/>
      <dgm:spPr/>
      <dgm:t>
        <a:bodyPr/>
        <a:lstStyle>
          <a:extLst/>
        </a:lstStyle>
        <a:p>
          <a:endParaRPr lang="en-US"/>
        </a:p>
      </dgm:t>
    </dgm:pt>
    <dgm:pt modelId="{9D58511D-D18C-46E6-ADFB-6CDE1389D37F}" type="pres">
      <dgm:prSet presAssocID="{8554BDF9-8515-4677-9942-0171F000F8EB}" presName="linear" presStyleCnt="0">
        <dgm:presLayoutVars>
          <dgm:dir/>
          <dgm:animLvl val="lvl"/>
          <dgm:resizeHandles val="exact"/>
        </dgm:presLayoutVars>
      </dgm:prSet>
      <dgm:spPr/>
      <dgm:t>
        <a:bodyPr/>
        <a:lstStyle>
          <a:extLst/>
        </a:lstStyle>
        <a:p>
          <a:endParaRPr lang="en-US"/>
        </a:p>
      </dgm:t>
    </dgm:pt>
    <dgm:pt modelId="{29EC7F92-6143-4EC7-AD17-ECAF75C06DC8}" type="pres">
      <dgm:prSet presAssocID="{787546C1-DD5C-4D6E-BFDD-D95A52E781AD}" presName="parentLin" presStyleCnt="0"/>
      <dgm:spPr/>
      <dgm:t>
        <a:bodyPr/>
        <a:lstStyle>
          <a:extLst/>
        </a:lstStyle>
        <a:p>
          <a:endParaRPr lang="en-US"/>
        </a:p>
      </dgm:t>
    </dgm:pt>
    <dgm:pt modelId="{F4F466C7-208D-4B4A-A865-9D82D8E9F892}" type="pres">
      <dgm:prSet presAssocID="{787546C1-DD5C-4D6E-BFDD-D95A52E781AD}" presName="parentLeftMargin" presStyleLbl="node1" presStyleIdx="0" presStyleCnt="3"/>
      <dgm:spPr/>
      <dgm:t>
        <a:bodyPr/>
        <a:lstStyle>
          <a:extLst/>
        </a:lstStyle>
        <a:p>
          <a:endParaRPr lang="en-US"/>
        </a:p>
      </dgm:t>
    </dgm:pt>
    <dgm:pt modelId="{8BC4E78D-0D98-4ED2-B23A-71FEC19A6436}" type="pres">
      <dgm:prSet presAssocID="{787546C1-DD5C-4D6E-BFDD-D95A52E781AD}" presName="parentText" presStyleLbl="node1" presStyleIdx="0" presStyleCnt="3" custScaleX="115633" custLinFactNeighborX="9276" custLinFactNeighborY="-4638">
        <dgm:presLayoutVars>
          <dgm:chMax val="0"/>
          <dgm:bulletEnabled val="1"/>
        </dgm:presLayoutVars>
      </dgm:prSet>
      <dgm:spPr/>
      <dgm:t>
        <a:bodyPr/>
        <a:lstStyle>
          <a:extLst/>
        </a:lstStyle>
        <a:p>
          <a:endParaRPr lang="en-US"/>
        </a:p>
      </dgm:t>
    </dgm:pt>
    <dgm:pt modelId="{129CDA7D-4C80-4698-AFD0-7208B5D9749E}" type="pres">
      <dgm:prSet presAssocID="{787546C1-DD5C-4D6E-BFDD-D95A52E781AD}" presName="negativeSpace" presStyleCnt="0"/>
      <dgm:spPr/>
      <dgm:t>
        <a:bodyPr/>
        <a:lstStyle>
          <a:extLst/>
        </a:lstStyle>
        <a:p>
          <a:endParaRPr lang="en-US"/>
        </a:p>
      </dgm:t>
    </dgm:pt>
    <dgm:pt modelId="{EBA8CF1F-3B4A-4B6A-8877-CB03CDDAB1E9}" type="pres">
      <dgm:prSet presAssocID="{787546C1-DD5C-4D6E-BFDD-D95A52E781AD}" presName="childText" presStyleLbl="alignAcc1" presStyleIdx="0" presStyleCnt="3">
        <dgm:presLayoutVars>
          <dgm:bulletEnabled val="1"/>
        </dgm:presLayoutVars>
      </dgm:prSet>
      <dgm:spPr>
        <a:ln>
          <a:noFill/>
        </a:ln>
      </dgm:spPr>
      <dgm:t>
        <a:bodyPr/>
        <a:lstStyle>
          <a:extLst/>
        </a:lstStyle>
        <a:p>
          <a:endParaRPr lang="en-US"/>
        </a:p>
      </dgm:t>
    </dgm:pt>
    <dgm:pt modelId="{8BC0D01A-9D98-495C-93AA-A7D9631CDDAD}" type="pres">
      <dgm:prSet presAssocID="{579A9A07-8770-4AC1-9705-76E19F87D269}" presName="spaceBetweenRectangles" presStyleCnt="0"/>
      <dgm:spPr/>
      <dgm:t>
        <a:bodyPr/>
        <a:lstStyle>
          <a:extLst/>
        </a:lstStyle>
        <a:p>
          <a:endParaRPr lang="en-US"/>
        </a:p>
      </dgm:t>
    </dgm:pt>
    <dgm:pt modelId="{D4434ECF-2146-46AC-B62E-87AB389C995A}" type="pres">
      <dgm:prSet presAssocID="{AC5265C1-0BAB-4984-A634-E4518A8EC253}" presName="parentLin" presStyleCnt="0"/>
      <dgm:spPr/>
      <dgm:t>
        <a:bodyPr/>
        <a:lstStyle>
          <a:extLst/>
        </a:lstStyle>
        <a:p>
          <a:endParaRPr lang="en-US"/>
        </a:p>
      </dgm:t>
    </dgm:pt>
    <dgm:pt modelId="{06B5F591-72E0-4CFF-9799-36D4050BD51D}" type="pres">
      <dgm:prSet presAssocID="{AC5265C1-0BAB-4984-A634-E4518A8EC253}" presName="parentLeftMargin" presStyleLbl="node1" presStyleIdx="0" presStyleCnt="3"/>
      <dgm:spPr/>
      <dgm:t>
        <a:bodyPr/>
        <a:lstStyle>
          <a:extLst/>
        </a:lstStyle>
        <a:p>
          <a:endParaRPr lang="en-US"/>
        </a:p>
      </dgm:t>
    </dgm:pt>
    <dgm:pt modelId="{12E5634D-BCAA-48AB-BADB-754A15E9B7AC}" type="pres">
      <dgm:prSet presAssocID="{AC5265C1-0BAB-4984-A634-E4518A8EC253}" presName="parentText" presStyleLbl="node1" presStyleIdx="1" presStyleCnt="3" custScaleX="116958" custLinFactNeighborX="9276" custLinFactNeighborY="-2742">
        <dgm:presLayoutVars>
          <dgm:chMax val="0"/>
          <dgm:bulletEnabled val="1"/>
        </dgm:presLayoutVars>
      </dgm:prSet>
      <dgm:spPr/>
      <dgm:t>
        <a:bodyPr/>
        <a:lstStyle>
          <a:extLst/>
        </a:lstStyle>
        <a:p>
          <a:endParaRPr lang="en-US"/>
        </a:p>
      </dgm:t>
    </dgm:pt>
    <dgm:pt modelId="{3DAA9763-50F6-4CC4-B6DA-0A4C45FFB361}" type="pres">
      <dgm:prSet presAssocID="{AC5265C1-0BAB-4984-A634-E4518A8EC253}" presName="negativeSpace" presStyleCnt="0"/>
      <dgm:spPr/>
      <dgm:t>
        <a:bodyPr/>
        <a:lstStyle>
          <a:extLst/>
        </a:lstStyle>
        <a:p>
          <a:endParaRPr lang="en-US"/>
        </a:p>
      </dgm:t>
    </dgm:pt>
    <dgm:pt modelId="{51228DB3-E7D4-486B-A0C1-9A59D129891F}" type="pres">
      <dgm:prSet presAssocID="{AC5265C1-0BAB-4984-A634-E4518A8EC253}" presName="childText" presStyleLbl="alignAcc1" presStyleIdx="1" presStyleCnt="3">
        <dgm:presLayoutVars>
          <dgm:bulletEnabled val="1"/>
        </dgm:presLayoutVars>
      </dgm:prSet>
      <dgm:spPr>
        <a:ln>
          <a:noFill/>
        </a:ln>
      </dgm:spPr>
      <dgm:t>
        <a:bodyPr/>
        <a:lstStyle>
          <a:extLst/>
        </a:lstStyle>
        <a:p>
          <a:endParaRPr lang="en-US"/>
        </a:p>
      </dgm:t>
    </dgm:pt>
    <dgm:pt modelId="{ECC02425-44D1-4F4C-B5D6-13442CA71F2A}" type="pres">
      <dgm:prSet presAssocID="{E68E8117-B3CB-464C-9711-4DBE8BF88216}" presName="spaceBetweenRectangles" presStyleCnt="0"/>
      <dgm:spPr/>
      <dgm:t>
        <a:bodyPr/>
        <a:lstStyle>
          <a:extLst/>
        </a:lstStyle>
        <a:p>
          <a:endParaRPr lang="en-US"/>
        </a:p>
      </dgm:t>
    </dgm:pt>
    <dgm:pt modelId="{98CD7476-6A48-4BD0-A0B1-E79081300878}" type="pres">
      <dgm:prSet presAssocID="{F50BDB3E-817D-4A89-9D71-D9E0B029567B}" presName="parentLin" presStyleCnt="0"/>
      <dgm:spPr/>
      <dgm:t>
        <a:bodyPr/>
        <a:lstStyle>
          <a:extLst/>
        </a:lstStyle>
        <a:p>
          <a:endParaRPr lang="en-US"/>
        </a:p>
      </dgm:t>
    </dgm:pt>
    <dgm:pt modelId="{63AA2D3F-331D-492F-82D5-8A2B6C78BAAD}" type="pres">
      <dgm:prSet presAssocID="{F50BDB3E-817D-4A89-9D71-D9E0B029567B}" presName="parentLeftMargin" presStyleLbl="node1" presStyleIdx="1" presStyleCnt="3"/>
      <dgm:spPr/>
      <dgm:t>
        <a:bodyPr/>
        <a:lstStyle>
          <a:extLst/>
        </a:lstStyle>
        <a:p>
          <a:endParaRPr lang="en-US"/>
        </a:p>
      </dgm:t>
    </dgm:pt>
    <dgm:pt modelId="{2CFD44AC-C5B0-407B-B2EE-07415AFE4DC4}" type="pres">
      <dgm:prSet presAssocID="{F50BDB3E-817D-4A89-9D71-D9E0B029567B}" presName="parentText" presStyleLbl="node1" presStyleIdx="2" presStyleCnt="3" custScaleX="116959" custLinFactNeighborY="-4638">
        <dgm:presLayoutVars>
          <dgm:chMax val="0"/>
          <dgm:bulletEnabled val="1"/>
        </dgm:presLayoutVars>
      </dgm:prSet>
      <dgm:spPr/>
      <dgm:t>
        <a:bodyPr/>
        <a:lstStyle>
          <a:extLst/>
        </a:lstStyle>
        <a:p>
          <a:endParaRPr lang="en-US"/>
        </a:p>
      </dgm:t>
    </dgm:pt>
    <dgm:pt modelId="{E27A153A-8ADD-4646-B3A3-509A74CD0695}" type="pres">
      <dgm:prSet presAssocID="{F50BDB3E-817D-4A89-9D71-D9E0B029567B}" presName="negativeSpace" presStyleCnt="0"/>
      <dgm:spPr/>
      <dgm:t>
        <a:bodyPr/>
        <a:lstStyle>
          <a:extLst/>
        </a:lstStyle>
        <a:p>
          <a:endParaRPr lang="en-US"/>
        </a:p>
      </dgm:t>
    </dgm:pt>
    <dgm:pt modelId="{2DB5D132-AB90-49A4-A479-F0988A86E33E}" type="pres">
      <dgm:prSet presAssocID="{F50BDB3E-817D-4A89-9D71-D9E0B029567B}" presName="childText" presStyleLbl="alignAcc1" presStyleIdx="2" presStyleCnt="3" custLinFactNeighborX="-197" custLinFactNeighborY="-16464">
        <dgm:presLayoutVars>
          <dgm:bulletEnabled val="1"/>
        </dgm:presLayoutVars>
      </dgm:prSet>
      <dgm:spPr>
        <a:ln>
          <a:noFill/>
        </a:ln>
      </dgm:spPr>
      <dgm:t>
        <a:bodyPr/>
        <a:lstStyle>
          <a:extLst/>
        </a:lstStyle>
        <a:p>
          <a:endParaRPr lang="en-US"/>
        </a:p>
      </dgm:t>
    </dgm:pt>
  </dgm:ptLst>
  <dgm:cxnLst>
    <dgm:cxn modelId="{579A338B-B5D8-4240-8867-8564B0DC96F3}" srcId="{8554BDF9-8515-4677-9942-0171F000F8EB}" destId="{AC5265C1-0BAB-4984-A634-E4518A8EC253}" srcOrd="1" destOrd="0" parTransId="{26A0947C-B518-417C-9D68-EC422DC1E3A5}" sibTransId="{E68E8117-B3CB-464C-9711-4DBE8BF88216}"/>
    <dgm:cxn modelId="{771156F0-88BE-4920-B839-9276A1476C27}" type="presOf" srcId="{F50BDB3E-817D-4A89-9D71-D9E0B029567B}" destId="{2CFD44AC-C5B0-407B-B2EE-07415AFE4DC4}" srcOrd="1" destOrd="0" presId="urn:microsoft.com/office/officeart/2005/8/layout/list1#1"/>
    <dgm:cxn modelId="{DC73774E-37E8-4F24-A62D-F54781437E94}" type="presOf" srcId="{F50BDB3E-817D-4A89-9D71-D9E0B029567B}" destId="{63AA2D3F-331D-492F-82D5-8A2B6C78BAAD}" srcOrd="0" destOrd="0" presId="urn:microsoft.com/office/officeart/2005/8/layout/list1#1"/>
    <dgm:cxn modelId="{186652A7-F085-4504-950E-F6268F0C6915}" type="presOf" srcId="{AC5265C1-0BAB-4984-A634-E4518A8EC253}" destId="{06B5F591-72E0-4CFF-9799-36D4050BD51D}" srcOrd="0" destOrd="0" presId="urn:microsoft.com/office/officeart/2005/8/layout/list1#1"/>
    <dgm:cxn modelId="{02D990DE-55AB-4BA1-A387-5288559BDC1D}" type="presOf" srcId="{787546C1-DD5C-4D6E-BFDD-D95A52E781AD}" destId="{F4F466C7-208D-4B4A-A865-9D82D8E9F892}" srcOrd="0" destOrd="0" presId="urn:microsoft.com/office/officeart/2005/8/layout/list1#1"/>
    <dgm:cxn modelId="{BB3EFC57-0360-43DE-87DE-F0187D60A82A}" type="presOf" srcId="{AC5265C1-0BAB-4984-A634-E4518A8EC253}" destId="{12E5634D-BCAA-48AB-BADB-754A15E9B7AC}" srcOrd="1" destOrd="0" presId="urn:microsoft.com/office/officeart/2005/8/layout/list1#1"/>
    <dgm:cxn modelId="{9BDD0DEA-6094-4DEB-81F3-A0B1A9A1D3F3}" type="presOf" srcId="{787546C1-DD5C-4D6E-BFDD-D95A52E781AD}" destId="{8BC4E78D-0D98-4ED2-B23A-71FEC19A6436}" srcOrd="1" destOrd="0" presId="urn:microsoft.com/office/officeart/2005/8/layout/list1#1"/>
    <dgm:cxn modelId="{E8EF61B1-515C-44F0-9393-3A960B69FA7A}" srcId="{8554BDF9-8515-4677-9942-0171F000F8EB}" destId="{F50BDB3E-817D-4A89-9D71-D9E0B029567B}" srcOrd="2" destOrd="0" parTransId="{DE0B39BA-A6F3-455E-8022-365CCF701DB7}" sibTransId="{25F4C625-3E51-442C-BBB8-3FA715271B27}"/>
    <dgm:cxn modelId="{D533844D-3865-4D34-8C0C-EC593F3BEBE2}" type="presOf" srcId="{8554BDF9-8515-4677-9942-0171F000F8EB}" destId="{9D58511D-D18C-46E6-ADFB-6CDE1389D37F}" srcOrd="0" destOrd="0" presId="urn:microsoft.com/office/officeart/2005/8/layout/list1#1"/>
    <dgm:cxn modelId="{DFAEFA4C-B3B0-4C4E-BCD8-BFB53D07C5D0}" srcId="{8554BDF9-8515-4677-9942-0171F000F8EB}" destId="{787546C1-DD5C-4D6E-BFDD-D95A52E781AD}" srcOrd="0" destOrd="0" parTransId="{88942913-D2BB-4DEB-B0E7-EA2B7A6CD360}" sibTransId="{579A9A07-8770-4AC1-9705-76E19F87D269}"/>
    <dgm:cxn modelId="{9F207C97-0579-48D7-AEFB-A16FCFF995DA}" type="presParOf" srcId="{9D58511D-D18C-46E6-ADFB-6CDE1389D37F}" destId="{29EC7F92-6143-4EC7-AD17-ECAF75C06DC8}" srcOrd="0" destOrd="0" presId="urn:microsoft.com/office/officeart/2005/8/layout/list1#1"/>
    <dgm:cxn modelId="{88BBE0D8-B6A7-452B-9620-788F2E9A6C7B}" type="presParOf" srcId="{29EC7F92-6143-4EC7-AD17-ECAF75C06DC8}" destId="{F4F466C7-208D-4B4A-A865-9D82D8E9F892}" srcOrd="0" destOrd="0" presId="urn:microsoft.com/office/officeart/2005/8/layout/list1#1"/>
    <dgm:cxn modelId="{6B651F28-3D9A-43EE-9C31-9CBCA1081496}" type="presParOf" srcId="{29EC7F92-6143-4EC7-AD17-ECAF75C06DC8}" destId="{8BC4E78D-0D98-4ED2-B23A-71FEC19A6436}" srcOrd="1" destOrd="0" presId="urn:microsoft.com/office/officeart/2005/8/layout/list1#1"/>
    <dgm:cxn modelId="{67D2DA9B-CF2C-42BB-A237-14A0DF376006}" type="presParOf" srcId="{9D58511D-D18C-46E6-ADFB-6CDE1389D37F}" destId="{129CDA7D-4C80-4698-AFD0-7208B5D9749E}" srcOrd="1" destOrd="0" presId="urn:microsoft.com/office/officeart/2005/8/layout/list1#1"/>
    <dgm:cxn modelId="{F3D9B7DB-6B3D-4F14-88C6-294E31820572}" type="presParOf" srcId="{9D58511D-D18C-46E6-ADFB-6CDE1389D37F}" destId="{EBA8CF1F-3B4A-4B6A-8877-CB03CDDAB1E9}" srcOrd="2" destOrd="0" presId="urn:microsoft.com/office/officeart/2005/8/layout/list1#1"/>
    <dgm:cxn modelId="{43385F42-F239-4A29-B47F-E4B0F8EB43F6}" type="presParOf" srcId="{9D58511D-D18C-46E6-ADFB-6CDE1389D37F}" destId="{8BC0D01A-9D98-495C-93AA-A7D9631CDDAD}" srcOrd="3" destOrd="0" presId="urn:microsoft.com/office/officeart/2005/8/layout/list1#1"/>
    <dgm:cxn modelId="{56FD7C2F-B2FF-4DB1-B5E5-E1519F6269C1}" type="presParOf" srcId="{9D58511D-D18C-46E6-ADFB-6CDE1389D37F}" destId="{D4434ECF-2146-46AC-B62E-87AB389C995A}" srcOrd="4" destOrd="0" presId="urn:microsoft.com/office/officeart/2005/8/layout/list1#1"/>
    <dgm:cxn modelId="{CDCC2816-F199-4FF6-BDC4-218A4AE1AC76}" type="presParOf" srcId="{D4434ECF-2146-46AC-B62E-87AB389C995A}" destId="{06B5F591-72E0-4CFF-9799-36D4050BD51D}" srcOrd="0" destOrd="0" presId="urn:microsoft.com/office/officeart/2005/8/layout/list1#1"/>
    <dgm:cxn modelId="{C6620CD8-E4DD-46B7-9E07-59B47DB57FD7}" type="presParOf" srcId="{D4434ECF-2146-46AC-B62E-87AB389C995A}" destId="{12E5634D-BCAA-48AB-BADB-754A15E9B7AC}" srcOrd="1" destOrd="0" presId="urn:microsoft.com/office/officeart/2005/8/layout/list1#1"/>
    <dgm:cxn modelId="{E68B242F-8FC8-4D3A-990A-AA2D7A75AF5D}" type="presParOf" srcId="{9D58511D-D18C-46E6-ADFB-6CDE1389D37F}" destId="{3DAA9763-50F6-4CC4-B6DA-0A4C45FFB361}" srcOrd="5" destOrd="0" presId="urn:microsoft.com/office/officeart/2005/8/layout/list1#1"/>
    <dgm:cxn modelId="{C7866B1E-03FE-4641-9620-FA84B213984B}" type="presParOf" srcId="{9D58511D-D18C-46E6-ADFB-6CDE1389D37F}" destId="{51228DB3-E7D4-486B-A0C1-9A59D129891F}" srcOrd="6" destOrd="0" presId="urn:microsoft.com/office/officeart/2005/8/layout/list1#1"/>
    <dgm:cxn modelId="{9C88410C-2EBA-440F-B88E-3CA7D3F1AC5F}" type="presParOf" srcId="{9D58511D-D18C-46E6-ADFB-6CDE1389D37F}" destId="{ECC02425-44D1-4F4C-B5D6-13442CA71F2A}" srcOrd="7" destOrd="0" presId="urn:microsoft.com/office/officeart/2005/8/layout/list1#1"/>
    <dgm:cxn modelId="{A6EC99F2-CB3D-48F1-9736-55D0D437B1C1}" type="presParOf" srcId="{9D58511D-D18C-46E6-ADFB-6CDE1389D37F}" destId="{98CD7476-6A48-4BD0-A0B1-E79081300878}" srcOrd="8" destOrd="0" presId="urn:microsoft.com/office/officeart/2005/8/layout/list1#1"/>
    <dgm:cxn modelId="{C3F2F4FA-7416-4259-80C8-7F89888F50CB}" type="presParOf" srcId="{98CD7476-6A48-4BD0-A0B1-E79081300878}" destId="{63AA2D3F-331D-492F-82D5-8A2B6C78BAAD}" srcOrd="0" destOrd="0" presId="urn:microsoft.com/office/officeart/2005/8/layout/list1#1"/>
    <dgm:cxn modelId="{2309C9C1-0DAA-44C0-B2D3-6D6D4A5E388F}" type="presParOf" srcId="{98CD7476-6A48-4BD0-A0B1-E79081300878}" destId="{2CFD44AC-C5B0-407B-B2EE-07415AFE4DC4}" srcOrd="1" destOrd="0" presId="urn:microsoft.com/office/officeart/2005/8/layout/list1#1"/>
    <dgm:cxn modelId="{3CACFFCD-5BA2-484F-95B1-02BBE632D0DE}" type="presParOf" srcId="{9D58511D-D18C-46E6-ADFB-6CDE1389D37F}" destId="{E27A153A-8ADD-4646-B3A3-509A74CD0695}" srcOrd="9" destOrd="0" presId="urn:microsoft.com/office/officeart/2005/8/layout/list1#1"/>
    <dgm:cxn modelId="{EE1FD60C-FB7A-4B4B-8A63-50A6C5A780DB}" type="presParOf" srcId="{9D58511D-D18C-46E6-ADFB-6CDE1389D37F}" destId="{2DB5D132-AB90-49A4-A479-F0988A86E33E}"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554BDF9-8515-4677-9942-0171F000F8EB}" type="doc">
      <dgm:prSet loTypeId="urn:microsoft.com/office/officeart/2005/8/layout/list1#1" loCatId="list" qsTypeId="urn:microsoft.com/office/officeart/2005/8/quickstyle/simple2#1" qsCatId="simple" csTypeId="urn:microsoft.com/office/officeart/2005/8/colors/colorful1#5" csCatId="colorful" phldr="1"/>
      <dgm:spPr/>
      <dgm:t>
        <a:bodyPr/>
        <a:lstStyle>
          <a:extLst/>
        </a:lstStyle>
        <a:p>
          <a:endParaRPr lang="en-US"/>
        </a:p>
      </dgm:t>
    </dgm:pt>
    <dgm:pt modelId="{787546C1-DD5C-4D6E-BFDD-D95A52E781AD}">
      <dgm:prSet phldrT="[Text]"/>
      <dgm:spPr>
        <a:solidFill>
          <a:schemeClr val="accent2">
            <a:lumMod val="20000"/>
            <a:lumOff val="80000"/>
          </a:schemeClr>
        </a:solidFill>
      </dgm:spPr>
      <dgm:t>
        <a:bodyPr/>
        <a:lstStyle>
          <a:extLst/>
        </a:lstStyle>
        <a:p>
          <a:r>
            <a:rPr lang="en-US" dirty="0" smtClean="0"/>
            <a:t>Data Conflicts</a:t>
          </a:r>
          <a:endParaRPr lang="en-US" dirty="0"/>
        </a:p>
      </dgm:t>
    </dgm:pt>
    <dgm:pt modelId="{88942913-D2BB-4DEB-B0E7-EA2B7A6CD360}" type="parTrans" cxnId="{DFAEFA4C-B3B0-4C4E-BCD8-BFB53D07C5D0}">
      <dgm:prSet/>
      <dgm:spPr/>
      <dgm:t>
        <a:bodyPr/>
        <a:lstStyle>
          <a:extLst/>
        </a:lstStyle>
        <a:p>
          <a:endParaRPr lang="en-US"/>
        </a:p>
      </dgm:t>
    </dgm:pt>
    <dgm:pt modelId="{579A9A07-8770-4AC1-9705-76E19F87D269}" type="sibTrans" cxnId="{DFAEFA4C-B3B0-4C4E-BCD8-BFB53D07C5D0}">
      <dgm:prSet/>
      <dgm:spPr/>
      <dgm:t>
        <a:bodyPr/>
        <a:lstStyle>
          <a:extLst/>
        </a:lstStyle>
        <a:p>
          <a:endParaRPr lang="en-US"/>
        </a:p>
      </dgm:t>
    </dgm:pt>
    <dgm:pt modelId="{AC5265C1-0BAB-4984-A634-E4518A8EC253}">
      <dgm:prSet phldrT="[Text]"/>
      <dgm:spPr>
        <a:solidFill>
          <a:schemeClr val="bg2">
            <a:lumMod val="75000"/>
          </a:schemeClr>
        </a:solidFill>
      </dgm:spPr>
      <dgm:t>
        <a:bodyPr/>
        <a:lstStyle>
          <a:extLst/>
        </a:lstStyle>
        <a:p>
          <a:r>
            <a:rPr lang="en-US" dirty="0" smtClean="0"/>
            <a:t>Instance Heterogeneity	</a:t>
          </a:r>
          <a:endParaRPr lang="en-US" dirty="0"/>
        </a:p>
      </dgm:t>
    </dgm:pt>
    <dgm:pt modelId="{26A0947C-B518-417C-9D68-EC422DC1E3A5}" type="parTrans" cxnId="{579A338B-B5D8-4240-8867-8564B0DC96F3}">
      <dgm:prSet/>
      <dgm:spPr/>
      <dgm:t>
        <a:bodyPr/>
        <a:lstStyle>
          <a:extLst/>
        </a:lstStyle>
        <a:p>
          <a:endParaRPr lang="en-US"/>
        </a:p>
      </dgm:t>
    </dgm:pt>
    <dgm:pt modelId="{E68E8117-B3CB-464C-9711-4DBE8BF88216}" type="sibTrans" cxnId="{579A338B-B5D8-4240-8867-8564B0DC96F3}">
      <dgm:prSet/>
      <dgm:spPr/>
      <dgm:t>
        <a:bodyPr/>
        <a:lstStyle>
          <a:extLst/>
        </a:lstStyle>
        <a:p>
          <a:endParaRPr lang="en-US"/>
        </a:p>
      </dgm:t>
    </dgm:pt>
    <dgm:pt modelId="{F50BDB3E-817D-4A89-9D71-D9E0B029567B}">
      <dgm:prSet phldrT="[Text]"/>
      <dgm:spPr/>
      <dgm:t>
        <a:bodyPr/>
        <a:lstStyle>
          <a:extLst/>
        </a:lstStyle>
        <a:p>
          <a:r>
            <a:rPr lang="en-US" dirty="0" smtClean="0"/>
            <a:t>Structure Heterogeneity</a:t>
          </a:r>
          <a:endParaRPr lang="en-US" dirty="0"/>
        </a:p>
      </dgm:t>
    </dgm:pt>
    <dgm:pt modelId="{DE0B39BA-A6F3-455E-8022-365CCF701DB7}" type="parTrans" cxnId="{E8EF61B1-515C-44F0-9393-3A960B69FA7A}">
      <dgm:prSet/>
      <dgm:spPr/>
      <dgm:t>
        <a:bodyPr/>
        <a:lstStyle>
          <a:extLst/>
        </a:lstStyle>
        <a:p>
          <a:endParaRPr lang="en-US"/>
        </a:p>
      </dgm:t>
    </dgm:pt>
    <dgm:pt modelId="{25F4C625-3E51-442C-BBB8-3FA715271B27}" type="sibTrans" cxnId="{E8EF61B1-515C-44F0-9393-3A960B69FA7A}">
      <dgm:prSet/>
      <dgm:spPr/>
      <dgm:t>
        <a:bodyPr/>
        <a:lstStyle>
          <a:extLst/>
        </a:lstStyle>
        <a:p>
          <a:endParaRPr lang="en-US"/>
        </a:p>
      </dgm:t>
    </dgm:pt>
    <dgm:pt modelId="{9D58511D-D18C-46E6-ADFB-6CDE1389D37F}" type="pres">
      <dgm:prSet presAssocID="{8554BDF9-8515-4677-9942-0171F000F8EB}" presName="linear" presStyleCnt="0">
        <dgm:presLayoutVars>
          <dgm:dir/>
          <dgm:animLvl val="lvl"/>
          <dgm:resizeHandles val="exact"/>
        </dgm:presLayoutVars>
      </dgm:prSet>
      <dgm:spPr/>
      <dgm:t>
        <a:bodyPr/>
        <a:lstStyle>
          <a:extLst/>
        </a:lstStyle>
        <a:p>
          <a:endParaRPr lang="en-US"/>
        </a:p>
      </dgm:t>
    </dgm:pt>
    <dgm:pt modelId="{29EC7F92-6143-4EC7-AD17-ECAF75C06DC8}" type="pres">
      <dgm:prSet presAssocID="{787546C1-DD5C-4D6E-BFDD-D95A52E781AD}" presName="parentLin" presStyleCnt="0"/>
      <dgm:spPr/>
      <dgm:t>
        <a:bodyPr/>
        <a:lstStyle>
          <a:extLst/>
        </a:lstStyle>
        <a:p>
          <a:endParaRPr lang="en-US"/>
        </a:p>
      </dgm:t>
    </dgm:pt>
    <dgm:pt modelId="{F4F466C7-208D-4B4A-A865-9D82D8E9F892}" type="pres">
      <dgm:prSet presAssocID="{787546C1-DD5C-4D6E-BFDD-D95A52E781AD}" presName="parentLeftMargin" presStyleLbl="node1" presStyleIdx="0" presStyleCnt="3"/>
      <dgm:spPr/>
      <dgm:t>
        <a:bodyPr/>
        <a:lstStyle>
          <a:extLst/>
        </a:lstStyle>
        <a:p>
          <a:endParaRPr lang="en-US"/>
        </a:p>
      </dgm:t>
    </dgm:pt>
    <dgm:pt modelId="{8BC4E78D-0D98-4ED2-B23A-71FEC19A6436}" type="pres">
      <dgm:prSet presAssocID="{787546C1-DD5C-4D6E-BFDD-D95A52E781AD}" presName="parentText" presStyleLbl="node1" presStyleIdx="0" presStyleCnt="3" custScaleX="115633" custLinFactNeighborX="9276" custLinFactNeighborY="-4638">
        <dgm:presLayoutVars>
          <dgm:chMax val="0"/>
          <dgm:bulletEnabled val="1"/>
        </dgm:presLayoutVars>
      </dgm:prSet>
      <dgm:spPr/>
      <dgm:t>
        <a:bodyPr/>
        <a:lstStyle>
          <a:extLst/>
        </a:lstStyle>
        <a:p>
          <a:endParaRPr lang="en-US"/>
        </a:p>
      </dgm:t>
    </dgm:pt>
    <dgm:pt modelId="{129CDA7D-4C80-4698-AFD0-7208B5D9749E}" type="pres">
      <dgm:prSet presAssocID="{787546C1-DD5C-4D6E-BFDD-D95A52E781AD}" presName="negativeSpace" presStyleCnt="0"/>
      <dgm:spPr/>
      <dgm:t>
        <a:bodyPr/>
        <a:lstStyle>
          <a:extLst/>
        </a:lstStyle>
        <a:p>
          <a:endParaRPr lang="en-US"/>
        </a:p>
      </dgm:t>
    </dgm:pt>
    <dgm:pt modelId="{EBA8CF1F-3B4A-4B6A-8877-CB03CDDAB1E9}" type="pres">
      <dgm:prSet presAssocID="{787546C1-DD5C-4D6E-BFDD-D95A52E781AD}" presName="childText" presStyleLbl="alignAcc1" presStyleIdx="0" presStyleCnt="3">
        <dgm:presLayoutVars>
          <dgm:bulletEnabled val="1"/>
        </dgm:presLayoutVars>
      </dgm:prSet>
      <dgm:spPr>
        <a:ln>
          <a:noFill/>
        </a:ln>
      </dgm:spPr>
      <dgm:t>
        <a:bodyPr/>
        <a:lstStyle>
          <a:extLst/>
        </a:lstStyle>
        <a:p>
          <a:endParaRPr lang="en-US"/>
        </a:p>
      </dgm:t>
    </dgm:pt>
    <dgm:pt modelId="{8BC0D01A-9D98-495C-93AA-A7D9631CDDAD}" type="pres">
      <dgm:prSet presAssocID="{579A9A07-8770-4AC1-9705-76E19F87D269}" presName="spaceBetweenRectangles" presStyleCnt="0"/>
      <dgm:spPr/>
      <dgm:t>
        <a:bodyPr/>
        <a:lstStyle>
          <a:extLst/>
        </a:lstStyle>
        <a:p>
          <a:endParaRPr lang="en-US"/>
        </a:p>
      </dgm:t>
    </dgm:pt>
    <dgm:pt modelId="{D4434ECF-2146-46AC-B62E-87AB389C995A}" type="pres">
      <dgm:prSet presAssocID="{AC5265C1-0BAB-4984-A634-E4518A8EC253}" presName="parentLin" presStyleCnt="0"/>
      <dgm:spPr/>
      <dgm:t>
        <a:bodyPr/>
        <a:lstStyle>
          <a:extLst/>
        </a:lstStyle>
        <a:p>
          <a:endParaRPr lang="en-US"/>
        </a:p>
      </dgm:t>
    </dgm:pt>
    <dgm:pt modelId="{06B5F591-72E0-4CFF-9799-36D4050BD51D}" type="pres">
      <dgm:prSet presAssocID="{AC5265C1-0BAB-4984-A634-E4518A8EC253}" presName="parentLeftMargin" presStyleLbl="node1" presStyleIdx="0" presStyleCnt="3"/>
      <dgm:spPr/>
      <dgm:t>
        <a:bodyPr/>
        <a:lstStyle>
          <a:extLst/>
        </a:lstStyle>
        <a:p>
          <a:endParaRPr lang="en-US"/>
        </a:p>
      </dgm:t>
    </dgm:pt>
    <dgm:pt modelId="{12E5634D-BCAA-48AB-BADB-754A15E9B7AC}" type="pres">
      <dgm:prSet presAssocID="{AC5265C1-0BAB-4984-A634-E4518A8EC253}" presName="parentText" presStyleLbl="node1" presStyleIdx="1" presStyleCnt="3" custScaleX="116958" custLinFactNeighborX="9276" custLinFactNeighborY="-2742">
        <dgm:presLayoutVars>
          <dgm:chMax val="0"/>
          <dgm:bulletEnabled val="1"/>
        </dgm:presLayoutVars>
      </dgm:prSet>
      <dgm:spPr/>
      <dgm:t>
        <a:bodyPr/>
        <a:lstStyle>
          <a:extLst/>
        </a:lstStyle>
        <a:p>
          <a:endParaRPr lang="en-US"/>
        </a:p>
      </dgm:t>
    </dgm:pt>
    <dgm:pt modelId="{3DAA9763-50F6-4CC4-B6DA-0A4C45FFB361}" type="pres">
      <dgm:prSet presAssocID="{AC5265C1-0BAB-4984-A634-E4518A8EC253}" presName="negativeSpace" presStyleCnt="0"/>
      <dgm:spPr/>
      <dgm:t>
        <a:bodyPr/>
        <a:lstStyle>
          <a:extLst/>
        </a:lstStyle>
        <a:p>
          <a:endParaRPr lang="en-US"/>
        </a:p>
      </dgm:t>
    </dgm:pt>
    <dgm:pt modelId="{51228DB3-E7D4-486B-A0C1-9A59D129891F}" type="pres">
      <dgm:prSet presAssocID="{AC5265C1-0BAB-4984-A634-E4518A8EC253}" presName="childText" presStyleLbl="alignAcc1" presStyleIdx="1" presStyleCnt="3">
        <dgm:presLayoutVars>
          <dgm:bulletEnabled val="1"/>
        </dgm:presLayoutVars>
      </dgm:prSet>
      <dgm:spPr>
        <a:ln>
          <a:noFill/>
        </a:ln>
      </dgm:spPr>
      <dgm:t>
        <a:bodyPr/>
        <a:lstStyle>
          <a:extLst/>
        </a:lstStyle>
        <a:p>
          <a:endParaRPr lang="en-US"/>
        </a:p>
      </dgm:t>
    </dgm:pt>
    <dgm:pt modelId="{ECC02425-44D1-4F4C-B5D6-13442CA71F2A}" type="pres">
      <dgm:prSet presAssocID="{E68E8117-B3CB-464C-9711-4DBE8BF88216}" presName="spaceBetweenRectangles" presStyleCnt="0"/>
      <dgm:spPr/>
      <dgm:t>
        <a:bodyPr/>
        <a:lstStyle>
          <a:extLst/>
        </a:lstStyle>
        <a:p>
          <a:endParaRPr lang="en-US"/>
        </a:p>
      </dgm:t>
    </dgm:pt>
    <dgm:pt modelId="{98CD7476-6A48-4BD0-A0B1-E79081300878}" type="pres">
      <dgm:prSet presAssocID="{F50BDB3E-817D-4A89-9D71-D9E0B029567B}" presName="parentLin" presStyleCnt="0"/>
      <dgm:spPr/>
      <dgm:t>
        <a:bodyPr/>
        <a:lstStyle>
          <a:extLst/>
        </a:lstStyle>
        <a:p>
          <a:endParaRPr lang="en-US"/>
        </a:p>
      </dgm:t>
    </dgm:pt>
    <dgm:pt modelId="{63AA2D3F-331D-492F-82D5-8A2B6C78BAAD}" type="pres">
      <dgm:prSet presAssocID="{F50BDB3E-817D-4A89-9D71-D9E0B029567B}" presName="parentLeftMargin" presStyleLbl="node1" presStyleIdx="1" presStyleCnt="3"/>
      <dgm:spPr/>
      <dgm:t>
        <a:bodyPr/>
        <a:lstStyle>
          <a:extLst/>
        </a:lstStyle>
        <a:p>
          <a:endParaRPr lang="en-US"/>
        </a:p>
      </dgm:t>
    </dgm:pt>
    <dgm:pt modelId="{2CFD44AC-C5B0-407B-B2EE-07415AFE4DC4}" type="pres">
      <dgm:prSet presAssocID="{F50BDB3E-817D-4A89-9D71-D9E0B029567B}" presName="parentText" presStyleLbl="node1" presStyleIdx="2" presStyleCnt="3" custScaleX="116959" custLinFactNeighborY="-4638">
        <dgm:presLayoutVars>
          <dgm:chMax val="0"/>
          <dgm:bulletEnabled val="1"/>
        </dgm:presLayoutVars>
      </dgm:prSet>
      <dgm:spPr/>
      <dgm:t>
        <a:bodyPr/>
        <a:lstStyle>
          <a:extLst/>
        </a:lstStyle>
        <a:p>
          <a:endParaRPr lang="en-US"/>
        </a:p>
      </dgm:t>
    </dgm:pt>
    <dgm:pt modelId="{E27A153A-8ADD-4646-B3A3-509A74CD0695}" type="pres">
      <dgm:prSet presAssocID="{F50BDB3E-817D-4A89-9D71-D9E0B029567B}" presName="negativeSpace" presStyleCnt="0"/>
      <dgm:spPr/>
      <dgm:t>
        <a:bodyPr/>
        <a:lstStyle>
          <a:extLst/>
        </a:lstStyle>
        <a:p>
          <a:endParaRPr lang="en-US"/>
        </a:p>
      </dgm:t>
    </dgm:pt>
    <dgm:pt modelId="{2DB5D132-AB90-49A4-A479-F0988A86E33E}" type="pres">
      <dgm:prSet presAssocID="{F50BDB3E-817D-4A89-9D71-D9E0B029567B}" presName="childText" presStyleLbl="alignAcc1" presStyleIdx="2" presStyleCnt="3" custLinFactNeighborX="-197" custLinFactNeighborY="-16464">
        <dgm:presLayoutVars>
          <dgm:bulletEnabled val="1"/>
        </dgm:presLayoutVars>
      </dgm:prSet>
      <dgm:spPr>
        <a:ln>
          <a:noFill/>
        </a:ln>
      </dgm:spPr>
      <dgm:t>
        <a:bodyPr/>
        <a:lstStyle>
          <a:extLst/>
        </a:lstStyle>
        <a:p>
          <a:endParaRPr lang="en-US"/>
        </a:p>
      </dgm:t>
    </dgm:pt>
  </dgm:ptLst>
  <dgm:cxnLst>
    <dgm:cxn modelId="{579A338B-B5D8-4240-8867-8564B0DC96F3}" srcId="{8554BDF9-8515-4677-9942-0171F000F8EB}" destId="{AC5265C1-0BAB-4984-A634-E4518A8EC253}" srcOrd="1" destOrd="0" parTransId="{26A0947C-B518-417C-9D68-EC422DC1E3A5}" sibTransId="{E68E8117-B3CB-464C-9711-4DBE8BF88216}"/>
    <dgm:cxn modelId="{EAD4AD27-AE2B-4921-B960-8ECCEFB04F6E}" type="presOf" srcId="{787546C1-DD5C-4D6E-BFDD-D95A52E781AD}" destId="{8BC4E78D-0D98-4ED2-B23A-71FEC19A6436}" srcOrd="1" destOrd="0" presId="urn:microsoft.com/office/officeart/2005/8/layout/list1#1"/>
    <dgm:cxn modelId="{6E42A38F-A351-4344-8269-9334E1CA28E4}" type="presOf" srcId="{F50BDB3E-817D-4A89-9D71-D9E0B029567B}" destId="{63AA2D3F-331D-492F-82D5-8A2B6C78BAAD}" srcOrd="0" destOrd="0" presId="urn:microsoft.com/office/officeart/2005/8/layout/list1#1"/>
    <dgm:cxn modelId="{3396C256-FD8B-47D2-90F1-7E041553D378}" type="presOf" srcId="{787546C1-DD5C-4D6E-BFDD-D95A52E781AD}" destId="{F4F466C7-208D-4B4A-A865-9D82D8E9F892}" srcOrd="0" destOrd="0" presId="urn:microsoft.com/office/officeart/2005/8/layout/list1#1"/>
    <dgm:cxn modelId="{B8BDA8D8-4B69-40FD-B64A-750DE3EB80E8}" type="presOf" srcId="{8554BDF9-8515-4677-9942-0171F000F8EB}" destId="{9D58511D-D18C-46E6-ADFB-6CDE1389D37F}" srcOrd="0" destOrd="0" presId="urn:microsoft.com/office/officeart/2005/8/layout/list1#1"/>
    <dgm:cxn modelId="{3568B994-D639-4B62-83F6-B317ACEB3EAC}" type="presOf" srcId="{AC5265C1-0BAB-4984-A634-E4518A8EC253}" destId="{06B5F591-72E0-4CFF-9799-36D4050BD51D}" srcOrd="0" destOrd="0" presId="urn:microsoft.com/office/officeart/2005/8/layout/list1#1"/>
    <dgm:cxn modelId="{E8EF61B1-515C-44F0-9393-3A960B69FA7A}" srcId="{8554BDF9-8515-4677-9942-0171F000F8EB}" destId="{F50BDB3E-817D-4A89-9D71-D9E0B029567B}" srcOrd="2" destOrd="0" parTransId="{DE0B39BA-A6F3-455E-8022-365CCF701DB7}" sibTransId="{25F4C625-3E51-442C-BBB8-3FA715271B27}"/>
    <dgm:cxn modelId="{992CE1EF-F203-4932-93CF-7BB438FE63F4}" type="presOf" srcId="{F50BDB3E-817D-4A89-9D71-D9E0B029567B}" destId="{2CFD44AC-C5B0-407B-B2EE-07415AFE4DC4}" srcOrd="1" destOrd="0" presId="urn:microsoft.com/office/officeart/2005/8/layout/list1#1"/>
    <dgm:cxn modelId="{DFAEFA4C-B3B0-4C4E-BCD8-BFB53D07C5D0}" srcId="{8554BDF9-8515-4677-9942-0171F000F8EB}" destId="{787546C1-DD5C-4D6E-BFDD-D95A52E781AD}" srcOrd="0" destOrd="0" parTransId="{88942913-D2BB-4DEB-B0E7-EA2B7A6CD360}" sibTransId="{579A9A07-8770-4AC1-9705-76E19F87D269}"/>
    <dgm:cxn modelId="{B79B181A-BEF1-43B8-80D4-4E2A66A792AA}" type="presOf" srcId="{AC5265C1-0BAB-4984-A634-E4518A8EC253}" destId="{12E5634D-BCAA-48AB-BADB-754A15E9B7AC}" srcOrd="1" destOrd="0" presId="urn:microsoft.com/office/officeart/2005/8/layout/list1#1"/>
    <dgm:cxn modelId="{64667B62-02BC-4378-89D5-7991B57B8C5F}" type="presParOf" srcId="{9D58511D-D18C-46E6-ADFB-6CDE1389D37F}" destId="{29EC7F92-6143-4EC7-AD17-ECAF75C06DC8}" srcOrd="0" destOrd="0" presId="urn:microsoft.com/office/officeart/2005/8/layout/list1#1"/>
    <dgm:cxn modelId="{E7BE3687-B112-4CDA-A2EC-AE0B2B2A3354}" type="presParOf" srcId="{29EC7F92-6143-4EC7-AD17-ECAF75C06DC8}" destId="{F4F466C7-208D-4B4A-A865-9D82D8E9F892}" srcOrd="0" destOrd="0" presId="urn:microsoft.com/office/officeart/2005/8/layout/list1#1"/>
    <dgm:cxn modelId="{2C6BD72A-F2BA-4242-989D-70402BE0EC4B}" type="presParOf" srcId="{29EC7F92-6143-4EC7-AD17-ECAF75C06DC8}" destId="{8BC4E78D-0D98-4ED2-B23A-71FEC19A6436}" srcOrd="1" destOrd="0" presId="urn:microsoft.com/office/officeart/2005/8/layout/list1#1"/>
    <dgm:cxn modelId="{317E76C8-DA2A-4624-8B8A-8CD8C5549EA5}" type="presParOf" srcId="{9D58511D-D18C-46E6-ADFB-6CDE1389D37F}" destId="{129CDA7D-4C80-4698-AFD0-7208B5D9749E}" srcOrd="1" destOrd="0" presId="urn:microsoft.com/office/officeart/2005/8/layout/list1#1"/>
    <dgm:cxn modelId="{8FCB74E2-E37D-407A-92F9-8A72F8683B03}" type="presParOf" srcId="{9D58511D-D18C-46E6-ADFB-6CDE1389D37F}" destId="{EBA8CF1F-3B4A-4B6A-8877-CB03CDDAB1E9}" srcOrd="2" destOrd="0" presId="urn:microsoft.com/office/officeart/2005/8/layout/list1#1"/>
    <dgm:cxn modelId="{5D909E48-DDBA-46DB-A227-A56748FF3C01}" type="presParOf" srcId="{9D58511D-D18C-46E6-ADFB-6CDE1389D37F}" destId="{8BC0D01A-9D98-495C-93AA-A7D9631CDDAD}" srcOrd="3" destOrd="0" presId="urn:microsoft.com/office/officeart/2005/8/layout/list1#1"/>
    <dgm:cxn modelId="{82E95A22-ED0A-431D-97BA-45EA179F47AB}" type="presParOf" srcId="{9D58511D-D18C-46E6-ADFB-6CDE1389D37F}" destId="{D4434ECF-2146-46AC-B62E-87AB389C995A}" srcOrd="4" destOrd="0" presId="urn:microsoft.com/office/officeart/2005/8/layout/list1#1"/>
    <dgm:cxn modelId="{D51DB675-39EC-4A6E-B792-ECB0F2FEB792}" type="presParOf" srcId="{D4434ECF-2146-46AC-B62E-87AB389C995A}" destId="{06B5F591-72E0-4CFF-9799-36D4050BD51D}" srcOrd="0" destOrd="0" presId="urn:microsoft.com/office/officeart/2005/8/layout/list1#1"/>
    <dgm:cxn modelId="{F3B77AEB-5291-4914-B975-AF5EB9DE2FB2}" type="presParOf" srcId="{D4434ECF-2146-46AC-B62E-87AB389C995A}" destId="{12E5634D-BCAA-48AB-BADB-754A15E9B7AC}" srcOrd="1" destOrd="0" presId="urn:microsoft.com/office/officeart/2005/8/layout/list1#1"/>
    <dgm:cxn modelId="{28F90183-64DB-4B38-AD65-F0668F8927B2}" type="presParOf" srcId="{9D58511D-D18C-46E6-ADFB-6CDE1389D37F}" destId="{3DAA9763-50F6-4CC4-B6DA-0A4C45FFB361}" srcOrd="5" destOrd="0" presId="urn:microsoft.com/office/officeart/2005/8/layout/list1#1"/>
    <dgm:cxn modelId="{21757D8B-837B-476D-B51F-AE65ADE45A4D}" type="presParOf" srcId="{9D58511D-D18C-46E6-ADFB-6CDE1389D37F}" destId="{51228DB3-E7D4-486B-A0C1-9A59D129891F}" srcOrd="6" destOrd="0" presId="urn:microsoft.com/office/officeart/2005/8/layout/list1#1"/>
    <dgm:cxn modelId="{DE020620-49D0-4FC7-9A59-39DE0790CB67}" type="presParOf" srcId="{9D58511D-D18C-46E6-ADFB-6CDE1389D37F}" destId="{ECC02425-44D1-4F4C-B5D6-13442CA71F2A}" srcOrd="7" destOrd="0" presId="urn:microsoft.com/office/officeart/2005/8/layout/list1#1"/>
    <dgm:cxn modelId="{4A33E4E2-F28D-41C1-AD95-4650FDA4CA1E}" type="presParOf" srcId="{9D58511D-D18C-46E6-ADFB-6CDE1389D37F}" destId="{98CD7476-6A48-4BD0-A0B1-E79081300878}" srcOrd="8" destOrd="0" presId="urn:microsoft.com/office/officeart/2005/8/layout/list1#1"/>
    <dgm:cxn modelId="{5747EBD7-FAA7-47E2-895C-097459ACEB05}" type="presParOf" srcId="{98CD7476-6A48-4BD0-A0B1-E79081300878}" destId="{63AA2D3F-331D-492F-82D5-8A2B6C78BAAD}" srcOrd="0" destOrd="0" presId="urn:microsoft.com/office/officeart/2005/8/layout/list1#1"/>
    <dgm:cxn modelId="{6612529C-A9CF-479F-AD4E-14767AA359C8}" type="presParOf" srcId="{98CD7476-6A48-4BD0-A0B1-E79081300878}" destId="{2CFD44AC-C5B0-407B-B2EE-07415AFE4DC4}" srcOrd="1" destOrd="0" presId="urn:microsoft.com/office/officeart/2005/8/layout/list1#1"/>
    <dgm:cxn modelId="{39E57600-3788-4A00-878B-C037B72325D8}" type="presParOf" srcId="{9D58511D-D18C-46E6-ADFB-6CDE1389D37F}" destId="{E27A153A-8ADD-4646-B3A3-509A74CD0695}" srcOrd="9" destOrd="0" presId="urn:microsoft.com/office/officeart/2005/8/layout/list1#1"/>
    <dgm:cxn modelId="{FBD56B8C-214C-45D6-A2F9-09ADF3282404}" type="presParOf" srcId="{9D58511D-D18C-46E6-ADFB-6CDE1389D37F}" destId="{2DB5D132-AB90-49A4-A479-F0988A86E33E}"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554BDF9-8515-4677-9942-0171F000F8EB}" type="doc">
      <dgm:prSet loTypeId="urn:microsoft.com/office/officeart/2005/8/layout/list1#1" loCatId="list" qsTypeId="urn:microsoft.com/office/officeart/2005/8/quickstyle/simple2#1" qsCatId="simple" csTypeId="urn:microsoft.com/office/officeart/2005/8/colors/colorful1#6" csCatId="colorful" phldr="1"/>
      <dgm:spPr/>
      <dgm:t>
        <a:bodyPr/>
        <a:lstStyle>
          <a:extLst/>
        </a:lstStyle>
        <a:p>
          <a:endParaRPr lang="en-US"/>
        </a:p>
      </dgm:t>
    </dgm:pt>
    <dgm:pt modelId="{787546C1-DD5C-4D6E-BFDD-D95A52E781AD}">
      <dgm:prSet phldrT="[Text]"/>
      <dgm:spPr/>
      <dgm:t>
        <a:bodyPr/>
        <a:lstStyle>
          <a:extLst/>
        </a:lstStyle>
        <a:p>
          <a:r>
            <a:rPr lang="en-US" dirty="0" smtClean="0"/>
            <a:t>Data Conflicts</a:t>
          </a:r>
          <a:endParaRPr lang="en-US" dirty="0"/>
        </a:p>
      </dgm:t>
    </dgm:pt>
    <dgm:pt modelId="{88942913-D2BB-4DEB-B0E7-EA2B7A6CD360}" type="parTrans" cxnId="{DFAEFA4C-B3B0-4C4E-BCD8-BFB53D07C5D0}">
      <dgm:prSet/>
      <dgm:spPr/>
      <dgm:t>
        <a:bodyPr/>
        <a:lstStyle>
          <a:extLst/>
        </a:lstStyle>
        <a:p>
          <a:endParaRPr lang="en-US"/>
        </a:p>
      </dgm:t>
    </dgm:pt>
    <dgm:pt modelId="{579A9A07-8770-4AC1-9705-76E19F87D269}" type="sibTrans" cxnId="{DFAEFA4C-B3B0-4C4E-BCD8-BFB53D07C5D0}">
      <dgm:prSet/>
      <dgm:spPr/>
      <dgm:t>
        <a:bodyPr/>
        <a:lstStyle>
          <a:extLst/>
        </a:lstStyle>
        <a:p>
          <a:endParaRPr lang="en-US"/>
        </a:p>
      </dgm:t>
    </dgm:pt>
    <dgm:pt modelId="{AC5265C1-0BAB-4984-A634-E4518A8EC253}">
      <dgm:prSet phldrT="[Text]"/>
      <dgm:spPr>
        <a:solidFill>
          <a:schemeClr val="accent3">
            <a:lumMod val="75000"/>
          </a:schemeClr>
        </a:solidFill>
      </dgm:spPr>
      <dgm:t>
        <a:bodyPr/>
        <a:lstStyle>
          <a:extLst/>
        </a:lstStyle>
        <a:p>
          <a:r>
            <a:rPr lang="en-US" dirty="0" smtClean="0"/>
            <a:t>Instance Heterogeneity	</a:t>
          </a:r>
          <a:endParaRPr lang="en-US" dirty="0"/>
        </a:p>
      </dgm:t>
    </dgm:pt>
    <dgm:pt modelId="{26A0947C-B518-417C-9D68-EC422DC1E3A5}" type="parTrans" cxnId="{579A338B-B5D8-4240-8867-8564B0DC96F3}">
      <dgm:prSet/>
      <dgm:spPr/>
      <dgm:t>
        <a:bodyPr/>
        <a:lstStyle>
          <a:extLst/>
        </a:lstStyle>
        <a:p>
          <a:endParaRPr lang="en-US"/>
        </a:p>
      </dgm:t>
    </dgm:pt>
    <dgm:pt modelId="{E68E8117-B3CB-464C-9711-4DBE8BF88216}" type="sibTrans" cxnId="{579A338B-B5D8-4240-8867-8564B0DC96F3}">
      <dgm:prSet/>
      <dgm:spPr/>
      <dgm:t>
        <a:bodyPr/>
        <a:lstStyle>
          <a:extLst/>
        </a:lstStyle>
        <a:p>
          <a:endParaRPr lang="en-US"/>
        </a:p>
      </dgm:t>
    </dgm:pt>
    <dgm:pt modelId="{F50BDB3E-817D-4A89-9D71-D9E0B029567B}">
      <dgm:prSet phldrT="[Text]"/>
      <dgm:spPr/>
      <dgm:t>
        <a:bodyPr/>
        <a:lstStyle>
          <a:extLst/>
        </a:lstStyle>
        <a:p>
          <a:r>
            <a:rPr lang="en-US" dirty="0" smtClean="0"/>
            <a:t>Structure Heterogeneity</a:t>
          </a:r>
          <a:endParaRPr lang="en-US" dirty="0"/>
        </a:p>
      </dgm:t>
    </dgm:pt>
    <dgm:pt modelId="{DE0B39BA-A6F3-455E-8022-365CCF701DB7}" type="parTrans" cxnId="{E8EF61B1-515C-44F0-9393-3A960B69FA7A}">
      <dgm:prSet/>
      <dgm:spPr/>
      <dgm:t>
        <a:bodyPr/>
        <a:lstStyle>
          <a:extLst/>
        </a:lstStyle>
        <a:p>
          <a:endParaRPr lang="en-US"/>
        </a:p>
      </dgm:t>
    </dgm:pt>
    <dgm:pt modelId="{25F4C625-3E51-442C-BBB8-3FA715271B27}" type="sibTrans" cxnId="{E8EF61B1-515C-44F0-9393-3A960B69FA7A}">
      <dgm:prSet/>
      <dgm:spPr/>
      <dgm:t>
        <a:bodyPr/>
        <a:lstStyle>
          <a:extLst/>
        </a:lstStyle>
        <a:p>
          <a:endParaRPr lang="en-US"/>
        </a:p>
      </dgm:t>
    </dgm:pt>
    <dgm:pt modelId="{9D58511D-D18C-46E6-ADFB-6CDE1389D37F}" type="pres">
      <dgm:prSet presAssocID="{8554BDF9-8515-4677-9942-0171F000F8EB}" presName="linear" presStyleCnt="0">
        <dgm:presLayoutVars>
          <dgm:dir/>
          <dgm:animLvl val="lvl"/>
          <dgm:resizeHandles val="exact"/>
        </dgm:presLayoutVars>
      </dgm:prSet>
      <dgm:spPr/>
      <dgm:t>
        <a:bodyPr/>
        <a:lstStyle>
          <a:extLst/>
        </a:lstStyle>
        <a:p>
          <a:endParaRPr lang="en-US"/>
        </a:p>
      </dgm:t>
    </dgm:pt>
    <dgm:pt modelId="{29EC7F92-6143-4EC7-AD17-ECAF75C06DC8}" type="pres">
      <dgm:prSet presAssocID="{787546C1-DD5C-4D6E-BFDD-D95A52E781AD}" presName="parentLin" presStyleCnt="0"/>
      <dgm:spPr/>
      <dgm:t>
        <a:bodyPr/>
        <a:lstStyle>
          <a:extLst/>
        </a:lstStyle>
        <a:p>
          <a:endParaRPr lang="en-US"/>
        </a:p>
      </dgm:t>
    </dgm:pt>
    <dgm:pt modelId="{F4F466C7-208D-4B4A-A865-9D82D8E9F892}" type="pres">
      <dgm:prSet presAssocID="{787546C1-DD5C-4D6E-BFDD-D95A52E781AD}" presName="parentLeftMargin" presStyleLbl="node1" presStyleIdx="0" presStyleCnt="3"/>
      <dgm:spPr/>
      <dgm:t>
        <a:bodyPr/>
        <a:lstStyle>
          <a:extLst/>
        </a:lstStyle>
        <a:p>
          <a:endParaRPr lang="en-US"/>
        </a:p>
      </dgm:t>
    </dgm:pt>
    <dgm:pt modelId="{8BC4E78D-0D98-4ED2-B23A-71FEC19A6436}" type="pres">
      <dgm:prSet presAssocID="{787546C1-DD5C-4D6E-BFDD-D95A52E781AD}" presName="parentText" presStyleLbl="node1" presStyleIdx="0" presStyleCnt="3" custScaleX="115633" custLinFactNeighborX="9276" custLinFactNeighborY="-4638">
        <dgm:presLayoutVars>
          <dgm:chMax val="0"/>
          <dgm:bulletEnabled val="1"/>
        </dgm:presLayoutVars>
      </dgm:prSet>
      <dgm:spPr/>
      <dgm:t>
        <a:bodyPr/>
        <a:lstStyle>
          <a:extLst/>
        </a:lstStyle>
        <a:p>
          <a:endParaRPr lang="en-US"/>
        </a:p>
      </dgm:t>
    </dgm:pt>
    <dgm:pt modelId="{129CDA7D-4C80-4698-AFD0-7208B5D9749E}" type="pres">
      <dgm:prSet presAssocID="{787546C1-DD5C-4D6E-BFDD-D95A52E781AD}" presName="negativeSpace" presStyleCnt="0"/>
      <dgm:spPr/>
      <dgm:t>
        <a:bodyPr/>
        <a:lstStyle>
          <a:extLst/>
        </a:lstStyle>
        <a:p>
          <a:endParaRPr lang="en-US"/>
        </a:p>
      </dgm:t>
    </dgm:pt>
    <dgm:pt modelId="{EBA8CF1F-3B4A-4B6A-8877-CB03CDDAB1E9}" type="pres">
      <dgm:prSet presAssocID="{787546C1-DD5C-4D6E-BFDD-D95A52E781AD}" presName="childText" presStyleLbl="alignAcc1" presStyleIdx="0" presStyleCnt="3">
        <dgm:presLayoutVars>
          <dgm:bulletEnabled val="1"/>
        </dgm:presLayoutVars>
      </dgm:prSet>
      <dgm:spPr>
        <a:ln>
          <a:noFill/>
        </a:ln>
      </dgm:spPr>
      <dgm:t>
        <a:bodyPr/>
        <a:lstStyle>
          <a:extLst/>
        </a:lstStyle>
        <a:p>
          <a:endParaRPr lang="en-US"/>
        </a:p>
      </dgm:t>
    </dgm:pt>
    <dgm:pt modelId="{8BC0D01A-9D98-495C-93AA-A7D9631CDDAD}" type="pres">
      <dgm:prSet presAssocID="{579A9A07-8770-4AC1-9705-76E19F87D269}" presName="spaceBetweenRectangles" presStyleCnt="0"/>
      <dgm:spPr/>
      <dgm:t>
        <a:bodyPr/>
        <a:lstStyle>
          <a:extLst/>
        </a:lstStyle>
        <a:p>
          <a:endParaRPr lang="en-US"/>
        </a:p>
      </dgm:t>
    </dgm:pt>
    <dgm:pt modelId="{D4434ECF-2146-46AC-B62E-87AB389C995A}" type="pres">
      <dgm:prSet presAssocID="{AC5265C1-0BAB-4984-A634-E4518A8EC253}" presName="parentLin" presStyleCnt="0"/>
      <dgm:spPr/>
      <dgm:t>
        <a:bodyPr/>
        <a:lstStyle>
          <a:extLst/>
        </a:lstStyle>
        <a:p>
          <a:endParaRPr lang="en-US"/>
        </a:p>
      </dgm:t>
    </dgm:pt>
    <dgm:pt modelId="{06B5F591-72E0-4CFF-9799-36D4050BD51D}" type="pres">
      <dgm:prSet presAssocID="{AC5265C1-0BAB-4984-A634-E4518A8EC253}" presName="parentLeftMargin" presStyleLbl="node1" presStyleIdx="0" presStyleCnt="3"/>
      <dgm:spPr/>
      <dgm:t>
        <a:bodyPr/>
        <a:lstStyle>
          <a:extLst/>
        </a:lstStyle>
        <a:p>
          <a:endParaRPr lang="en-US"/>
        </a:p>
      </dgm:t>
    </dgm:pt>
    <dgm:pt modelId="{12E5634D-BCAA-48AB-BADB-754A15E9B7AC}" type="pres">
      <dgm:prSet presAssocID="{AC5265C1-0BAB-4984-A634-E4518A8EC253}" presName="parentText" presStyleLbl="node1" presStyleIdx="1" presStyleCnt="3" custScaleX="116958" custLinFactNeighborX="9276" custLinFactNeighborY="-2742">
        <dgm:presLayoutVars>
          <dgm:chMax val="0"/>
          <dgm:bulletEnabled val="1"/>
        </dgm:presLayoutVars>
      </dgm:prSet>
      <dgm:spPr/>
      <dgm:t>
        <a:bodyPr/>
        <a:lstStyle>
          <a:extLst/>
        </a:lstStyle>
        <a:p>
          <a:endParaRPr lang="en-US"/>
        </a:p>
      </dgm:t>
    </dgm:pt>
    <dgm:pt modelId="{3DAA9763-50F6-4CC4-B6DA-0A4C45FFB361}" type="pres">
      <dgm:prSet presAssocID="{AC5265C1-0BAB-4984-A634-E4518A8EC253}" presName="negativeSpace" presStyleCnt="0"/>
      <dgm:spPr/>
      <dgm:t>
        <a:bodyPr/>
        <a:lstStyle>
          <a:extLst/>
        </a:lstStyle>
        <a:p>
          <a:endParaRPr lang="en-US"/>
        </a:p>
      </dgm:t>
    </dgm:pt>
    <dgm:pt modelId="{51228DB3-E7D4-486B-A0C1-9A59D129891F}" type="pres">
      <dgm:prSet presAssocID="{AC5265C1-0BAB-4984-A634-E4518A8EC253}" presName="childText" presStyleLbl="alignAcc1" presStyleIdx="1" presStyleCnt="3">
        <dgm:presLayoutVars>
          <dgm:bulletEnabled val="1"/>
        </dgm:presLayoutVars>
      </dgm:prSet>
      <dgm:spPr>
        <a:ln>
          <a:noFill/>
        </a:ln>
      </dgm:spPr>
      <dgm:t>
        <a:bodyPr/>
        <a:lstStyle>
          <a:extLst/>
        </a:lstStyle>
        <a:p>
          <a:endParaRPr lang="en-US"/>
        </a:p>
      </dgm:t>
    </dgm:pt>
    <dgm:pt modelId="{ECC02425-44D1-4F4C-B5D6-13442CA71F2A}" type="pres">
      <dgm:prSet presAssocID="{E68E8117-B3CB-464C-9711-4DBE8BF88216}" presName="spaceBetweenRectangles" presStyleCnt="0"/>
      <dgm:spPr/>
      <dgm:t>
        <a:bodyPr/>
        <a:lstStyle>
          <a:extLst/>
        </a:lstStyle>
        <a:p>
          <a:endParaRPr lang="en-US"/>
        </a:p>
      </dgm:t>
    </dgm:pt>
    <dgm:pt modelId="{98CD7476-6A48-4BD0-A0B1-E79081300878}" type="pres">
      <dgm:prSet presAssocID="{F50BDB3E-817D-4A89-9D71-D9E0B029567B}" presName="parentLin" presStyleCnt="0"/>
      <dgm:spPr/>
      <dgm:t>
        <a:bodyPr/>
        <a:lstStyle>
          <a:extLst/>
        </a:lstStyle>
        <a:p>
          <a:endParaRPr lang="en-US"/>
        </a:p>
      </dgm:t>
    </dgm:pt>
    <dgm:pt modelId="{63AA2D3F-331D-492F-82D5-8A2B6C78BAAD}" type="pres">
      <dgm:prSet presAssocID="{F50BDB3E-817D-4A89-9D71-D9E0B029567B}" presName="parentLeftMargin" presStyleLbl="node1" presStyleIdx="1" presStyleCnt="3"/>
      <dgm:spPr/>
      <dgm:t>
        <a:bodyPr/>
        <a:lstStyle>
          <a:extLst/>
        </a:lstStyle>
        <a:p>
          <a:endParaRPr lang="en-US"/>
        </a:p>
      </dgm:t>
    </dgm:pt>
    <dgm:pt modelId="{2CFD44AC-C5B0-407B-B2EE-07415AFE4DC4}" type="pres">
      <dgm:prSet presAssocID="{F50BDB3E-817D-4A89-9D71-D9E0B029567B}" presName="parentText" presStyleLbl="node1" presStyleIdx="2" presStyleCnt="3" custScaleX="116959" custLinFactNeighborY="-4638">
        <dgm:presLayoutVars>
          <dgm:chMax val="0"/>
          <dgm:bulletEnabled val="1"/>
        </dgm:presLayoutVars>
      </dgm:prSet>
      <dgm:spPr/>
      <dgm:t>
        <a:bodyPr/>
        <a:lstStyle>
          <a:extLst/>
        </a:lstStyle>
        <a:p>
          <a:endParaRPr lang="en-US"/>
        </a:p>
      </dgm:t>
    </dgm:pt>
    <dgm:pt modelId="{E27A153A-8ADD-4646-B3A3-509A74CD0695}" type="pres">
      <dgm:prSet presAssocID="{F50BDB3E-817D-4A89-9D71-D9E0B029567B}" presName="negativeSpace" presStyleCnt="0"/>
      <dgm:spPr/>
      <dgm:t>
        <a:bodyPr/>
        <a:lstStyle>
          <a:extLst/>
        </a:lstStyle>
        <a:p>
          <a:endParaRPr lang="en-US"/>
        </a:p>
      </dgm:t>
    </dgm:pt>
    <dgm:pt modelId="{2DB5D132-AB90-49A4-A479-F0988A86E33E}" type="pres">
      <dgm:prSet presAssocID="{F50BDB3E-817D-4A89-9D71-D9E0B029567B}" presName="childText" presStyleLbl="alignAcc1" presStyleIdx="2" presStyleCnt="3" custLinFactNeighborX="-197" custLinFactNeighborY="-16464">
        <dgm:presLayoutVars>
          <dgm:bulletEnabled val="1"/>
        </dgm:presLayoutVars>
      </dgm:prSet>
      <dgm:spPr>
        <a:ln>
          <a:noFill/>
        </a:ln>
      </dgm:spPr>
      <dgm:t>
        <a:bodyPr/>
        <a:lstStyle>
          <a:extLst/>
        </a:lstStyle>
        <a:p>
          <a:endParaRPr lang="en-US"/>
        </a:p>
      </dgm:t>
    </dgm:pt>
  </dgm:ptLst>
  <dgm:cxnLst>
    <dgm:cxn modelId="{E8EF61B1-515C-44F0-9393-3A960B69FA7A}" srcId="{8554BDF9-8515-4677-9942-0171F000F8EB}" destId="{F50BDB3E-817D-4A89-9D71-D9E0B029567B}" srcOrd="2" destOrd="0" parTransId="{DE0B39BA-A6F3-455E-8022-365CCF701DB7}" sibTransId="{25F4C625-3E51-442C-BBB8-3FA715271B27}"/>
    <dgm:cxn modelId="{091D51EA-8812-4C8E-A874-44476A855BE6}" type="presOf" srcId="{F50BDB3E-817D-4A89-9D71-D9E0B029567B}" destId="{63AA2D3F-331D-492F-82D5-8A2B6C78BAAD}" srcOrd="0" destOrd="0" presId="urn:microsoft.com/office/officeart/2005/8/layout/list1#1"/>
    <dgm:cxn modelId="{FD9248ED-88E9-4F49-93C0-2215853AD06F}" type="presOf" srcId="{8554BDF9-8515-4677-9942-0171F000F8EB}" destId="{9D58511D-D18C-46E6-ADFB-6CDE1389D37F}" srcOrd="0" destOrd="0" presId="urn:microsoft.com/office/officeart/2005/8/layout/list1#1"/>
    <dgm:cxn modelId="{122E32E4-D3AF-4F9F-87FC-0958728DBDE2}" type="presOf" srcId="{F50BDB3E-817D-4A89-9D71-D9E0B029567B}" destId="{2CFD44AC-C5B0-407B-B2EE-07415AFE4DC4}" srcOrd="1" destOrd="0" presId="urn:microsoft.com/office/officeart/2005/8/layout/list1#1"/>
    <dgm:cxn modelId="{DFAEFA4C-B3B0-4C4E-BCD8-BFB53D07C5D0}" srcId="{8554BDF9-8515-4677-9942-0171F000F8EB}" destId="{787546C1-DD5C-4D6E-BFDD-D95A52E781AD}" srcOrd="0" destOrd="0" parTransId="{88942913-D2BB-4DEB-B0E7-EA2B7A6CD360}" sibTransId="{579A9A07-8770-4AC1-9705-76E19F87D269}"/>
    <dgm:cxn modelId="{579A338B-B5D8-4240-8867-8564B0DC96F3}" srcId="{8554BDF9-8515-4677-9942-0171F000F8EB}" destId="{AC5265C1-0BAB-4984-A634-E4518A8EC253}" srcOrd="1" destOrd="0" parTransId="{26A0947C-B518-417C-9D68-EC422DC1E3A5}" sibTransId="{E68E8117-B3CB-464C-9711-4DBE8BF88216}"/>
    <dgm:cxn modelId="{2D1AB097-13F2-4A44-98F0-937D8F02FDF7}" type="presOf" srcId="{787546C1-DD5C-4D6E-BFDD-D95A52E781AD}" destId="{8BC4E78D-0D98-4ED2-B23A-71FEC19A6436}" srcOrd="1" destOrd="0" presId="urn:microsoft.com/office/officeart/2005/8/layout/list1#1"/>
    <dgm:cxn modelId="{0964C396-52AE-4815-A256-E88022BB6D6C}" type="presOf" srcId="{787546C1-DD5C-4D6E-BFDD-D95A52E781AD}" destId="{F4F466C7-208D-4B4A-A865-9D82D8E9F892}" srcOrd="0" destOrd="0" presId="urn:microsoft.com/office/officeart/2005/8/layout/list1#1"/>
    <dgm:cxn modelId="{0266BEC8-745F-4520-99AC-BEA29ADE95B7}" type="presOf" srcId="{AC5265C1-0BAB-4984-A634-E4518A8EC253}" destId="{12E5634D-BCAA-48AB-BADB-754A15E9B7AC}" srcOrd="1" destOrd="0" presId="urn:microsoft.com/office/officeart/2005/8/layout/list1#1"/>
    <dgm:cxn modelId="{71E950F8-D50D-4BBF-B667-4352C012787D}" type="presOf" srcId="{AC5265C1-0BAB-4984-A634-E4518A8EC253}" destId="{06B5F591-72E0-4CFF-9799-36D4050BD51D}" srcOrd="0" destOrd="0" presId="urn:microsoft.com/office/officeart/2005/8/layout/list1#1"/>
    <dgm:cxn modelId="{49602857-4EF8-41BA-9EE3-8317CAC7AC21}" type="presParOf" srcId="{9D58511D-D18C-46E6-ADFB-6CDE1389D37F}" destId="{29EC7F92-6143-4EC7-AD17-ECAF75C06DC8}" srcOrd="0" destOrd="0" presId="urn:microsoft.com/office/officeart/2005/8/layout/list1#1"/>
    <dgm:cxn modelId="{23AF52A0-CA5D-40F5-8506-577E13DE5837}" type="presParOf" srcId="{29EC7F92-6143-4EC7-AD17-ECAF75C06DC8}" destId="{F4F466C7-208D-4B4A-A865-9D82D8E9F892}" srcOrd="0" destOrd="0" presId="urn:microsoft.com/office/officeart/2005/8/layout/list1#1"/>
    <dgm:cxn modelId="{19C95510-6C9F-460F-8B51-F8FA5C852C2F}" type="presParOf" srcId="{29EC7F92-6143-4EC7-AD17-ECAF75C06DC8}" destId="{8BC4E78D-0D98-4ED2-B23A-71FEC19A6436}" srcOrd="1" destOrd="0" presId="urn:microsoft.com/office/officeart/2005/8/layout/list1#1"/>
    <dgm:cxn modelId="{948DEB9E-FFCD-47EA-A012-9CEC0F22AF04}" type="presParOf" srcId="{9D58511D-D18C-46E6-ADFB-6CDE1389D37F}" destId="{129CDA7D-4C80-4698-AFD0-7208B5D9749E}" srcOrd="1" destOrd="0" presId="urn:microsoft.com/office/officeart/2005/8/layout/list1#1"/>
    <dgm:cxn modelId="{8F9DBB3E-8C3D-4CA3-BE7B-4E37DA4216DF}" type="presParOf" srcId="{9D58511D-D18C-46E6-ADFB-6CDE1389D37F}" destId="{EBA8CF1F-3B4A-4B6A-8877-CB03CDDAB1E9}" srcOrd="2" destOrd="0" presId="urn:microsoft.com/office/officeart/2005/8/layout/list1#1"/>
    <dgm:cxn modelId="{12FE42E6-5BCD-4278-9E9E-02C836C87D38}" type="presParOf" srcId="{9D58511D-D18C-46E6-ADFB-6CDE1389D37F}" destId="{8BC0D01A-9D98-495C-93AA-A7D9631CDDAD}" srcOrd="3" destOrd="0" presId="urn:microsoft.com/office/officeart/2005/8/layout/list1#1"/>
    <dgm:cxn modelId="{0E65562F-0E00-4F3D-A058-8E093B58FA28}" type="presParOf" srcId="{9D58511D-D18C-46E6-ADFB-6CDE1389D37F}" destId="{D4434ECF-2146-46AC-B62E-87AB389C995A}" srcOrd="4" destOrd="0" presId="urn:microsoft.com/office/officeart/2005/8/layout/list1#1"/>
    <dgm:cxn modelId="{41D8287E-2B36-452F-A0E0-12C5E5A1B59A}" type="presParOf" srcId="{D4434ECF-2146-46AC-B62E-87AB389C995A}" destId="{06B5F591-72E0-4CFF-9799-36D4050BD51D}" srcOrd="0" destOrd="0" presId="urn:microsoft.com/office/officeart/2005/8/layout/list1#1"/>
    <dgm:cxn modelId="{B9750F89-986C-4944-A544-F7EBDEF432C0}" type="presParOf" srcId="{D4434ECF-2146-46AC-B62E-87AB389C995A}" destId="{12E5634D-BCAA-48AB-BADB-754A15E9B7AC}" srcOrd="1" destOrd="0" presId="urn:microsoft.com/office/officeart/2005/8/layout/list1#1"/>
    <dgm:cxn modelId="{8B04E926-F3B7-43C0-9718-F5D5F36D1C4A}" type="presParOf" srcId="{9D58511D-D18C-46E6-ADFB-6CDE1389D37F}" destId="{3DAA9763-50F6-4CC4-B6DA-0A4C45FFB361}" srcOrd="5" destOrd="0" presId="urn:microsoft.com/office/officeart/2005/8/layout/list1#1"/>
    <dgm:cxn modelId="{462DE02A-4FC6-4903-A172-74CF120EF6A1}" type="presParOf" srcId="{9D58511D-D18C-46E6-ADFB-6CDE1389D37F}" destId="{51228DB3-E7D4-486B-A0C1-9A59D129891F}" srcOrd="6" destOrd="0" presId="urn:microsoft.com/office/officeart/2005/8/layout/list1#1"/>
    <dgm:cxn modelId="{FA242C81-54A4-436E-BF0D-033136977205}" type="presParOf" srcId="{9D58511D-D18C-46E6-ADFB-6CDE1389D37F}" destId="{ECC02425-44D1-4F4C-B5D6-13442CA71F2A}" srcOrd="7" destOrd="0" presId="urn:microsoft.com/office/officeart/2005/8/layout/list1#1"/>
    <dgm:cxn modelId="{A3093276-685C-4772-A15E-72B084DF6A48}" type="presParOf" srcId="{9D58511D-D18C-46E6-ADFB-6CDE1389D37F}" destId="{98CD7476-6A48-4BD0-A0B1-E79081300878}" srcOrd="8" destOrd="0" presId="urn:microsoft.com/office/officeart/2005/8/layout/list1#1"/>
    <dgm:cxn modelId="{F3FC192F-B40D-48ED-BD74-F401855C3C38}" type="presParOf" srcId="{98CD7476-6A48-4BD0-A0B1-E79081300878}" destId="{63AA2D3F-331D-492F-82D5-8A2B6C78BAAD}" srcOrd="0" destOrd="0" presId="urn:microsoft.com/office/officeart/2005/8/layout/list1#1"/>
    <dgm:cxn modelId="{95B4E1BF-97A6-458D-A8DC-E1C392B6376F}" type="presParOf" srcId="{98CD7476-6A48-4BD0-A0B1-E79081300878}" destId="{2CFD44AC-C5B0-407B-B2EE-07415AFE4DC4}" srcOrd="1" destOrd="0" presId="urn:microsoft.com/office/officeart/2005/8/layout/list1#1"/>
    <dgm:cxn modelId="{48111138-2131-49B8-8AE4-883038B81400}" type="presParOf" srcId="{9D58511D-D18C-46E6-ADFB-6CDE1389D37F}" destId="{E27A153A-8ADD-4646-B3A3-509A74CD0695}" srcOrd="9" destOrd="0" presId="urn:microsoft.com/office/officeart/2005/8/layout/list1#1"/>
    <dgm:cxn modelId="{B66054F9-4826-47DA-B942-9E9422242797}" type="presParOf" srcId="{9D58511D-D18C-46E6-ADFB-6CDE1389D37F}" destId="{2DB5D132-AB90-49A4-A479-F0988A86E33E}" srcOrd="10"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54056-FCF6-4AFF-8095-EB445054C48A}">
      <dsp:nvSpPr>
        <dsp:cNvPr id="0" name=""/>
        <dsp:cNvSpPr/>
      </dsp:nvSpPr>
      <dsp:spPr>
        <a:xfrm>
          <a:off x="0" y="245082"/>
          <a:ext cx="8153400" cy="530103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D35BE8-2758-4E0D-81E4-1E08CB2F1509}">
      <dsp:nvSpPr>
        <dsp:cNvPr id="0" name=""/>
        <dsp:cNvSpPr/>
      </dsp:nvSpPr>
      <dsp:spPr>
        <a:xfrm>
          <a:off x="1035481" y="3864835"/>
          <a:ext cx="211988" cy="2119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5529E2-4889-477E-BC09-DBF9A598942C}">
      <dsp:nvSpPr>
        <dsp:cNvPr id="0" name=""/>
        <dsp:cNvSpPr/>
      </dsp:nvSpPr>
      <dsp:spPr>
        <a:xfrm>
          <a:off x="1195799" y="3970829"/>
          <a:ext cx="2275454" cy="147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328" tIns="0" rIns="0" bIns="0" numCol="1" spcCol="1270" anchor="t" anchorCtr="0">
          <a:noAutofit/>
        </a:bodyPr>
        <a:lstStyle/>
        <a:p>
          <a:pPr lvl="0" algn="l" defTabSz="889000">
            <a:lnSpc>
              <a:spcPct val="90000"/>
            </a:lnSpc>
            <a:spcBef>
              <a:spcPct val="0"/>
            </a:spcBef>
            <a:spcAft>
              <a:spcPct val="35000"/>
            </a:spcAft>
          </a:pPr>
          <a:r>
            <a:rPr lang="en-US" sz="2000" kern="1200" dirty="0" smtClean="0">
              <a:solidFill>
                <a:schemeClr val="tx1"/>
              </a:solidFill>
            </a:rPr>
            <a:t>Copying discovery</a:t>
          </a:r>
          <a:endParaRPr lang="en-US" sz="2000" kern="1200" dirty="0">
            <a:solidFill>
              <a:schemeClr val="tx1"/>
            </a:solidFill>
          </a:endParaRPr>
        </a:p>
        <a:p>
          <a:pPr marL="171450" lvl="1" indent="-171450" algn="l" defTabSz="711200">
            <a:lnSpc>
              <a:spcPct val="90000"/>
            </a:lnSpc>
            <a:spcBef>
              <a:spcPct val="0"/>
            </a:spcBef>
            <a:spcAft>
              <a:spcPct val="15000"/>
            </a:spcAft>
            <a:buChar char="••"/>
          </a:pPr>
          <a:r>
            <a:rPr lang="en-US" sz="1600" kern="1200" dirty="0" smtClean="0">
              <a:solidFill>
                <a:schemeClr val="tx1"/>
              </a:solidFill>
            </a:rPr>
            <a:t>Local detection </a:t>
          </a:r>
          <a:br>
            <a:rPr lang="en-US" sz="1600" kern="1200" dirty="0" smtClean="0">
              <a:solidFill>
                <a:schemeClr val="tx1"/>
              </a:solidFill>
            </a:rPr>
          </a:br>
          <a:r>
            <a:rPr lang="en-US" sz="1600" kern="1200" dirty="0" smtClean="0">
              <a:solidFill>
                <a:schemeClr val="tx1"/>
              </a:solidFill>
            </a:rPr>
            <a:t>[VLDB’09a]</a:t>
          </a:r>
          <a:endParaRPr lang="en-US" sz="1600" kern="1200" dirty="0">
            <a:solidFill>
              <a:schemeClr val="tx1"/>
            </a:solidFill>
          </a:endParaRPr>
        </a:p>
        <a:p>
          <a:pPr marL="171450" lvl="1" indent="-171450" algn="l" defTabSz="711200">
            <a:lnSpc>
              <a:spcPct val="90000"/>
            </a:lnSpc>
            <a:spcBef>
              <a:spcPct val="0"/>
            </a:spcBef>
            <a:spcAft>
              <a:spcPct val="15000"/>
            </a:spcAft>
            <a:buChar char="••"/>
          </a:pPr>
          <a:r>
            <a:rPr lang="en-US" sz="1600" kern="1200" dirty="0" smtClean="0">
              <a:solidFill>
                <a:schemeClr val="tx1"/>
              </a:solidFill>
            </a:rPr>
            <a:t>Global detection </a:t>
          </a:r>
          <a:br>
            <a:rPr lang="en-US" sz="1600" kern="1200" dirty="0" smtClean="0">
              <a:solidFill>
                <a:schemeClr val="tx1"/>
              </a:solidFill>
            </a:rPr>
          </a:br>
          <a:r>
            <a:rPr lang="en-US" sz="1600" kern="1200" dirty="0" smtClean="0">
              <a:solidFill>
                <a:schemeClr val="tx1"/>
              </a:solidFill>
            </a:rPr>
            <a:t>[VLDB’10a]</a:t>
          </a:r>
          <a:endParaRPr lang="en-US" sz="1600" kern="1200" dirty="0">
            <a:solidFill>
              <a:schemeClr val="tx1"/>
            </a:solidFill>
          </a:endParaRPr>
        </a:p>
        <a:p>
          <a:pPr marL="171450" lvl="1" indent="-171450" algn="l" defTabSz="711200">
            <a:lnSpc>
              <a:spcPct val="90000"/>
            </a:lnSpc>
            <a:spcBef>
              <a:spcPct val="0"/>
            </a:spcBef>
            <a:spcAft>
              <a:spcPct val="15000"/>
            </a:spcAft>
            <a:buChar char="••"/>
          </a:pPr>
          <a:r>
            <a:rPr lang="en-US" sz="1600" kern="1200" dirty="0" smtClean="0">
              <a:solidFill>
                <a:schemeClr val="tx1"/>
              </a:solidFill>
            </a:rPr>
            <a:t>Detection w. dynamic data [VLDB’09b]</a:t>
          </a:r>
          <a:endParaRPr lang="en-US" sz="1600" kern="1200" dirty="0">
            <a:solidFill>
              <a:schemeClr val="tx1"/>
            </a:solidFill>
          </a:endParaRPr>
        </a:p>
      </dsp:txBody>
      <dsp:txXfrm>
        <a:off x="1195799" y="3970829"/>
        <a:ext cx="2275454" cy="1472707"/>
      </dsp:txXfrm>
    </dsp:sp>
    <dsp:sp modelId="{9EEF9F76-BF50-4E91-9E05-1AC750CAC923}">
      <dsp:nvSpPr>
        <dsp:cNvPr id="0" name=""/>
        <dsp:cNvSpPr/>
      </dsp:nvSpPr>
      <dsp:spPr>
        <a:xfrm>
          <a:off x="2906687" y="2479776"/>
          <a:ext cx="383209" cy="3832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9F075E-3563-4708-B00C-DB7524B56CA9}">
      <dsp:nvSpPr>
        <dsp:cNvPr id="0" name=""/>
        <dsp:cNvSpPr/>
      </dsp:nvSpPr>
      <dsp:spPr>
        <a:xfrm>
          <a:off x="3279620" y="2962873"/>
          <a:ext cx="2663989" cy="255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055" tIns="0" rIns="0" bIns="0" numCol="1" spcCol="1270" anchor="t" anchorCtr="0">
          <a:noAutofit/>
        </a:bodyPr>
        <a:lstStyle/>
        <a:p>
          <a:pPr lvl="0" algn="l" defTabSz="889000">
            <a:lnSpc>
              <a:spcPct val="90000"/>
            </a:lnSpc>
            <a:spcBef>
              <a:spcPct val="0"/>
            </a:spcBef>
            <a:spcAft>
              <a:spcPct val="35000"/>
            </a:spcAft>
          </a:pPr>
          <a:r>
            <a:rPr lang="en-US" sz="2000" kern="1200" dirty="0" smtClean="0"/>
            <a:t>Applications in </a:t>
          </a:r>
          <a:br>
            <a:rPr lang="en-US" sz="2000" kern="1200" dirty="0" smtClean="0"/>
          </a:br>
          <a:r>
            <a:rPr lang="en-US" sz="2000" kern="1200" dirty="0" smtClean="0"/>
            <a:t>data integration</a:t>
          </a:r>
          <a:endParaRPr lang="en-US" sz="2000" kern="1200" dirty="0"/>
        </a:p>
        <a:p>
          <a:pPr marL="171450" lvl="1" indent="-171450" algn="l" defTabSz="711200">
            <a:lnSpc>
              <a:spcPct val="90000"/>
            </a:lnSpc>
            <a:spcBef>
              <a:spcPct val="0"/>
            </a:spcBef>
            <a:spcAft>
              <a:spcPct val="15000"/>
            </a:spcAft>
            <a:buChar char="••"/>
          </a:pPr>
          <a:r>
            <a:rPr lang="en-US" sz="1600" kern="1200" dirty="0" smtClean="0"/>
            <a:t>Truth discovery </a:t>
          </a:r>
          <a:br>
            <a:rPr lang="en-US" sz="1600" kern="1200" dirty="0" smtClean="0"/>
          </a:br>
          <a:r>
            <a:rPr lang="en-US" sz="1600" kern="1200" dirty="0" smtClean="0"/>
            <a:t>[VLDB’09a][VLDB’09b]</a:t>
          </a:r>
          <a:endParaRPr lang="en-US" sz="1600" kern="1200" dirty="0"/>
        </a:p>
        <a:p>
          <a:pPr marL="171450" lvl="1" indent="-171450" algn="l" defTabSz="711200">
            <a:lnSpc>
              <a:spcPct val="90000"/>
            </a:lnSpc>
            <a:spcBef>
              <a:spcPct val="0"/>
            </a:spcBef>
            <a:spcAft>
              <a:spcPct val="15000"/>
            </a:spcAft>
            <a:buChar char="••"/>
          </a:pPr>
          <a:r>
            <a:rPr lang="en-US" sz="1600" kern="1200" dirty="0" smtClean="0"/>
            <a:t>Query answering </a:t>
          </a:r>
          <a:br>
            <a:rPr lang="en-US" sz="1600" kern="1200" dirty="0" smtClean="0"/>
          </a:br>
          <a:r>
            <a:rPr lang="en-US" sz="1600" kern="1200" dirty="0" smtClean="0"/>
            <a:t>[VLDB’11][EDBT’11]</a:t>
          </a:r>
          <a:endParaRPr lang="en-US" sz="1600" kern="1200" dirty="0"/>
        </a:p>
        <a:p>
          <a:pPr marL="171450" lvl="1" indent="-171450" algn="l" defTabSz="711200">
            <a:lnSpc>
              <a:spcPct val="90000"/>
            </a:lnSpc>
            <a:spcBef>
              <a:spcPct val="0"/>
            </a:spcBef>
            <a:spcAft>
              <a:spcPct val="15000"/>
            </a:spcAft>
            <a:buChar char="••"/>
          </a:pPr>
          <a:r>
            <a:rPr lang="en-US" sz="1600" kern="1200" dirty="0" smtClean="0"/>
            <a:t>Record linkage </a:t>
          </a:r>
          <a:br>
            <a:rPr lang="en-US" sz="1600" kern="1200" dirty="0" smtClean="0"/>
          </a:br>
          <a:r>
            <a:rPr lang="en-US" sz="1600" kern="1200" dirty="0" smtClean="0"/>
            <a:t>[VLDB’10b]</a:t>
          </a:r>
          <a:endParaRPr lang="en-US" sz="1600" kern="1200" dirty="0"/>
        </a:p>
      </dsp:txBody>
      <dsp:txXfrm>
        <a:off x="3279620" y="2962873"/>
        <a:ext cx="2663989" cy="2555816"/>
      </dsp:txXfrm>
    </dsp:sp>
    <dsp:sp modelId="{8FBE93F8-6932-4A89-A8EA-06388A6F11EF}">
      <dsp:nvSpPr>
        <dsp:cNvPr id="0" name=""/>
        <dsp:cNvSpPr/>
      </dsp:nvSpPr>
      <dsp:spPr>
        <a:xfrm>
          <a:off x="5157025" y="1636918"/>
          <a:ext cx="529971" cy="5299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488EDD-370D-4B3B-820E-8D61A0789BC5}">
      <dsp:nvSpPr>
        <dsp:cNvPr id="0" name=""/>
        <dsp:cNvSpPr/>
      </dsp:nvSpPr>
      <dsp:spPr>
        <a:xfrm>
          <a:off x="5422011" y="1901904"/>
          <a:ext cx="1956816" cy="3541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821" tIns="0" rIns="0" bIns="0" numCol="1" spcCol="1270" anchor="t" anchorCtr="0">
          <a:noAutofit/>
        </a:bodyPr>
        <a:lstStyle/>
        <a:p>
          <a:pPr lvl="0" algn="l" defTabSz="889000">
            <a:lnSpc>
              <a:spcPct val="90000"/>
            </a:lnSpc>
            <a:spcBef>
              <a:spcPct val="0"/>
            </a:spcBef>
            <a:spcAft>
              <a:spcPct val="35000"/>
            </a:spcAft>
          </a:pPr>
          <a:r>
            <a:rPr lang="en-US" sz="2000" kern="1200" dirty="0" smtClean="0"/>
            <a:t>Visualization and decision explanation</a:t>
          </a:r>
          <a:endParaRPr lang="en-US" sz="2000" kern="1200" dirty="0"/>
        </a:p>
        <a:p>
          <a:pPr marL="171450" lvl="1" indent="-171450" algn="l" defTabSz="711200">
            <a:lnSpc>
              <a:spcPct val="90000"/>
            </a:lnSpc>
            <a:spcBef>
              <a:spcPct val="0"/>
            </a:spcBef>
            <a:spcAft>
              <a:spcPct val="15000"/>
            </a:spcAft>
            <a:buChar char="••"/>
          </a:pPr>
          <a:r>
            <a:rPr lang="en-US" sz="1600" kern="1200" dirty="0" smtClean="0"/>
            <a:t>Visualization</a:t>
          </a:r>
          <a:endParaRPr lang="en-US" sz="1600" kern="1200" dirty="0"/>
        </a:p>
        <a:p>
          <a:pPr marL="171450" lvl="1" indent="-171450" algn="l" defTabSz="711200">
            <a:lnSpc>
              <a:spcPct val="90000"/>
            </a:lnSpc>
            <a:spcBef>
              <a:spcPct val="0"/>
            </a:spcBef>
            <a:spcAft>
              <a:spcPct val="15000"/>
            </a:spcAft>
            <a:buChar char="••"/>
          </a:pPr>
          <a:r>
            <a:rPr lang="en-US" sz="1600" kern="1200" dirty="0" smtClean="0"/>
            <a:t>Decision explanation</a:t>
          </a:r>
          <a:br>
            <a:rPr lang="en-US" sz="1600" kern="1200" dirty="0" smtClean="0"/>
          </a:br>
          <a:r>
            <a:rPr lang="en-US" sz="1600" kern="1200" dirty="0" smtClean="0"/>
            <a:t>[VLDB’10 demo]</a:t>
          </a:r>
          <a:endParaRPr lang="en-US" sz="1600" kern="1200" dirty="0"/>
        </a:p>
      </dsp:txBody>
      <dsp:txXfrm>
        <a:off x="5422011" y="1901904"/>
        <a:ext cx="1956816" cy="35416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8E882-97B7-4F99-A713-B256A5CCCC5A}">
      <dsp:nvSpPr>
        <dsp:cNvPr id="0" name=""/>
        <dsp:cNvSpPr/>
      </dsp:nvSpPr>
      <dsp:spPr>
        <a:xfrm>
          <a:off x="1167888" y="224"/>
          <a:ext cx="2793186" cy="104530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solidFill>
                <a:srgbClr val="FF0000"/>
              </a:solidFill>
            </a:rPr>
            <a:t>Truth discovery </a:t>
          </a:r>
          <a:br>
            <a:rPr lang="en-US" sz="1400" b="0" i="0" kern="1200" baseline="0" dirty="0" smtClean="0">
              <a:solidFill>
                <a:srgbClr val="FF0000"/>
              </a:solidFill>
            </a:rPr>
          </a:br>
          <a:r>
            <a:rPr lang="en-US" sz="1400" b="0" i="0" kern="1200" baseline="0" dirty="0" smtClean="0">
              <a:solidFill>
                <a:srgbClr val="FF0000"/>
              </a:solidFill>
            </a:rPr>
            <a:t>[VLDB’09a, VLDB’09b]</a:t>
          </a:r>
          <a:endParaRPr lang="en-US" sz="1400" b="0" i="0" kern="1200" baseline="0" dirty="0">
            <a:solidFill>
              <a:srgbClr val="FF0000"/>
            </a:solidFill>
          </a:endParaRPr>
        </a:p>
        <a:p>
          <a:pPr marL="114300" lvl="1" indent="-114300" algn="l" defTabSz="622300" rtl="0">
            <a:lnSpc>
              <a:spcPct val="90000"/>
            </a:lnSpc>
            <a:spcBef>
              <a:spcPct val="0"/>
            </a:spcBef>
            <a:spcAft>
              <a:spcPct val="15000"/>
            </a:spcAft>
            <a:buChar char="••"/>
          </a:pPr>
          <a:r>
            <a:rPr lang="en-US" sz="1400" b="0" i="0" kern="1200" baseline="0" dirty="0" smtClean="0">
              <a:solidFill>
                <a:srgbClr val="FF0000"/>
              </a:solidFill>
            </a:rPr>
            <a:t>Online data fusion [VLDB’11]</a:t>
          </a:r>
          <a:endParaRPr lang="en-US" sz="1400" b="0" i="0" kern="1200" baseline="0" dirty="0"/>
        </a:p>
        <a:p>
          <a:pPr marL="114300" lvl="1" indent="-114300" algn="l" defTabSz="622300" rtl="0">
            <a:lnSpc>
              <a:spcPct val="90000"/>
            </a:lnSpc>
            <a:spcBef>
              <a:spcPct val="0"/>
            </a:spcBef>
            <a:spcAft>
              <a:spcPct val="15000"/>
            </a:spcAft>
            <a:buChar char="••"/>
          </a:pPr>
          <a:r>
            <a:rPr lang="en-US" sz="1400" b="0" i="0" kern="1200" baseline="0" dirty="0" smtClean="0"/>
            <a:t>Integrating probabilistic data</a:t>
          </a:r>
          <a:endParaRPr lang="en-US" sz="1400" b="0" i="0" kern="1200" baseline="0" dirty="0"/>
        </a:p>
      </dsp:txBody>
      <dsp:txXfrm>
        <a:off x="1167888" y="130887"/>
        <a:ext cx="2401198" cy="783976"/>
      </dsp:txXfrm>
    </dsp:sp>
    <dsp:sp modelId="{F346F691-C50D-4DD3-8ED0-478AF5B91B50}">
      <dsp:nvSpPr>
        <dsp:cNvPr id="0" name=""/>
        <dsp:cNvSpPr/>
      </dsp:nvSpPr>
      <dsp:spPr>
        <a:xfrm>
          <a:off x="1324" y="224"/>
          <a:ext cx="1166563"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0" i="0" kern="1200" baseline="0" dirty="0" smtClean="0"/>
            <a:t>Data </a:t>
          </a:r>
        </a:p>
        <a:p>
          <a:pPr lvl="0" algn="ctr" defTabSz="711200" rtl="0">
            <a:lnSpc>
              <a:spcPct val="90000"/>
            </a:lnSpc>
            <a:spcBef>
              <a:spcPct val="0"/>
            </a:spcBef>
            <a:spcAft>
              <a:spcPct val="35000"/>
            </a:spcAft>
          </a:pPr>
          <a:r>
            <a:rPr lang="en-US" sz="1600" b="0" i="0" kern="1200" baseline="0" dirty="0" smtClean="0"/>
            <a:t>Fusion</a:t>
          </a:r>
          <a:endParaRPr lang="en-US" sz="1600" kern="1200" dirty="0"/>
        </a:p>
      </dsp:txBody>
      <dsp:txXfrm>
        <a:off x="52351" y="51251"/>
        <a:ext cx="1064509" cy="943248"/>
      </dsp:txXfrm>
    </dsp:sp>
    <dsp:sp modelId="{A7C31B69-8191-4786-9688-A878D9F4CB83}">
      <dsp:nvSpPr>
        <dsp:cNvPr id="0" name=""/>
        <dsp:cNvSpPr/>
      </dsp:nvSpPr>
      <dsp:spPr>
        <a:xfrm>
          <a:off x="1166015" y="1150057"/>
          <a:ext cx="2793327" cy="1076013"/>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t>Improve record linkage</a:t>
          </a:r>
          <a:endParaRPr lang="en-US" sz="1400" b="0" i="0" kern="1200" baseline="0" dirty="0"/>
        </a:p>
        <a:p>
          <a:pPr marL="114300" lvl="1" indent="-114300" algn="l" defTabSz="622300" rtl="0">
            <a:lnSpc>
              <a:spcPct val="90000"/>
            </a:lnSpc>
            <a:spcBef>
              <a:spcPct val="0"/>
            </a:spcBef>
            <a:spcAft>
              <a:spcPct val="15000"/>
            </a:spcAft>
            <a:buChar char="••"/>
          </a:pPr>
          <a:r>
            <a:rPr lang="en-US" sz="1400" b="0" i="0" kern="1200" baseline="0" dirty="0" smtClean="0">
              <a:solidFill>
                <a:srgbClr val="FF0000"/>
              </a:solidFill>
            </a:rPr>
            <a:t>Distinguish bet wrong values and alter representations [VLDB’10b]</a:t>
          </a:r>
          <a:endParaRPr lang="en-US" sz="1400" b="0" i="0" kern="1200" baseline="0" dirty="0">
            <a:solidFill>
              <a:srgbClr val="FF0000"/>
            </a:solidFill>
          </a:endParaRPr>
        </a:p>
      </dsp:txBody>
      <dsp:txXfrm>
        <a:off x="1166015" y="1284559"/>
        <a:ext cx="2389822" cy="807009"/>
      </dsp:txXfrm>
    </dsp:sp>
    <dsp:sp modelId="{75707184-5CCD-4FAC-9D39-00D432E38109}">
      <dsp:nvSpPr>
        <dsp:cNvPr id="0" name=""/>
        <dsp:cNvSpPr/>
      </dsp:nvSpPr>
      <dsp:spPr>
        <a:xfrm>
          <a:off x="3057" y="1165413"/>
          <a:ext cx="1162957"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0" i="0" kern="1200" baseline="0" dirty="0" smtClean="0"/>
            <a:t>Record </a:t>
          </a:r>
        </a:p>
        <a:p>
          <a:pPr lvl="0" algn="ctr" defTabSz="711200" rtl="0">
            <a:lnSpc>
              <a:spcPct val="90000"/>
            </a:lnSpc>
            <a:spcBef>
              <a:spcPct val="0"/>
            </a:spcBef>
            <a:spcAft>
              <a:spcPct val="35000"/>
            </a:spcAft>
          </a:pPr>
          <a:r>
            <a:rPr lang="en-US" sz="1600" b="0" i="0" kern="1200" baseline="0" dirty="0" smtClean="0"/>
            <a:t>Linkage</a:t>
          </a:r>
          <a:endParaRPr lang="en-US" sz="1600" kern="1200" dirty="0"/>
        </a:p>
      </dsp:txBody>
      <dsp:txXfrm>
        <a:off x="54084" y="1216440"/>
        <a:ext cx="1060903" cy="943248"/>
      </dsp:txXfrm>
    </dsp:sp>
    <dsp:sp modelId="{69CC7D84-4185-4B15-B376-D138259969FB}">
      <dsp:nvSpPr>
        <dsp:cNvPr id="0" name=""/>
        <dsp:cNvSpPr/>
      </dsp:nvSpPr>
      <dsp:spPr>
        <a:xfrm>
          <a:off x="1178032" y="2330602"/>
          <a:ext cx="2784093" cy="104530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solidFill>
                <a:srgbClr val="FF0000"/>
              </a:solidFill>
            </a:rPr>
            <a:t>Query optimization [EDBT’11]</a:t>
          </a:r>
          <a:endParaRPr lang="en-US" sz="1400" b="0" i="0" kern="1200" baseline="0" dirty="0">
            <a:solidFill>
              <a:srgbClr val="FF0000"/>
            </a:solidFill>
          </a:endParaRPr>
        </a:p>
        <a:p>
          <a:pPr marL="114300" lvl="1" indent="-114300" algn="l" defTabSz="622300" rtl="0">
            <a:lnSpc>
              <a:spcPct val="90000"/>
            </a:lnSpc>
            <a:spcBef>
              <a:spcPct val="0"/>
            </a:spcBef>
            <a:spcAft>
              <a:spcPct val="15000"/>
            </a:spcAft>
            <a:buChar char="••"/>
          </a:pPr>
          <a:r>
            <a:rPr lang="en-US" sz="1400" b="0" i="0" kern="1200" baseline="0" dirty="0" smtClean="0"/>
            <a:t>Improve schema matching</a:t>
          </a:r>
          <a:endParaRPr lang="en-US" sz="1400" b="0" i="0" kern="1200" baseline="0" dirty="0"/>
        </a:p>
      </dsp:txBody>
      <dsp:txXfrm>
        <a:off x="1178032" y="2461265"/>
        <a:ext cx="2392105" cy="783976"/>
      </dsp:txXfrm>
    </dsp:sp>
    <dsp:sp modelId="{9195388E-CF6C-46F0-B198-03F7674D4CAA}">
      <dsp:nvSpPr>
        <dsp:cNvPr id="0" name=""/>
        <dsp:cNvSpPr/>
      </dsp:nvSpPr>
      <dsp:spPr>
        <a:xfrm>
          <a:off x="274" y="2330602"/>
          <a:ext cx="1177757"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0" i="0" kern="1200" baseline="0" dirty="0" smtClean="0"/>
            <a:t>Query </a:t>
          </a:r>
        </a:p>
        <a:p>
          <a:pPr lvl="0" algn="ctr" defTabSz="711200" rtl="0">
            <a:lnSpc>
              <a:spcPct val="90000"/>
            </a:lnSpc>
            <a:spcBef>
              <a:spcPct val="0"/>
            </a:spcBef>
            <a:spcAft>
              <a:spcPct val="35000"/>
            </a:spcAft>
          </a:pPr>
          <a:r>
            <a:rPr lang="en-US" sz="1600" b="0" i="0" kern="1200" baseline="0" dirty="0" smtClean="0"/>
            <a:t>Answering</a:t>
          </a:r>
          <a:endParaRPr lang="en-US" sz="1600" b="0" i="0" kern="1200" baseline="0" dirty="0"/>
        </a:p>
      </dsp:txBody>
      <dsp:txXfrm>
        <a:off x="51301" y="2381629"/>
        <a:ext cx="1075703" cy="943248"/>
      </dsp:txXfrm>
    </dsp:sp>
    <dsp:sp modelId="{26F41D9D-0A92-46F5-AF4C-44677C6899F0}">
      <dsp:nvSpPr>
        <dsp:cNvPr id="0" name=""/>
        <dsp:cNvSpPr/>
      </dsp:nvSpPr>
      <dsp:spPr>
        <a:xfrm>
          <a:off x="1159040" y="3480435"/>
          <a:ext cx="2801428" cy="104530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t>Recommend trustworthy, up-to-date, and independent sources</a:t>
          </a:r>
          <a:endParaRPr lang="en-US" sz="1400" b="0" i="0" kern="1200" baseline="0" dirty="0"/>
        </a:p>
      </dsp:txBody>
      <dsp:txXfrm>
        <a:off x="1159040" y="3611098"/>
        <a:ext cx="2409440" cy="783976"/>
      </dsp:txXfrm>
    </dsp:sp>
    <dsp:sp modelId="{34C77B2E-2473-437D-B98D-0E113A77BD82}">
      <dsp:nvSpPr>
        <dsp:cNvPr id="0" name=""/>
        <dsp:cNvSpPr/>
      </dsp:nvSpPr>
      <dsp:spPr>
        <a:xfrm>
          <a:off x="1930" y="3480435"/>
          <a:ext cx="1157110"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b="0" i="0" kern="1200" baseline="0" dirty="0" smtClean="0"/>
            <a:t>Source </a:t>
          </a:r>
          <a:r>
            <a:rPr lang="en-US" sz="1600" b="0" i="0" kern="1200" baseline="0" dirty="0" err="1" smtClean="0"/>
            <a:t>Recom-mendation</a:t>
          </a:r>
          <a:endParaRPr lang="en-US" sz="1600" kern="1200" dirty="0"/>
        </a:p>
      </dsp:txBody>
      <dsp:txXfrm>
        <a:off x="52957" y="3531462"/>
        <a:ext cx="1055056" cy="9432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54056-FCF6-4AFF-8095-EB445054C48A}">
      <dsp:nvSpPr>
        <dsp:cNvPr id="0" name=""/>
        <dsp:cNvSpPr/>
      </dsp:nvSpPr>
      <dsp:spPr>
        <a:xfrm>
          <a:off x="0" y="245082"/>
          <a:ext cx="8153400" cy="530103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D35BE8-2758-4E0D-81E4-1E08CB2F1509}">
      <dsp:nvSpPr>
        <dsp:cNvPr id="0" name=""/>
        <dsp:cNvSpPr/>
      </dsp:nvSpPr>
      <dsp:spPr>
        <a:xfrm>
          <a:off x="1035481" y="3864835"/>
          <a:ext cx="211988" cy="2119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5529E2-4889-477E-BC09-DBF9A598942C}">
      <dsp:nvSpPr>
        <dsp:cNvPr id="0" name=""/>
        <dsp:cNvSpPr/>
      </dsp:nvSpPr>
      <dsp:spPr>
        <a:xfrm>
          <a:off x="1195799" y="3970829"/>
          <a:ext cx="2275454" cy="147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328" tIns="0" rIns="0" bIns="0" numCol="1" spcCol="1270" anchor="t" anchorCtr="0">
          <a:noAutofit/>
        </a:bodyPr>
        <a:lstStyle/>
        <a:p>
          <a:pPr lvl="0" algn="l" defTabSz="889000">
            <a:lnSpc>
              <a:spcPct val="90000"/>
            </a:lnSpc>
            <a:spcBef>
              <a:spcPct val="0"/>
            </a:spcBef>
            <a:spcAft>
              <a:spcPct val="35000"/>
            </a:spcAft>
          </a:pPr>
          <a:r>
            <a:rPr lang="en-US" sz="2000" kern="1200" dirty="0" smtClean="0">
              <a:solidFill>
                <a:schemeClr val="accent3"/>
              </a:solidFill>
            </a:rPr>
            <a:t>Copying discovery</a:t>
          </a:r>
          <a:endParaRPr lang="en-US" sz="20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Local detection </a:t>
          </a:r>
          <a:br>
            <a:rPr lang="en-US" sz="1600" kern="1200" dirty="0" smtClean="0">
              <a:solidFill>
                <a:schemeClr val="accent3"/>
              </a:solidFill>
            </a:rPr>
          </a:br>
          <a:r>
            <a:rPr lang="en-US" sz="1600" kern="1200" dirty="0" smtClean="0">
              <a:solidFill>
                <a:schemeClr val="accent3"/>
              </a:solidFill>
            </a:rPr>
            <a:t>[VLDB’09a]</a:t>
          </a:r>
          <a:endParaRPr lang="en-US" sz="16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Global detection </a:t>
          </a:r>
          <a:br>
            <a:rPr lang="en-US" sz="1600" kern="1200" dirty="0" smtClean="0">
              <a:solidFill>
                <a:schemeClr val="accent3"/>
              </a:solidFill>
            </a:rPr>
          </a:br>
          <a:r>
            <a:rPr lang="en-US" sz="1600" kern="1200" dirty="0" smtClean="0">
              <a:solidFill>
                <a:schemeClr val="accent3"/>
              </a:solidFill>
            </a:rPr>
            <a:t>[VLDB’10a]</a:t>
          </a:r>
          <a:endParaRPr lang="en-US" sz="16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Detection w. dynamic data [VLDB’09b]</a:t>
          </a:r>
          <a:endParaRPr lang="en-US" sz="1600" kern="1200" dirty="0">
            <a:solidFill>
              <a:schemeClr val="accent3"/>
            </a:solidFill>
          </a:endParaRPr>
        </a:p>
      </dsp:txBody>
      <dsp:txXfrm>
        <a:off x="1195799" y="3970829"/>
        <a:ext cx="2275454" cy="1472707"/>
      </dsp:txXfrm>
    </dsp:sp>
    <dsp:sp modelId="{9EEF9F76-BF50-4E91-9E05-1AC750CAC923}">
      <dsp:nvSpPr>
        <dsp:cNvPr id="0" name=""/>
        <dsp:cNvSpPr/>
      </dsp:nvSpPr>
      <dsp:spPr>
        <a:xfrm>
          <a:off x="2906687" y="2479776"/>
          <a:ext cx="383209" cy="3832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9F075E-3563-4708-B00C-DB7524B56CA9}">
      <dsp:nvSpPr>
        <dsp:cNvPr id="0" name=""/>
        <dsp:cNvSpPr/>
      </dsp:nvSpPr>
      <dsp:spPr>
        <a:xfrm>
          <a:off x="3279620" y="2962873"/>
          <a:ext cx="2663989" cy="255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055" tIns="0" rIns="0" bIns="0" numCol="1" spcCol="1270" anchor="t" anchorCtr="0">
          <a:noAutofit/>
        </a:bodyPr>
        <a:lstStyle/>
        <a:p>
          <a:pPr lvl="0" algn="l" defTabSz="889000">
            <a:lnSpc>
              <a:spcPct val="90000"/>
            </a:lnSpc>
            <a:spcBef>
              <a:spcPct val="0"/>
            </a:spcBef>
            <a:spcAft>
              <a:spcPct val="35000"/>
            </a:spcAft>
          </a:pPr>
          <a:r>
            <a:rPr lang="en-US" sz="2000" kern="1200" dirty="0" smtClean="0">
              <a:solidFill>
                <a:schemeClr val="accent3"/>
              </a:solidFill>
            </a:rPr>
            <a:t>Applications in </a:t>
          </a:r>
          <a:br>
            <a:rPr lang="en-US" sz="2000" kern="1200" dirty="0" smtClean="0">
              <a:solidFill>
                <a:schemeClr val="accent3"/>
              </a:solidFill>
            </a:rPr>
          </a:br>
          <a:r>
            <a:rPr lang="en-US" sz="2000" kern="1200" dirty="0" smtClean="0">
              <a:solidFill>
                <a:schemeClr val="accent3"/>
              </a:solidFill>
            </a:rPr>
            <a:t>data integration</a:t>
          </a:r>
          <a:endParaRPr lang="en-US" sz="20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Truth discovery </a:t>
          </a:r>
          <a:br>
            <a:rPr lang="en-US" sz="1600" kern="1200" dirty="0" smtClean="0">
              <a:solidFill>
                <a:schemeClr val="accent3"/>
              </a:solidFill>
            </a:rPr>
          </a:br>
          <a:r>
            <a:rPr lang="en-US" sz="1600" kern="1200" dirty="0" smtClean="0">
              <a:solidFill>
                <a:schemeClr val="accent3"/>
              </a:solidFill>
            </a:rPr>
            <a:t>[VLDB’09a][VLDB’09b]</a:t>
          </a:r>
          <a:endParaRPr lang="en-US" sz="16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Query answering </a:t>
          </a:r>
          <a:br>
            <a:rPr lang="en-US" sz="1600" kern="1200" dirty="0" smtClean="0">
              <a:solidFill>
                <a:schemeClr val="accent3"/>
              </a:solidFill>
            </a:rPr>
          </a:br>
          <a:r>
            <a:rPr lang="en-US" sz="1600" kern="1200" dirty="0" smtClean="0">
              <a:solidFill>
                <a:schemeClr val="accent3"/>
              </a:solidFill>
            </a:rPr>
            <a:t>[EDBT’11]</a:t>
          </a:r>
          <a:endParaRPr lang="en-US" sz="16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Record linkage </a:t>
          </a:r>
          <a:br>
            <a:rPr lang="en-US" sz="1600" kern="1200" dirty="0" smtClean="0">
              <a:solidFill>
                <a:schemeClr val="accent3"/>
              </a:solidFill>
            </a:rPr>
          </a:br>
          <a:r>
            <a:rPr lang="en-US" sz="1600" kern="1200" dirty="0" smtClean="0">
              <a:solidFill>
                <a:schemeClr val="accent3"/>
              </a:solidFill>
            </a:rPr>
            <a:t>[VLDB’10b]</a:t>
          </a:r>
          <a:endParaRPr lang="en-US" sz="1600" kern="1200" dirty="0">
            <a:solidFill>
              <a:schemeClr val="accent3"/>
            </a:solidFill>
          </a:endParaRPr>
        </a:p>
      </dsp:txBody>
      <dsp:txXfrm>
        <a:off x="3279620" y="2962873"/>
        <a:ext cx="2663989" cy="2555816"/>
      </dsp:txXfrm>
    </dsp:sp>
    <dsp:sp modelId="{8FBE93F8-6932-4A89-A8EA-06388A6F11EF}">
      <dsp:nvSpPr>
        <dsp:cNvPr id="0" name=""/>
        <dsp:cNvSpPr/>
      </dsp:nvSpPr>
      <dsp:spPr>
        <a:xfrm>
          <a:off x="5157025" y="1636918"/>
          <a:ext cx="529971" cy="5299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488EDD-370D-4B3B-820E-8D61A0789BC5}">
      <dsp:nvSpPr>
        <dsp:cNvPr id="0" name=""/>
        <dsp:cNvSpPr/>
      </dsp:nvSpPr>
      <dsp:spPr>
        <a:xfrm>
          <a:off x="5422011" y="1901904"/>
          <a:ext cx="1956816" cy="3541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821" tIns="0" rIns="0" bIns="0" numCol="1" spcCol="1270" anchor="t" anchorCtr="0">
          <a:noAutofit/>
        </a:bodyPr>
        <a:lstStyle/>
        <a:p>
          <a:pPr lvl="0" algn="l" defTabSz="889000">
            <a:lnSpc>
              <a:spcPct val="90000"/>
            </a:lnSpc>
            <a:spcBef>
              <a:spcPct val="0"/>
            </a:spcBef>
            <a:spcAft>
              <a:spcPct val="35000"/>
            </a:spcAft>
          </a:pPr>
          <a:r>
            <a:rPr lang="en-US" sz="2000" kern="1200" dirty="0" smtClean="0"/>
            <a:t>Visualization and decision explanation</a:t>
          </a:r>
          <a:endParaRPr lang="en-US" sz="2000" kern="1200" dirty="0"/>
        </a:p>
        <a:p>
          <a:pPr marL="171450" lvl="1" indent="-171450" algn="l" defTabSz="711200">
            <a:lnSpc>
              <a:spcPct val="90000"/>
            </a:lnSpc>
            <a:spcBef>
              <a:spcPct val="0"/>
            </a:spcBef>
            <a:spcAft>
              <a:spcPct val="15000"/>
            </a:spcAft>
            <a:buChar char="••"/>
          </a:pPr>
          <a:r>
            <a:rPr lang="en-US" sz="1600" kern="1200" dirty="0" smtClean="0"/>
            <a:t>Visualization</a:t>
          </a:r>
          <a:endParaRPr lang="en-US" sz="1600" kern="1200" dirty="0"/>
        </a:p>
        <a:p>
          <a:pPr marL="171450" lvl="1" indent="-171450" algn="l" defTabSz="711200">
            <a:lnSpc>
              <a:spcPct val="90000"/>
            </a:lnSpc>
            <a:spcBef>
              <a:spcPct val="0"/>
            </a:spcBef>
            <a:spcAft>
              <a:spcPct val="15000"/>
            </a:spcAft>
            <a:buChar char="••"/>
          </a:pPr>
          <a:r>
            <a:rPr lang="en-US" sz="1600" kern="1200" dirty="0" smtClean="0"/>
            <a:t>Decision explanation</a:t>
          </a:r>
          <a:br>
            <a:rPr lang="en-US" sz="1600" kern="1200" dirty="0" smtClean="0"/>
          </a:br>
          <a:r>
            <a:rPr lang="en-US" sz="1600" kern="1200" dirty="0" smtClean="0"/>
            <a:t>[VLDB’10 demo]</a:t>
          </a:r>
          <a:endParaRPr lang="en-US" sz="1600" kern="1200" dirty="0"/>
        </a:p>
      </dsp:txBody>
      <dsp:txXfrm>
        <a:off x="5422011" y="1901904"/>
        <a:ext cx="1956816" cy="35416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A4851-D830-4650-BA30-3DB912F97D53}">
      <dsp:nvSpPr>
        <dsp:cNvPr id="0" name=""/>
        <dsp:cNvSpPr/>
      </dsp:nvSpPr>
      <dsp:spPr>
        <a:xfrm>
          <a:off x="548639" y="0"/>
          <a:ext cx="6217920" cy="24129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03071E-9543-42B4-BCC0-1BFA905A8F0E}">
      <dsp:nvSpPr>
        <dsp:cNvPr id="0" name=""/>
        <dsp:cNvSpPr/>
      </dsp:nvSpPr>
      <dsp:spPr>
        <a:xfrm>
          <a:off x="0" y="761996"/>
          <a:ext cx="3044884" cy="96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Local Detection </a:t>
          </a:r>
          <a:endParaRPr lang="en-US" sz="3100" kern="1200" dirty="0"/>
        </a:p>
      </dsp:txBody>
      <dsp:txXfrm>
        <a:off x="47117" y="809113"/>
        <a:ext cx="2950650" cy="870966"/>
      </dsp:txXfrm>
    </dsp:sp>
    <dsp:sp modelId="{D2565B43-E804-4315-BE9B-C0404F9D63D0}">
      <dsp:nvSpPr>
        <dsp:cNvPr id="0" name=""/>
        <dsp:cNvSpPr/>
      </dsp:nvSpPr>
      <dsp:spPr>
        <a:xfrm>
          <a:off x="3723992" y="723899"/>
          <a:ext cx="3159987" cy="96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Global Detection</a:t>
          </a:r>
          <a:endParaRPr lang="en-US" sz="3100" kern="1200" dirty="0"/>
        </a:p>
      </dsp:txBody>
      <dsp:txXfrm>
        <a:off x="3771109" y="771016"/>
        <a:ext cx="3065753" cy="87096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8CF1F-3B4A-4B6A-8877-CB03CDDAB1E9}">
      <dsp:nvSpPr>
        <dsp:cNvPr id="0" name=""/>
        <dsp:cNvSpPr/>
      </dsp:nvSpPr>
      <dsp:spPr>
        <a:xfrm>
          <a:off x="0" y="120080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BC4E78D-0D98-4ED2-B23A-71FEC19A6436}">
      <dsp:nvSpPr>
        <dsp:cNvPr id="0" name=""/>
        <dsp:cNvSpPr/>
      </dsp:nvSpPr>
      <dsp:spPr>
        <a:xfrm>
          <a:off x="241478" y="862089"/>
          <a:ext cx="3577361" cy="61992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Data Conflicts</a:t>
          </a:r>
          <a:endParaRPr lang="en-US" sz="2100" kern="1200" dirty="0"/>
        </a:p>
      </dsp:txBody>
      <dsp:txXfrm>
        <a:off x="271740" y="892351"/>
        <a:ext cx="3516837" cy="559396"/>
      </dsp:txXfrm>
    </dsp:sp>
    <dsp:sp modelId="{51228DB3-E7D4-486B-A0C1-9A59D129891F}">
      <dsp:nvSpPr>
        <dsp:cNvPr id="0" name=""/>
        <dsp:cNvSpPr/>
      </dsp:nvSpPr>
      <dsp:spPr>
        <a:xfrm>
          <a:off x="0" y="215336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2E5634D-BCAA-48AB-BADB-754A15E9B7AC}">
      <dsp:nvSpPr>
        <dsp:cNvPr id="0" name=""/>
        <dsp:cNvSpPr/>
      </dsp:nvSpPr>
      <dsp:spPr>
        <a:xfrm>
          <a:off x="241478" y="1826403"/>
          <a:ext cx="3618353" cy="619920"/>
        </a:xfrm>
        <a:prstGeom prst="roundRect">
          <a:avLst/>
        </a:prstGeom>
        <a:solidFill>
          <a:schemeClr val="accent3">
            <a:lumMod val="75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Instance Heterogeneity	</a:t>
          </a:r>
          <a:endParaRPr lang="en-US" sz="2100" kern="1200" dirty="0"/>
        </a:p>
      </dsp:txBody>
      <dsp:txXfrm>
        <a:off x="271740" y="1856665"/>
        <a:ext cx="3557829" cy="559396"/>
      </dsp:txXfrm>
    </dsp:sp>
    <dsp:sp modelId="{2DB5D132-AB90-49A4-A479-F0988A86E33E}">
      <dsp:nvSpPr>
        <dsp:cNvPr id="0" name=""/>
        <dsp:cNvSpPr/>
      </dsp:nvSpPr>
      <dsp:spPr>
        <a:xfrm>
          <a:off x="0" y="3054889"/>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CFD44AC-C5B0-407B-B2EE-07415AFE4DC4}">
      <dsp:nvSpPr>
        <dsp:cNvPr id="0" name=""/>
        <dsp:cNvSpPr/>
      </dsp:nvSpPr>
      <dsp:spPr>
        <a:xfrm>
          <a:off x="220980" y="2767209"/>
          <a:ext cx="3618383" cy="61992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Structure Heterogeneity</a:t>
          </a:r>
          <a:endParaRPr lang="en-US" sz="2100" kern="1200" dirty="0"/>
        </a:p>
      </dsp:txBody>
      <dsp:txXfrm>
        <a:off x="251242" y="2797471"/>
        <a:ext cx="3557859" cy="55939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8E882-97B7-4F99-A713-B256A5CCCC5A}">
      <dsp:nvSpPr>
        <dsp:cNvPr id="0" name=""/>
        <dsp:cNvSpPr/>
      </dsp:nvSpPr>
      <dsp:spPr>
        <a:xfrm>
          <a:off x="1167888" y="224"/>
          <a:ext cx="2793186" cy="104530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solidFill>
                <a:schemeClr val="accent1">
                  <a:lumMod val="60000"/>
                  <a:lumOff val="40000"/>
                </a:schemeClr>
              </a:solidFill>
            </a:rPr>
            <a:t>Truth discovery </a:t>
          </a:r>
          <a:br>
            <a:rPr lang="en-US" sz="1400" b="0" i="0" kern="1200" baseline="0" dirty="0" smtClean="0">
              <a:solidFill>
                <a:schemeClr val="accent1">
                  <a:lumMod val="60000"/>
                  <a:lumOff val="40000"/>
                </a:schemeClr>
              </a:solidFill>
            </a:rPr>
          </a:br>
          <a:r>
            <a:rPr lang="en-US" sz="1400" b="0" i="0" kern="1200" baseline="0" dirty="0" smtClean="0">
              <a:solidFill>
                <a:schemeClr val="accent1">
                  <a:lumMod val="60000"/>
                  <a:lumOff val="40000"/>
                </a:schemeClr>
              </a:solidFill>
            </a:rPr>
            <a:t>[VLDB’09a, VLDB’09b]</a:t>
          </a:r>
          <a:endParaRPr lang="en-US" sz="1400" b="0" i="0" kern="1200" baseline="0" dirty="0">
            <a:solidFill>
              <a:schemeClr val="accent1">
                <a:lumMod val="60000"/>
                <a:lumOff val="40000"/>
              </a:schemeClr>
            </a:solidFill>
          </a:endParaRPr>
        </a:p>
        <a:p>
          <a:pPr marL="114300" lvl="1" indent="-114300" algn="l" defTabSz="622300" rtl="0">
            <a:lnSpc>
              <a:spcPct val="90000"/>
            </a:lnSpc>
            <a:spcBef>
              <a:spcPct val="0"/>
            </a:spcBef>
            <a:spcAft>
              <a:spcPct val="15000"/>
            </a:spcAft>
            <a:buChar char="••"/>
          </a:pPr>
          <a:r>
            <a:rPr lang="en-US" sz="1400" b="0" i="0" kern="1200" baseline="0" dirty="0" smtClean="0"/>
            <a:t>Integrating probabilistic data</a:t>
          </a:r>
          <a:endParaRPr lang="en-US" sz="1400" b="0" i="0" kern="1200" baseline="0" dirty="0"/>
        </a:p>
      </dsp:txBody>
      <dsp:txXfrm>
        <a:off x="1167888" y="130887"/>
        <a:ext cx="2401198" cy="783976"/>
      </dsp:txXfrm>
    </dsp:sp>
    <dsp:sp modelId="{F346F691-C50D-4DD3-8ED0-478AF5B91B50}">
      <dsp:nvSpPr>
        <dsp:cNvPr id="0" name=""/>
        <dsp:cNvSpPr/>
      </dsp:nvSpPr>
      <dsp:spPr>
        <a:xfrm>
          <a:off x="1324" y="224"/>
          <a:ext cx="1166563"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0" i="0" kern="1200" baseline="0" dirty="0" smtClean="0"/>
            <a:t>Data </a:t>
          </a:r>
        </a:p>
        <a:p>
          <a:pPr lvl="0" algn="ctr" defTabSz="711200" rtl="0">
            <a:lnSpc>
              <a:spcPct val="90000"/>
            </a:lnSpc>
            <a:spcBef>
              <a:spcPct val="0"/>
            </a:spcBef>
            <a:spcAft>
              <a:spcPct val="35000"/>
            </a:spcAft>
          </a:pPr>
          <a:r>
            <a:rPr lang="en-US" sz="1600" b="0" i="0" kern="1200" baseline="0" dirty="0" smtClean="0"/>
            <a:t>Fusion</a:t>
          </a:r>
          <a:endParaRPr lang="en-US" sz="1600" kern="1200" dirty="0"/>
        </a:p>
      </dsp:txBody>
      <dsp:txXfrm>
        <a:off x="52351" y="51251"/>
        <a:ext cx="1064509" cy="943248"/>
      </dsp:txXfrm>
    </dsp:sp>
    <dsp:sp modelId="{A7C31B69-8191-4786-9688-A878D9F4CB83}">
      <dsp:nvSpPr>
        <dsp:cNvPr id="0" name=""/>
        <dsp:cNvSpPr/>
      </dsp:nvSpPr>
      <dsp:spPr>
        <a:xfrm>
          <a:off x="1166015" y="1150057"/>
          <a:ext cx="2793327" cy="1076013"/>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t>Improve record linkage</a:t>
          </a:r>
          <a:endParaRPr lang="en-US" sz="1400" b="0" i="0" kern="1200" baseline="0" dirty="0"/>
        </a:p>
        <a:p>
          <a:pPr marL="114300" lvl="1" indent="-114300" algn="l" defTabSz="622300" rtl="0">
            <a:lnSpc>
              <a:spcPct val="90000"/>
            </a:lnSpc>
            <a:spcBef>
              <a:spcPct val="0"/>
            </a:spcBef>
            <a:spcAft>
              <a:spcPct val="15000"/>
            </a:spcAft>
            <a:buChar char="••"/>
          </a:pPr>
          <a:r>
            <a:rPr lang="en-US" sz="1400" b="0" i="0" kern="1200" baseline="0" dirty="0" smtClean="0">
              <a:solidFill>
                <a:schemeClr val="accent1">
                  <a:lumMod val="60000"/>
                  <a:lumOff val="40000"/>
                </a:schemeClr>
              </a:solidFill>
            </a:rPr>
            <a:t>Distinguish bet wrong values and alter representations [VLDB’10b]</a:t>
          </a:r>
          <a:endParaRPr lang="en-US" sz="1400" b="0" i="0" kern="1200" baseline="0" dirty="0">
            <a:solidFill>
              <a:schemeClr val="accent1">
                <a:lumMod val="60000"/>
                <a:lumOff val="40000"/>
              </a:schemeClr>
            </a:solidFill>
          </a:endParaRPr>
        </a:p>
      </dsp:txBody>
      <dsp:txXfrm>
        <a:off x="1166015" y="1284559"/>
        <a:ext cx="2389822" cy="807009"/>
      </dsp:txXfrm>
    </dsp:sp>
    <dsp:sp modelId="{75707184-5CCD-4FAC-9D39-00D432E38109}">
      <dsp:nvSpPr>
        <dsp:cNvPr id="0" name=""/>
        <dsp:cNvSpPr/>
      </dsp:nvSpPr>
      <dsp:spPr>
        <a:xfrm>
          <a:off x="3057" y="1165413"/>
          <a:ext cx="1162957"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0" i="0" kern="1200" baseline="0" dirty="0" smtClean="0"/>
            <a:t>Record </a:t>
          </a:r>
        </a:p>
        <a:p>
          <a:pPr lvl="0" algn="ctr" defTabSz="711200" rtl="0">
            <a:lnSpc>
              <a:spcPct val="90000"/>
            </a:lnSpc>
            <a:spcBef>
              <a:spcPct val="0"/>
            </a:spcBef>
            <a:spcAft>
              <a:spcPct val="35000"/>
            </a:spcAft>
          </a:pPr>
          <a:r>
            <a:rPr lang="en-US" sz="1600" b="0" i="0" kern="1200" baseline="0" dirty="0" smtClean="0"/>
            <a:t>Linkage</a:t>
          </a:r>
          <a:endParaRPr lang="en-US" sz="1600" kern="1200" dirty="0"/>
        </a:p>
      </dsp:txBody>
      <dsp:txXfrm>
        <a:off x="54084" y="1216440"/>
        <a:ext cx="1060903" cy="943248"/>
      </dsp:txXfrm>
    </dsp:sp>
    <dsp:sp modelId="{69CC7D84-4185-4B15-B376-D138259969FB}">
      <dsp:nvSpPr>
        <dsp:cNvPr id="0" name=""/>
        <dsp:cNvSpPr/>
      </dsp:nvSpPr>
      <dsp:spPr>
        <a:xfrm>
          <a:off x="1178032" y="2330602"/>
          <a:ext cx="2784093" cy="104530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solidFill>
                <a:schemeClr val="accent1">
                  <a:lumMod val="60000"/>
                  <a:lumOff val="40000"/>
                </a:schemeClr>
              </a:solidFill>
            </a:rPr>
            <a:t>Query optimization [Submitted]</a:t>
          </a:r>
          <a:endParaRPr lang="en-US" sz="1400" b="0" i="0" kern="1200" baseline="0" dirty="0">
            <a:solidFill>
              <a:schemeClr val="accent1">
                <a:lumMod val="60000"/>
                <a:lumOff val="40000"/>
              </a:schemeClr>
            </a:solidFill>
          </a:endParaRPr>
        </a:p>
        <a:p>
          <a:pPr marL="114300" lvl="1" indent="-114300" algn="l" defTabSz="622300" rtl="0">
            <a:lnSpc>
              <a:spcPct val="90000"/>
            </a:lnSpc>
            <a:spcBef>
              <a:spcPct val="0"/>
            </a:spcBef>
            <a:spcAft>
              <a:spcPct val="15000"/>
            </a:spcAft>
            <a:buChar char="••"/>
          </a:pPr>
          <a:r>
            <a:rPr lang="en-US" sz="1400" b="0" i="0" kern="1200" baseline="0" dirty="0" smtClean="0"/>
            <a:t>Improve schema matching</a:t>
          </a:r>
          <a:endParaRPr lang="en-US" sz="1400" b="0" i="0" kern="1200" baseline="0" dirty="0"/>
        </a:p>
      </dsp:txBody>
      <dsp:txXfrm>
        <a:off x="1178032" y="2461265"/>
        <a:ext cx="2392105" cy="783976"/>
      </dsp:txXfrm>
    </dsp:sp>
    <dsp:sp modelId="{9195388E-CF6C-46F0-B198-03F7674D4CAA}">
      <dsp:nvSpPr>
        <dsp:cNvPr id="0" name=""/>
        <dsp:cNvSpPr/>
      </dsp:nvSpPr>
      <dsp:spPr>
        <a:xfrm>
          <a:off x="274" y="2330602"/>
          <a:ext cx="1177757"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US" sz="1600" b="0" i="0" kern="1200" baseline="0" dirty="0" smtClean="0"/>
            <a:t>Query </a:t>
          </a:r>
        </a:p>
        <a:p>
          <a:pPr lvl="0" algn="ctr" defTabSz="711200" rtl="0">
            <a:lnSpc>
              <a:spcPct val="90000"/>
            </a:lnSpc>
            <a:spcBef>
              <a:spcPct val="0"/>
            </a:spcBef>
            <a:spcAft>
              <a:spcPct val="35000"/>
            </a:spcAft>
          </a:pPr>
          <a:r>
            <a:rPr lang="en-US" sz="1600" b="0" i="0" kern="1200" baseline="0" dirty="0" smtClean="0"/>
            <a:t>Answering</a:t>
          </a:r>
          <a:endParaRPr lang="en-US" sz="1600" b="0" i="0" kern="1200" baseline="0" dirty="0"/>
        </a:p>
      </dsp:txBody>
      <dsp:txXfrm>
        <a:off x="51301" y="2381629"/>
        <a:ext cx="1075703" cy="943248"/>
      </dsp:txXfrm>
    </dsp:sp>
    <dsp:sp modelId="{26F41D9D-0A92-46F5-AF4C-44677C6899F0}">
      <dsp:nvSpPr>
        <dsp:cNvPr id="0" name=""/>
        <dsp:cNvSpPr/>
      </dsp:nvSpPr>
      <dsp:spPr>
        <a:xfrm>
          <a:off x="1159040" y="3480435"/>
          <a:ext cx="2801428" cy="104530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r>
            <a:rPr lang="en-US" sz="1400" b="0" i="0" kern="1200" baseline="0" dirty="0" smtClean="0"/>
            <a:t>Recommend trustworthy, up-to-date, and independent sources</a:t>
          </a:r>
          <a:endParaRPr lang="en-US" sz="1400" b="0" i="0" kern="1200" baseline="0" dirty="0"/>
        </a:p>
      </dsp:txBody>
      <dsp:txXfrm>
        <a:off x="1159040" y="3611098"/>
        <a:ext cx="2409440" cy="783976"/>
      </dsp:txXfrm>
    </dsp:sp>
    <dsp:sp modelId="{34C77B2E-2473-437D-B98D-0E113A77BD82}">
      <dsp:nvSpPr>
        <dsp:cNvPr id="0" name=""/>
        <dsp:cNvSpPr/>
      </dsp:nvSpPr>
      <dsp:spPr>
        <a:xfrm>
          <a:off x="1930" y="3480435"/>
          <a:ext cx="1157110" cy="104530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n-US" sz="1600" b="0" i="0" kern="1200" baseline="0" dirty="0" smtClean="0"/>
            <a:t>Source </a:t>
          </a:r>
          <a:r>
            <a:rPr lang="en-US" sz="1600" b="0" i="0" kern="1200" baseline="0" dirty="0" err="1" smtClean="0"/>
            <a:t>Recom-mendation</a:t>
          </a:r>
          <a:endParaRPr lang="en-US" sz="1600" kern="1200" dirty="0"/>
        </a:p>
      </dsp:txBody>
      <dsp:txXfrm>
        <a:off x="52957" y="3531462"/>
        <a:ext cx="1055056" cy="943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A4851-D830-4650-BA30-3DB912F97D53}">
      <dsp:nvSpPr>
        <dsp:cNvPr id="0" name=""/>
        <dsp:cNvSpPr/>
      </dsp:nvSpPr>
      <dsp:spPr>
        <a:xfrm>
          <a:off x="548639" y="0"/>
          <a:ext cx="6217920" cy="24129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03071E-9543-42B4-BCC0-1BFA905A8F0E}">
      <dsp:nvSpPr>
        <dsp:cNvPr id="0" name=""/>
        <dsp:cNvSpPr/>
      </dsp:nvSpPr>
      <dsp:spPr>
        <a:xfrm>
          <a:off x="802874" y="722085"/>
          <a:ext cx="2129966" cy="96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Local Detection </a:t>
          </a:r>
          <a:endParaRPr lang="en-US" sz="2200" kern="1200" dirty="0"/>
        </a:p>
      </dsp:txBody>
      <dsp:txXfrm>
        <a:off x="849991" y="769202"/>
        <a:ext cx="2035732" cy="870966"/>
      </dsp:txXfrm>
    </dsp:sp>
    <dsp:sp modelId="{D2565B43-E804-4315-BE9B-C0404F9D63D0}">
      <dsp:nvSpPr>
        <dsp:cNvPr id="0" name=""/>
        <dsp:cNvSpPr/>
      </dsp:nvSpPr>
      <dsp:spPr>
        <a:xfrm>
          <a:off x="3733784" y="723899"/>
          <a:ext cx="2210484" cy="965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Global Detection [VLDB’10a]</a:t>
          </a:r>
          <a:endParaRPr lang="en-US" sz="2200" kern="1200" dirty="0"/>
        </a:p>
      </dsp:txBody>
      <dsp:txXfrm>
        <a:off x="3780901" y="771016"/>
        <a:ext cx="2116250" cy="8709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54056-FCF6-4AFF-8095-EB445054C48A}">
      <dsp:nvSpPr>
        <dsp:cNvPr id="0" name=""/>
        <dsp:cNvSpPr/>
      </dsp:nvSpPr>
      <dsp:spPr>
        <a:xfrm>
          <a:off x="0" y="245082"/>
          <a:ext cx="8153400" cy="530103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D35BE8-2758-4E0D-81E4-1E08CB2F1509}">
      <dsp:nvSpPr>
        <dsp:cNvPr id="0" name=""/>
        <dsp:cNvSpPr/>
      </dsp:nvSpPr>
      <dsp:spPr>
        <a:xfrm>
          <a:off x="1035481" y="3864835"/>
          <a:ext cx="211988" cy="2119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5529E2-4889-477E-BC09-DBF9A598942C}">
      <dsp:nvSpPr>
        <dsp:cNvPr id="0" name=""/>
        <dsp:cNvSpPr/>
      </dsp:nvSpPr>
      <dsp:spPr>
        <a:xfrm>
          <a:off x="1195799" y="3970829"/>
          <a:ext cx="2275454" cy="1472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328" tIns="0" rIns="0" bIns="0" numCol="1" spcCol="1270" anchor="t" anchorCtr="0">
          <a:noAutofit/>
        </a:bodyPr>
        <a:lstStyle/>
        <a:p>
          <a:pPr lvl="0" algn="l" defTabSz="889000">
            <a:lnSpc>
              <a:spcPct val="90000"/>
            </a:lnSpc>
            <a:spcBef>
              <a:spcPct val="0"/>
            </a:spcBef>
            <a:spcAft>
              <a:spcPct val="35000"/>
            </a:spcAft>
          </a:pPr>
          <a:r>
            <a:rPr lang="en-US" sz="2000" kern="1200" dirty="0" smtClean="0">
              <a:solidFill>
                <a:schemeClr val="accent3"/>
              </a:solidFill>
            </a:rPr>
            <a:t>Copying discovery</a:t>
          </a:r>
          <a:endParaRPr lang="en-US" sz="20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Local detection </a:t>
          </a:r>
          <a:br>
            <a:rPr lang="en-US" sz="1600" kern="1200" dirty="0" smtClean="0">
              <a:solidFill>
                <a:schemeClr val="accent3"/>
              </a:solidFill>
            </a:rPr>
          </a:br>
          <a:r>
            <a:rPr lang="en-US" sz="1600" kern="1200" dirty="0" smtClean="0">
              <a:solidFill>
                <a:schemeClr val="accent3"/>
              </a:solidFill>
            </a:rPr>
            <a:t>[VLDB’09a]</a:t>
          </a:r>
          <a:endParaRPr lang="en-US" sz="16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Global detection </a:t>
          </a:r>
          <a:br>
            <a:rPr lang="en-US" sz="1600" kern="1200" dirty="0" smtClean="0">
              <a:solidFill>
                <a:schemeClr val="accent3"/>
              </a:solidFill>
            </a:rPr>
          </a:br>
          <a:r>
            <a:rPr lang="en-US" sz="1600" kern="1200" dirty="0" smtClean="0">
              <a:solidFill>
                <a:schemeClr val="accent3"/>
              </a:solidFill>
            </a:rPr>
            <a:t>[VLDB’10a]</a:t>
          </a:r>
          <a:endParaRPr lang="en-US" sz="1600" kern="1200" dirty="0">
            <a:solidFill>
              <a:schemeClr val="accent3"/>
            </a:solidFill>
          </a:endParaRPr>
        </a:p>
        <a:p>
          <a:pPr marL="171450" lvl="1" indent="-171450" algn="l" defTabSz="711200">
            <a:lnSpc>
              <a:spcPct val="90000"/>
            </a:lnSpc>
            <a:spcBef>
              <a:spcPct val="0"/>
            </a:spcBef>
            <a:spcAft>
              <a:spcPct val="15000"/>
            </a:spcAft>
            <a:buChar char="••"/>
          </a:pPr>
          <a:r>
            <a:rPr lang="en-US" sz="1600" kern="1200" dirty="0" smtClean="0">
              <a:solidFill>
                <a:schemeClr val="accent3"/>
              </a:solidFill>
            </a:rPr>
            <a:t>Detection w. dynamic data [VLDB’09b]</a:t>
          </a:r>
          <a:endParaRPr lang="en-US" sz="1600" kern="1200" dirty="0">
            <a:solidFill>
              <a:schemeClr val="accent3"/>
            </a:solidFill>
          </a:endParaRPr>
        </a:p>
      </dsp:txBody>
      <dsp:txXfrm>
        <a:off x="1195799" y="3970829"/>
        <a:ext cx="2275454" cy="1472707"/>
      </dsp:txXfrm>
    </dsp:sp>
    <dsp:sp modelId="{9EEF9F76-BF50-4E91-9E05-1AC750CAC923}">
      <dsp:nvSpPr>
        <dsp:cNvPr id="0" name=""/>
        <dsp:cNvSpPr/>
      </dsp:nvSpPr>
      <dsp:spPr>
        <a:xfrm>
          <a:off x="2906687" y="2479776"/>
          <a:ext cx="383209" cy="38320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9F075E-3563-4708-B00C-DB7524B56CA9}">
      <dsp:nvSpPr>
        <dsp:cNvPr id="0" name=""/>
        <dsp:cNvSpPr/>
      </dsp:nvSpPr>
      <dsp:spPr>
        <a:xfrm>
          <a:off x="3279620" y="2962873"/>
          <a:ext cx="2663989" cy="2555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055" tIns="0" rIns="0" bIns="0" numCol="1" spcCol="1270" anchor="t" anchorCtr="0">
          <a:noAutofit/>
        </a:bodyPr>
        <a:lstStyle/>
        <a:p>
          <a:pPr lvl="0" algn="l" defTabSz="889000">
            <a:lnSpc>
              <a:spcPct val="90000"/>
            </a:lnSpc>
            <a:spcBef>
              <a:spcPct val="0"/>
            </a:spcBef>
            <a:spcAft>
              <a:spcPct val="35000"/>
            </a:spcAft>
          </a:pPr>
          <a:r>
            <a:rPr lang="en-US" sz="2000" kern="1200" dirty="0" smtClean="0"/>
            <a:t>Applications in </a:t>
          </a:r>
          <a:br>
            <a:rPr lang="en-US" sz="2000" kern="1200" dirty="0" smtClean="0"/>
          </a:br>
          <a:r>
            <a:rPr lang="en-US" sz="2000" kern="1200" dirty="0" smtClean="0"/>
            <a:t>data integration</a:t>
          </a:r>
          <a:endParaRPr lang="en-US" sz="2000" kern="1200" dirty="0"/>
        </a:p>
        <a:p>
          <a:pPr marL="171450" lvl="1" indent="-171450" algn="l" defTabSz="711200">
            <a:lnSpc>
              <a:spcPct val="90000"/>
            </a:lnSpc>
            <a:spcBef>
              <a:spcPct val="0"/>
            </a:spcBef>
            <a:spcAft>
              <a:spcPct val="15000"/>
            </a:spcAft>
            <a:buChar char="••"/>
          </a:pPr>
          <a:r>
            <a:rPr lang="en-US" sz="1600" kern="1200" dirty="0" smtClean="0"/>
            <a:t>Truth discovery </a:t>
          </a:r>
          <a:br>
            <a:rPr lang="en-US" sz="1600" kern="1200" dirty="0" smtClean="0"/>
          </a:br>
          <a:r>
            <a:rPr lang="en-US" sz="1600" kern="1200" dirty="0" smtClean="0"/>
            <a:t>[VLDB’09a][VLDB’09b]</a:t>
          </a:r>
          <a:endParaRPr lang="en-US" sz="1600" kern="1200" dirty="0"/>
        </a:p>
        <a:p>
          <a:pPr marL="171450" lvl="1" indent="-171450" algn="l" defTabSz="711200">
            <a:lnSpc>
              <a:spcPct val="90000"/>
            </a:lnSpc>
            <a:spcBef>
              <a:spcPct val="0"/>
            </a:spcBef>
            <a:spcAft>
              <a:spcPct val="15000"/>
            </a:spcAft>
            <a:buChar char="••"/>
          </a:pPr>
          <a:r>
            <a:rPr lang="en-US" sz="1600" kern="1200" dirty="0" smtClean="0"/>
            <a:t>Query answering </a:t>
          </a:r>
          <a:br>
            <a:rPr lang="en-US" sz="1600" kern="1200" dirty="0" smtClean="0"/>
          </a:br>
          <a:r>
            <a:rPr lang="en-US" sz="1600" kern="1200" dirty="0" smtClean="0"/>
            <a:t>[VLDB’11][EDBT’11]</a:t>
          </a:r>
          <a:endParaRPr lang="en-US" sz="1600" kern="1200" dirty="0"/>
        </a:p>
        <a:p>
          <a:pPr marL="171450" lvl="1" indent="-171450" algn="l" defTabSz="711200">
            <a:lnSpc>
              <a:spcPct val="90000"/>
            </a:lnSpc>
            <a:spcBef>
              <a:spcPct val="0"/>
            </a:spcBef>
            <a:spcAft>
              <a:spcPct val="15000"/>
            </a:spcAft>
            <a:buChar char="••"/>
          </a:pPr>
          <a:r>
            <a:rPr lang="en-US" sz="1600" kern="1200" dirty="0" smtClean="0"/>
            <a:t>Record linkage </a:t>
          </a:r>
          <a:br>
            <a:rPr lang="en-US" sz="1600" kern="1200" dirty="0" smtClean="0"/>
          </a:br>
          <a:r>
            <a:rPr lang="en-US" sz="1600" kern="1200" dirty="0" smtClean="0"/>
            <a:t>[VLDB’10b]</a:t>
          </a:r>
          <a:endParaRPr lang="en-US" sz="1600" kern="1200" dirty="0"/>
        </a:p>
      </dsp:txBody>
      <dsp:txXfrm>
        <a:off x="3279620" y="2962873"/>
        <a:ext cx="2663989" cy="2555816"/>
      </dsp:txXfrm>
    </dsp:sp>
    <dsp:sp modelId="{8FBE93F8-6932-4A89-A8EA-06388A6F11EF}">
      <dsp:nvSpPr>
        <dsp:cNvPr id="0" name=""/>
        <dsp:cNvSpPr/>
      </dsp:nvSpPr>
      <dsp:spPr>
        <a:xfrm>
          <a:off x="5157025" y="1636918"/>
          <a:ext cx="529971" cy="5299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488EDD-370D-4B3B-820E-8D61A0789BC5}">
      <dsp:nvSpPr>
        <dsp:cNvPr id="0" name=""/>
        <dsp:cNvSpPr/>
      </dsp:nvSpPr>
      <dsp:spPr>
        <a:xfrm>
          <a:off x="5422011" y="1901904"/>
          <a:ext cx="1956816" cy="35416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821" tIns="0" rIns="0" bIns="0" numCol="1" spcCol="1270" anchor="t" anchorCtr="0">
          <a:noAutofit/>
        </a:bodyPr>
        <a:lstStyle/>
        <a:p>
          <a:pPr lvl="0" algn="l" defTabSz="889000">
            <a:lnSpc>
              <a:spcPct val="90000"/>
            </a:lnSpc>
            <a:spcBef>
              <a:spcPct val="0"/>
            </a:spcBef>
            <a:spcAft>
              <a:spcPct val="35000"/>
            </a:spcAft>
          </a:pPr>
          <a:r>
            <a:rPr lang="en-US" sz="2000" kern="1200" dirty="0" smtClean="0"/>
            <a:t>Visualization and decision explanation</a:t>
          </a:r>
          <a:endParaRPr lang="en-US" sz="2000" kern="1200" dirty="0"/>
        </a:p>
        <a:p>
          <a:pPr marL="171450" lvl="1" indent="-171450" algn="l" defTabSz="711200">
            <a:lnSpc>
              <a:spcPct val="90000"/>
            </a:lnSpc>
            <a:spcBef>
              <a:spcPct val="0"/>
            </a:spcBef>
            <a:spcAft>
              <a:spcPct val="15000"/>
            </a:spcAft>
            <a:buChar char="••"/>
          </a:pPr>
          <a:r>
            <a:rPr lang="en-US" sz="1600" kern="1200" dirty="0" smtClean="0"/>
            <a:t>Visualization</a:t>
          </a:r>
          <a:endParaRPr lang="en-US" sz="1600" kern="1200" dirty="0"/>
        </a:p>
        <a:p>
          <a:pPr marL="171450" lvl="1" indent="-171450" algn="l" defTabSz="711200">
            <a:lnSpc>
              <a:spcPct val="90000"/>
            </a:lnSpc>
            <a:spcBef>
              <a:spcPct val="0"/>
            </a:spcBef>
            <a:spcAft>
              <a:spcPct val="15000"/>
            </a:spcAft>
            <a:buChar char="••"/>
          </a:pPr>
          <a:r>
            <a:rPr lang="en-US" sz="1600" kern="1200" dirty="0" smtClean="0"/>
            <a:t>Decision explanation</a:t>
          </a:r>
          <a:br>
            <a:rPr lang="en-US" sz="1600" kern="1200" dirty="0" smtClean="0"/>
          </a:br>
          <a:r>
            <a:rPr lang="en-US" sz="1600" kern="1200" dirty="0" smtClean="0"/>
            <a:t>[VLDB’10 demo]</a:t>
          </a:r>
          <a:endParaRPr lang="en-US" sz="1600" kern="1200" dirty="0"/>
        </a:p>
      </dsp:txBody>
      <dsp:txXfrm>
        <a:off x="5422011" y="1901904"/>
        <a:ext cx="1956816" cy="35416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8CF1F-3B4A-4B6A-8877-CB03CDDAB1E9}">
      <dsp:nvSpPr>
        <dsp:cNvPr id="0" name=""/>
        <dsp:cNvSpPr/>
      </dsp:nvSpPr>
      <dsp:spPr>
        <a:xfrm>
          <a:off x="0" y="120080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BC4E78D-0D98-4ED2-B23A-71FEC19A6436}">
      <dsp:nvSpPr>
        <dsp:cNvPr id="0" name=""/>
        <dsp:cNvSpPr/>
      </dsp:nvSpPr>
      <dsp:spPr>
        <a:xfrm>
          <a:off x="241478" y="862089"/>
          <a:ext cx="3577361" cy="61992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Data Conflicts</a:t>
          </a:r>
          <a:endParaRPr lang="en-US" sz="2100" kern="1200" dirty="0"/>
        </a:p>
      </dsp:txBody>
      <dsp:txXfrm>
        <a:off x="271740" y="892351"/>
        <a:ext cx="3516837" cy="559396"/>
      </dsp:txXfrm>
    </dsp:sp>
    <dsp:sp modelId="{51228DB3-E7D4-486B-A0C1-9A59D129891F}">
      <dsp:nvSpPr>
        <dsp:cNvPr id="0" name=""/>
        <dsp:cNvSpPr/>
      </dsp:nvSpPr>
      <dsp:spPr>
        <a:xfrm>
          <a:off x="0" y="215336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2E5634D-BCAA-48AB-BADB-754A15E9B7AC}">
      <dsp:nvSpPr>
        <dsp:cNvPr id="0" name=""/>
        <dsp:cNvSpPr/>
      </dsp:nvSpPr>
      <dsp:spPr>
        <a:xfrm>
          <a:off x="241478" y="1826403"/>
          <a:ext cx="3618353" cy="619920"/>
        </a:xfrm>
        <a:prstGeom prst="roundRect">
          <a:avLst/>
        </a:prstGeom>
        <a:solidFill>
          <a:schemeClr val="accent3">
            <a:lumMod val="75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Instance Heterogeneity	</a:t>
          </a:r>
          <a:endParaRPr lang="en-US" sz="2100" kern="1200" dirty="0"/>
        </a:p>
      </dsp:txBody>
      <dsp:txXfrm>
        <a:off x="271740" y="1856665"/>
        <a:ext cx="3557829" cy="559396"/>
      </dsp:txXfrm>
    </dsp:sp>
    <dsp:sp modelId="{2DB5D132-AB90-49A4-A479-F0988A86E33E}">
      <dsp:nvSpPr>
        <dsp:cNvPr id="0" name=""/>
        <dsp:cNvSpPr/>
      </dsp:nvSpPr>
      <dsp:spPr>
        <a:xfrm>
          <a:off x="0" y="3054889"/>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CFD44AC-C5B0-407B-B2EE-07415AFE4DC4}">
      <dsp:nvSpPr>
        <dsp:cNvPr id="0" name=""/>
        <dsp:cNvSpPr/>
      </dsp:nvSpPr>
      <dsp:spPr>
        <a:xfrm>
          <a:off x="220980" y="2767209"/>
          <a:ext cx="3618383" cy="61992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Structure Heterogeneity</a:t>
          </a:r>
          <a:endParaRPr lang="en-US" sz="2100" kern="1200" dirty="0"/>
        </a:p>
      </dsp:txBody>
      <dsp:txXfrm>
        <a:off x="251242" y="2797471"/>
        <a:ext cx="3557859" cy="559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8CF1F-3B4A-4B6A-8877-CB03CDDAB1E9}">
      <dsp:nvSpPr>
        <dsp:cNvPr id="0" name=""/>
        <dsp:cNvSpPr/>
      </dsp:nvSpPr>
      <dsp:spPr>
        <a:xfrm>
          <a:off x="0" y="120080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BC4E78D-0D98-4ED2-B23A-71FEC19A6436}">
      <dsp:nvSpPr>
        <dsp:cNvPr id="0" name=""/>
        <dsp:cNvSpPr/>
      </dsp:nvSpPr>
      <dsp:spPr>
        <a:xfrm>
          <a:off x="241478" y="862089"/>
          <a:ext cx="3577361" cy="619920"/>
        </a:xfrm>
        <a:prstGeom prst="roundRect">
          <a:avLst/>
        </a:prstGeom>
        <a:solidFill>
          <a:schemeClr val="accent2">
            <a:lumMod val="20000"/>
            <a:lumOff val="8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Data Conflicts</a:t>
          </a:r>
          <a:endParaRPr lang="en-US" sz="2100" kern="1200" dirty="0"/>
        </a:p>
      </dsp:txBody>
      <dsp:txXfrm>
        <a:off x="271740" y="892351"/>
        <a:ext cx="3516837" cy="559396"/>
      </dsp:txXfrm>
    </dsp:sp>
    <dsp:sp modelId="{51228DB3-E7D4-486B-A0C1-9A59D129891F}">
      <dsp:nvSpPr>
        <dsp:cNvPr id="0" name=""/>
        <dsp:cNvSpPr/>
      </dsp:nvSpPr>
      <dsp:spPr>
        <a:xfrm>
          <a:off x="0" y="215336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2E5634D-BCAA-48AB-BADB-754A15E9B7AC}">
      <dsp:nvSpPr>
        <dsp:cNvPr id="0" name=""/>
        <dsp:cNvSpPr/>
      </dsp:nvSpPr>
      <dsp:spPr>
        <a:xfrm>
          <a:off x="241478" y="1826403"/>
          <a:ext cx="3618353" cy="619920"/>
        </a:xfrm>
        <a:prstGeom prst="roundRect">
          <a:avLst/>
        </a:prstGeom>
        <a:solidFill>
          <a:schemeClr val="bg2">
            <a:lumMod val="75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Instance Heterogeneity	</a:t>
          </a:r>
          <a:endParaRPr lang="en-US" sz="2100" kern="1200" dirty="0"/>
        </a:p>
      </dsp:txBody>
      <dsp:txXfrm>
        <a:off x="271740" y="1856665"/>
        <a:ext cx="3557829" cy="559396"/>
      </dsp:txXfrm>
    </dsp:sp>
    <dsp:sp modelId="{2DB5D132-AB90-49A4-A479-F0988A86E33E}">
      <dsp:nvSpPr>
        <dsp:cNvPr id="0" name=""/>
        <dsp:cNvSpPr/>
      </dsp:nvSpPr>
      <dsp:spPr>
        <a:xfrm>
          <a:off x="0" y="3054889"/>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CFD44AC-C5B0-407B-B2EE-07415AFE4DC4}">
      <dsp:nvSpPr>
        <dsp:cNvPr id="0" name=""/>
        <dsp:cNvSpPr/>
      </dsp:nvSpPr>
      <dsp:spPr>
        <a:xfrm>
          <a:off x="220980" y="2767209"/>
          <a:ext cx="3618383" cy="61992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Structure Heterogeneity</a:t>
          </a:r>
          <a:endParaRPr lang="en-US" sz="2100" kern="1200" dirty="0"/>
        </a:p>
      </dsp:txBody>
      <dsp:txXfrm>
        <a:off x="251242" y="2797471"/>
        <a:ext cx="3557859" cy="5593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8CF1F-3B4A-4B6A-8877-CB03CDDAB1E9}">
      <dsp:nvSpPr>
        <dsp:cNvPr id="0" name=""/>
        <dsp:cNvSpPr/>
      </dsp:nvSpPr>
      <dsp:spPr>
        <a:xfrm>
          <a:off x="0" y="120080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BC4E78D-0D98-4ED2-B23A-71FEC19A6436}">
      <dsp:nvSpPr>
        <dsp:cNvPr id="0" name=""/>
        <dsp:cNvSpPr/>
      </dsp:nvSpPr>
      <dsp:spPr>
        <a:xfrm>
          <a:off x="241478" y="862089"/>
          <a:ext cx="3577361" cy="619920"/>
        </a:xfrm>
        <a:prstGeom prst="roundRect">
          <a:avLst/>
        </a:prstGeom>
        <a:solidFill>
          <a:schemeClr val="accent2">
            <a:lumMod val="20000"/>
            <a:lumOff val="8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Data Conflicts</a:t>
          </a:r>
          <a:endParaRPr lang="en-US" sz="2100" kern="1200" dirty="0"/>
        </a:p>
      </dsp:txBody>
      <dsp:txXfrm>
        <a:off x="271740" y="892351"/>
        <a:ext cx="3516837" cy="559396"/>
      </dsp:txXfrm>
    </dsp:sp>
    <dsp:sp modelId="{51228DB3-E7D4-486B-A0C1-9A59D129891F}">
      <dsp:nvSpPr>
        <dsp:cNvPr id="0" name=""/>
        <dsp:cNvSpPr/>
      </dsp:nvSpPr>
      <dsp:spPr>
        <a:xfrm>
          <a:off x="0" y="215336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2E5634D-BCAA-48AB-BADB-754A15E9B7AC}">
      <dsp:nvSpPr>
        <dsp:cNvPr id="0" name=""/>
        <dsp:cNvSpPr/>
      </dsp:nvSpPr>
      <dsp:spPr>
        <a:xfrm>
          <a:off x="241478" y="1826403"/>
          <a:ext cx="3618353" cy="619920"/>
        </a:xfrm>
        <a:prstGeom prst="roundRect">
          <a:avLst/>
        </a:prstGeom>
        <a:solidFill>
          <a:schemeClr val="accent3">
            <a:lumMod val="75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Instance Heterogeneity	</a:t>
          </a:r>
          <a:endParaRPr lang="en-US" sz="2100" kern="1200" dirty="0"/>
        </a:p>
      </dsp:txBody>
      <dsp:txXfrm>
        <a:off x="271740" y="1856665"/>
        <a:ext cx="3557829" cy="559396"/>
      </dsp:txXfrm>
    </dsp:sp>
    <dsp:sp modelId="{2DB5D132-AB90-49A4-A479-F0988A86E33E}">
      <dsp:nvSpPr>
        <dsp:cNvPr id="0" name=""/>
        <dsp:cNvSpPr/>
      </dsp:nvSpPr>
      <dsp:spPr>
        <a:xfrm>
          <a:off x="0" y="3054889"/>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CFD44AC-C5B0-407B-B2EE-07415AFE4DC4}">
      <dsp:nvSpPr>
        <dsp:cNvPr id="0" name=""/>
        <dsp:cNvSpPr/>
      </dsp:nvSpPr>
      <dsp:spPr>
        <a:xfrm>
          <a:off x="220980" y="2767209"/>
          <a:ext cx="3618383" cy="619920"/>
        </a:xfrm>
        <a:prstGeom prst="roundRect">
          <a:avLst/>
        </a:prstGeom>
        <a:solidFill>
          <a:schemeClr val="accent4">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Structure Heterogeneity</a:t>
          </a:r>
          <a:endParaRPr lang="en-US" sz="2100" kern="1200" dirty="0"/>
        </a:p>
      </dsp:txBody>
      <dsp:txXfrm>
        <a:off x="251242" y="2797471"/>
        <a:ext cx="3557859" cy="559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8CF1F-3B4A-4B6A-8877-CB03CDDAB1E9}">
      <dsp:nvSpPr>
        <dsp:cNvPr id="0" name=""/>
        <dsp:cNvSpPr/>
      </dsp:nvSpPr>
      <dsp:spPr>
        <a:xfrm>
          <a:off x="0" y="120080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BC4E78D-0D98-4ED2-B23A-71FEC19A6436}">
      <dsp:nvSpPr>
        <dsp:cNvPr id="0" name=""/>
        <dsp:cNvSpPr/>
      </dsp:nvSpPr>
      <dsp:spPr>
        <a:xfrm>
          <a:off x="241478" y="862089"/>
          <a:ext cx="3577361" cy="619920"/>
        </a:xfrm>
        <a:prstGeom prst="roundRect">
          <a:avLst/>
        </a:prstGeom>
        <a:solidFill>
          <a:schemeClr val="accent2"/>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Data Conflicts</a:t>
          </a:r>
          <a:endParaRPr lang="en-US" sz="2100" kern="1200" dirty="0"/>
        </a:p>
      </dsp:txBody>
      <dsp:txXfrm>
        <a:off x="271740" y="892351"/>
        <a:ext cx="3516837" cy="559396"/>
      </dsp:txXfrm>
    </dsp:sp>
    <dsp:sp modelId="{51228DB3-E7D4-486B-A0C1-9A59D129891F}">
      <dsp:nvSpPr>
        <dsp:cNvPr id="0" name=""/>
        <dsp:cNvSpPr/>
      </dsp:nvSpPr>
      <dsp:spPr>
        <a:xfrm>
          <a:off x="0" y="215336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2E5634D-BCAA-48AB-BADB-754A15E9B7AC}">
      <dsp:nvSpPr>
        <dsp:cNvPr id="0" name=""/>
        <dsp:cNvSpPr/>
      </dsp:nvSpPr>
      <dsp:spPr>
        <a:xfrm>
          <a:off x="241478" y="1826403"/>
          <a:ext cx="3618353" cy="619920"/>
        </a:xfrm>
        <a:prstGeom prst="roundRect">
          <a:avLst/>
        </a:prstGeom>
        <a:solidFill>
          <a:schemeClr val="bg2">
            <a:lumMod val="75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Instance Heterogeneity	</a:t>
          </a:r>
          <a:endParaRPr lang="en-US" sz="2100" kern="1200" dirty="0"/>
        </a:p>
      </dsp:txBody>
      <dsp:txXfrm>
        <a:off x="271740" y="1856665"/>
        <a:ext cx="3557829" cy="559396"/>
      </dsp:txXfrm>
    </dsp:sp>
    <dsp:sp modelId="{2DB5D132-AB90-49A4-A479-F0988A86E33E}">
      <dsp:nvSpPr>
        <dsp:cNvPr id="0" name=""/>
        <dsp:cNvSpPr/>
      </dsp:nvSpPr>
      <dsp:spPr>
        <a:xfrm>
          <a:off x="0" y="3054889"/>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CFD44AC-C5B0-407B-B2EE-07415AFE4DC4}">
      <dsp:nvSpPr>
        <dsp:cNvPr id="0" name=""/>
        <dsp:cNvSpPr/>
      </dsp:nvSpPr>
      <dsp:spPr>
        <a:xfrm>
          <a:off x="220980" y="2767209"/>
          <a:ext cx="3618383" cy="619920"/>
        </a:xfrm>
        <a:prstGeom prst="roundRect">
          <a:avLst/>
        </a:prstGeom>
        <a:solidFill>
          <a:schemeClr val="accent4">
            <a:lumMod val="60000"/>
            <a:lumOff val="4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Structure Heterogeneity</a:t>
          </a:r>
          <a:endParaRPr lang="en-US" sz="2100" kern="1200" dirty="0"/>
        </a:p>
      </dsp:txBody>
      <dsp:txXfrm>
        <a:off x="251242" y="2797471"/>
        <a:ext cx="3557859" cy="5593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8CF1F-3B4A-4B6A-8877-CB03CDDAB1E9}">
      <dsp:nvSpPr>
        <dsp:cNvPr id="0" name=""/>
        <dsp:cNvSpPr/>
      </dsp:nvSpPr>
      <dsp:spPr>
        <a:xfrm>
          <a:off x="0" y="120080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BC4E78D-0D98-4ED2-B23A-71FEC19A6436}">
      <dsp:nvSpPr>
        <dsp:cNvPr id="0" name=""/>
        <dsp:cNvSpPr/>
      </dsp:nvSpPr>
      <dsp:spPr>
        <a:xfrm>
          <a:off x="241478" y="862089"/>
          <a:ext cx="3577361" cy="619920"/>
        </a:xfrm>
        <a:prstGeom prst="roundRect">
          <a:avLst/>
        </a:prstGeom>
        <a:solidFill>
          <a:schemeClr val="accent2">
            <a:lumMod val="20000"/>
            <a:lumOff val="80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Data Conflicts</a:t>
          </a:r>
          <a:endParaRPr lang="en-US" sz="2100" kern="1200" dirty="0"/>
        </a:p>
      </dsp:txBody>
      <dsp:txXfrm>
        <a:off x="271740" y="892351"/>
        <a:ext cx="3516837" cy="559396"/>
      </dsp:txXfrm>
    </dsp:sp>
    <dsp:sp modelId="{51228DB3-E7D4-486B-A0C1-9A59D129891F}">
      <dsp:nvSpPr>
        <dsp:cNvPr id="0" name=""/>
        <dsp:cNvSpPr/>
      </dsp:nvSpPr>
      <dsp:spPr>
        <a:xfrm>
          <a:off x="0" y="215336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2E5634D-BCAA-48AB-BADB-754A15E9B7AC}">
      <dsp:nvSpPr>
        <dsp:cNvPr id="0" name=""/>
        <dsp:cNvSpPr/>
      </dsp:nvSpPr>
      <dsp:spPr>
        <a:xfrm>
          <a:off x="241478" y="1826403"/>
          <a:ext cx="3618353" cy="619920"/>
        </a:xfrm>
        <a:prstGeom prst="roundRect">
          <a:avLst/>
        </a:prstGeom>
        <a:solidFill>
          <a:schemeClr val="bg2">
            <a:lumMod val="75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Instance Heterogeneity	</a:t>
          </a:r>
          <a:endParaRPr lang="en-US" sz="2100" kern="1200" dirty="0"/>
        </a:p>
      </dsp:txBody>
      <dsp:txXfrm>
        <a:off x="271740" y="1856665"/>
        <a:ext cx="3557829" cy="559396"/>
      </dsp:txXfrm>
    </dsp:sp>
    <dsp:sp modelId="{2DB5D132-AB90-49A4-A479-F0988A86E33E}">
      <dsp:nvSpPr>
        <dsp:cNvPr id="0" name=""/>
        <dsp:cNvSpPr/>
      </dsp:nvSpPr>
      <dsp:spPr>
        <a:xfrm>
          <a:off x="0" y="3054889"/>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CFD44AC-C5B0-407B-B2EE-07415AFE4DC4}">
      <dsp:nvSpPr>
        <dsp:cNvPr id="0" name=""/>
        <dsp:cNvSpPr/>
      </dsp:nvSpPr>
      <dsp:spPr>
        <a:xfrm>
          <a:off x="220980" y="2767209"/>
          <a:ext cx="3618383" cy="61992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Structure Heterogeneity</a:t>
          </a:r>
          <a:endParaRPr lang="en-US" sz="2100" kern="1200" dirty="0"/>
        </a:p>
      </dsp:txBody>
      <dsp:txXfrm>
        <a:off x="251242" y="2797471"/>
        <a:ext cx="3557859" cy="5593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8CF1F-3B4A-4B6A-8877-CB03CDDAB1E9}">
      <dsp:nvSpPr>
        <dsp:cNvPr id="0" name=""/>
        <dsp:cNvSpPr/>
      </dsp:nvSpPr>
      <dsp:spPr>
        <a:xfrm>
          <a:off x="0" y="120080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BC4E78D-0D98-4ED2-B23A-71FEC19A6436}">
      <dsp:nvSpPr>
        <dsp:cNvPr id="0" name=""/>
        <dsp:cNvSpPr/>
      </dsp:nvSpPr>
      <dsp:spPr>
        <a:xfrm>
          <a:off x="241478" y="862089"/>
          <a:ext cx="3577361" cy="61992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Data Conflicts</a:t>
          </a:r>
          <a:endParaRPr lang="en-US" sz="2100" kern="1200" dirty="0"/>
        </a:p>
      </dsp:txBody>
      <dsp:txXfrm>
        <a:off x="271740" y="892351"/>
        <a:ext cx="3516837" cy="559396"/>
      </dsp:txXfrm>
    </dsp:sp>
    <dsp:sp modelId="{51228DB3-E7D4-486B-A0C1-9A59D129891F}">
      <dsp:nvSpPr>
        <dsp:cNvPr id="0" name=""/>
        <dsp:cNvSpPr/>
      </dsp:nvSpPr>
      <dsp:spPr>
        <a:xfrm>
          <a:off x="0" y="2153361"/>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12E5634D-BCAA-48AB-BADB-754A15E9B7AC}">
      <dsp:nvSpPr>
        <dsp:cNvPr id="0" name=""/>
        <dsp:cNvSpPr/>
      </dsp:nvSpPr>
      <dsp:spPr>
        <a:xfrm>
          <a:off x="241478" y="1826403"/>
          <a:ext cx="3618353" cy="619920"/>
        </a:xfrm>
        <a:prstGeom prst="roundRect">
          <a:avLst/>
        </a:prstGeom>
        <a:solidFill>
          <a:schemeClr val="accent3">
            <a:lumMod val="7500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Instance Heterogeneity	</a:t>
          </a:r>
          <a:endParaRPr lang="en-US" sz="2100" kern="1200" dirty="0"/>
        </a:p>
      </dsp:txBody>
      <dsp:txXfrm>
        <a:off x="271740" y="1856665"/>
        <a:ext cx="3557829" cy="559396"/>
      </dsp:txXfrm>
    </dsp:sp>
    <dsp:sp modelId="{2DB5D132-AB90-49A4-A479-F0988A86E33E}">
      <dsp:nvSpPr>
        <dsp:cNvPr id="0" name=""/>
        <dsp:cNvSpPr/>
      </dsp:nvSpPr>
      <dsp:spPr>
        <a:xfrm>
          <a:off x="0" y="3054889"/>
          <a:ext cx="4419600" cy="5292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CFD44AC-C5B0-407B-B2EE-07415AFE4DC4}">
      <dsp:nvSpPr>
        <dsp:cNvPr id="0" name=""/>
        <dsp:cNvSpPr/>
      </dsp:nvSpPr>
      <dsp:spPr>
        <a:xfrm>
          <a:off x="220980" y="2767209"/>
          <a:ext cx="3618383" cy="61992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6935" tIns="0" rIns="116935" bIns="0" numCol="1" spcCol="1270" anchor="ctr" anchorCtr="0">
          <a:noAutofit/>
        </a:bodyPr>
        <a:lstStyle/>
        <a:p>
          <a:pPr lvl="0" algn="l" defTabSz="933450">
            <a:lnSpc>
              <a:spcPct val="90000"/>
            </a:lnSpc>
            <a:spcBef>
              <a:spcPct val="0"/>
            </a:spcBef>
            <a:spcAft>
              <a:spcPct val="35000"/>
            </a:spcAft>
          </a:pPr>
          <a:r>
            <a:rPr lang="en-US" sz="2100" kern="1200" dirty="0" smtClean="0"/>
            <a:t>Structure Heterogeneity</a:t>
          </a:r>
          <a:endParaRPr lang="en-US" sz="2100" kern="1200" dirty="0"/>
        </a:p>
      </dsp:txBody>
      <dsp:txXfrm>
        <a:off x="251242" y="2797471"/>
        <a:ext cx="3557859"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list1#1" minVer="12.0">
  <dgm:title val=""/>
  <dgm:desc val=""/>
  <dgm:catLst>
    <dgm:cat type="list" pri="4000"/>
  </dgm:catLst>
  <dgm:sampData>
    <dgm:dataModel>
      <dgm:ptLst>
        <dgm:pt modelId="0" type="doc">
          <dgm:prSet phldr="1"/>
        </dgm:pt>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100"/>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2"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constrLst/>
        <dgm:ruleLst/>
        <dgm:layoutNode name="parentLeftMargin">
          <dgm:alg type="sp"/>
          <dgm:shape xmlns:r="http://schemas.openxmlformats.org/officeDocument/2006/relationships" type="rect" r:blip="" hideGeom="1">
            <dgm:adjLst/>
          </dgm:shape>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presOf/>
        <dgm:constrLst/>
        <dgm:ruleLst/>
      </dgm:layoutNode>
      <dgm:layoutNode name="childText" styleLbl="align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presOf/>
          <dgm:shape xmlns:r="http://schemas.openxmlformats.org/officeDocument/2006/relationships" r:blip="">
            <dgm:adjLst/>
          </dgm:shape>
          <dgm:constr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list1#1" minVer="12.0">
  <dgm:title val=""/>
  <dgm:desc val=""/>
  <dgm:catLst>
    <dgm:cat type="list" pri="4000"/>
  </dgm:catLst>
  <dgm:sampData>
    <dgm:dataModel>
      <dgm:ptLst>
        <dgm:pt modelId="0" type="doc">
          <dgm:prSet phldr="1"/>
        </dgm:pt>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100"/>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2"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constrLst/>
        <dgm:ruleLst/>
        <dgm:layoutNode name="parentLeftMargin">
          <dgm:alg type="sp"/>
          <dgm:shape xmlns:r="http://schemas.openxmlformats.org/officeDocument/2006/relationships" type="rect" r:blip="" hideGeom="1">
            <dgm:adjLst/>
          </dgm:shape>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presOf/>
        <dgm:constrLst/>
        <dgm:ruleLst/>
      </dgm:layoutNode>
      <dgm:layoutNode name="childText" styleLbl="align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presOf/>
          <dgm:shape xmlns:r="http://schemas.openxmlformats.org/officeDocument/2006/relationships" r:blip="">
            <dgm:adjLst/>
          </dgm:shape>
          <dgm:constr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1" minVer="12.0">
  <dgm:title val=""/>
  <dgm:desc val=""/>
  <dgm:catLst>
    <dgm:cat type="list" pri="4000"/>
  </dgm:catLst>
  <dgm:sampData>
    <dgm:dataModel>
      <dgm:ptLst>
        <dgm:pt modelId="0" type="doc">
          <dgm:prSet phldr="1"/>
        </dgm:pt>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100"/>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2"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constrLst/>
        <dgm:ruleLst/>
        <dgm:layoutNode name="parentLeftMargin">
          <dgm:alg type="sp"/>
          <dgm:shape xmlns:r="http://schemas.openxmlformats.org/officeDocument/2006/relationships" type="rect" r:blip="" hideGeom="1">
            <dgm:adjLst/>
          </dgm:shape>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presOf/>
        <dgm:constrLst/>
        <dgm:ruleLst/>
      </dgm:layoutNode>
      <dgm:layoutNode name="childText" styleLbl="align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presOf/>
          <dgm:shape xmlns:r="http://schemas.openxmlformats.org/officeDocument/2006/relationships" r:blip="">
            <dgm:adjLst/>
          </dgm:shape>
          <dgm:constr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1" minVer="12.0">
  <dgm:title val=""/>
  <dgm:desc val=""/>
  <dgm:catLst>
    <dgm:cat type="list" pri="4000"/>
  </dgm:catLst>
  <dgm:sampData>
    <dgm:dataModel>
      <dgm:ptLst>
        <dgm:pt modelId="0" type="doc">
          <dgm:prSet phldr="1"/>
        </dgm:pt>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100"/>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2"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constrLst/>
        <dgm:ruleLst/>
        <dgm:layoutNode name="parentLeftMargin">
          <dgm:alg type="sp"/>
          <dgm:shape xmlns:r="http://schemas.openxmlformats.org/officeDocument/2006/relationships" type="rect" r:blip="" hideGeom="1">
            <dgm:adjLst/>
          </dgm:shape>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presOf/>
        <dgm:constrLst/>
        <dgm:ruleLst/>
      </dgm:layoutNode>
      <dgm:layoutNode name="childText" styleLbl="align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presOf/>
          <dgm:shape xmlns:r="http://schemas.openxmlformats.org/officeDocument/2006/relationships" r:blip="">
            <dgm:adjLst/>
          </dgm:shape>
          <dgm:constr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1" minVer="12.0">
  <dgm:title val=""/>
  <dgm:desc val=""/>
  <dgm:catLst>
    <dgm:cat type="list" pri="4000"/>
  </dgm:catLst>
  <dgm:sampData>
    <dgm:dataModel>
      <dgm:ptLst>
        <dgm:pt modelId="0" type="doc">
          <dgm:prSet phldr="1"/>
        </dgm:pt>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100"/>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2"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constrLst/>
        <dgm:ruleLst/>
        <dgm:layoutNode name="parentLeftMargin">
          <dgm:alg type="sp"/>
          <dgm:shape xmlns:r="http://schemas.openxmlformats.org/officeDocument/2006/relationships" type="rect" r:blip="" hideGeom="1">
            <dgm:adjLst/>
          </dgm:shape>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presOf/>
        <dgm:constrLst/>
        <dgm:ruleLst/>
      </dgm:layoutNode>
      <dgm:layoutNode name="childText" styleLbl="align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presOf/>
          <dgm:shape xmlns:r="http://schemas.openxmlformats.org/officeDocument/2006/relationships" r:blip="">
            <dgm:adjLst/>
          </dgm:shape>
          <dgm:constr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1" minVer="12.0">
  <dgm:title val=""/>
  <dgm:desc val=""/>
  <dgm:catLst>
    <dgm:cat type="list" pri="4000"/>
  </dgm:catLst>
  <dgm:sampData>
    <dgm:dataModel>
      <dgm:ptLst>
        <dgm:pt modelId="0" type="doc">
          <dgm:prSet phldr="1"/>
        </dgm:pt>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100"/>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2"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constrLst/>
        <dgm:ruleLst/>
        <dgm:layoutNode name="parentLeftMargin">
          <dgm:alg type="sp"/>
          <dgm:shape xmlns:r="http://schemas.openxmlformats.org/officeDocument/2006/relationships" type="rect" r:blip="" hideGeom="1">
            <dgm:adjLst/>
          </dgm:shape>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presOf/>
        <dgm:constrLst/>
        <dgm:ruleLst/>
      </dgm:layoutNode>
      <dgm:layoutNode name="childText" styleLbl="align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presOf/>
          <dgm:shape xmlns:r="http://schemas.openxmlformats.org/officeDocument/2006/relationships" r:blip="">
            <dgm:adjLst/>
          </dgm:shape>
          <dgm:constr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1" minVer="12.0">
  <dgm:title val=""/>
  <dgm:desc val=""/>
  <dgm:catLst>
    <dgm:cat type="list" pri="4000"/>
  </dgm:catLst>
  <dgm:sampData>
    <dgm:dataModel>
      <dgm:ptLst>
        <dgm:pt modelId="0" type="doc">
          <dgm:prSet phldr="1"/>
        </dgm:pt>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100"/>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2"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constrLst/>
        <dgm:ruleLst/>
        <dgm:layoutNode name="parentLeftMargin">
          <dgm:alg type="sp"/>
          <dgm:shape xmlns:r="http://schemas.openxmlformats.org/officeDocument/2006/relationships" type="rect" r:blip="" hideGeom="1">
            <dgm:adjLst/>
          </dgm:shape>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presOf/>
        <dgm:constrLst/>
        <dgm:ruleLst/>
      </dgm:layoutNode>
      <dgm:layoutNode name="childText" styleLbl="align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presOf/>
          <dgm:shape xmlns:r="http://schemas.openxmlformats.org/officeDocument/2006/relationships" r:blip="">
            <dgm:adjLst/>
          </dgm:shape>
          <dgm:constr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1">
  <dgm:title val="Simple 2"/>
  <dgm:desc val="Simple 2"/>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1">
  <dgm:title val="Simple 2"/>
  <dgm:desc val="Simple 2"/>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1">
  <dgm:title val="Simple 2"/>
  <dgm:desc val="Simple 2"/>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1">
  <dgm:title val="Simple 2"/>
  <dgm:desc val="Simple 2"/>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1">
  <dgm:title val="Simple 2"/>
  <dgm:desc val="Simple 2"/>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1">
  <dgm:title val="Simple 2"/>
  <dgm:desc val="Simple 2"/>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1">
  <dgm:title val="Simple 2"/>
  <dgm:desc val="Simple 2"/>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51.wmf"/><Relationship Id="rId4" Type="http://schemas.openxmlformats.org/officeDocument/2006/relationships/image" Target="../media/image52.wmf"/><Relationship Id="rId5" Type="http://schemas.openxmlformats.org/officeDocument/2006/relationships/image" Target="../media/image53.wmf"/><Relationship Id="rId6" Type="http://schemas.openxmlformats.org/officeDocument/2006/relationships/image" Target="../media/image54.wmf"/><Relationship Id="rId1" Type="http://schemas.openxmlformats.org/officeDocument/2006/relationships/image" Target="../media/image49.wmf"/><Relationship Id="rId2" Type="http://schemas.openxmlformats.org/officeDocument/2006/relationships/image" Target="../media/image50.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7.wmf"/><Relationship Id="rId4" Type="http://schemas.openxmlformats.org/officeDocument/2006/relationships/image" Target="../media/image58.wmf"/><Relationship Id="rId5" Type="http://schemas.openxmlformats.org/officeDocument/2006/relationships/image" Target="../media/image54.wmf"/><Relationship Id="rId6" Type="http://schemas.openxmlformats.org/officeDocument/2006/relationships/image" Target="../media/image59.wmf"/><Relationship Id="rId7" Type="http://schemas.openxmlformats.org/officeDocument/2006/relationships/image" Target="../media/image60.wmf"/><Relationship Id="rId8" Type="http://schemas.openxmlformats.org/officeDocument/2006/relationships/image" Target="../media/image61.wmf"/><Relationship Id="rId1" Type="http://schemas.openxmlformats.org/officeDocument/2006/relationships/image" Target="../media/image55.wmf"/><Relationship Id="rId2" Type="http://schemas.openxmlformats.org/officeDocument/2006/relationships/image" Target="../media/image5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9ADC743-F07A-4BC8-8070-F91C49585C5C}" type="datetimeFigureOut">
              <a:rPr lang="en-US" smtClean="0"/>
              <a:pPr/>
              <a:t>3/3/13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08B5F4-057F-4D61-B6C9-6311E763D18A}" type="slidenum">
              <a:rPr lang="en-US" smtClean="0"/>
              <a:pPr/>
              <a:t>‹#›</a:t>
            </a:fld>
            <a:endParaRPr lang="en-US"/>
          </a:p>
        </p:txBody>
      </p:sp>
    </p:spTree>
    <p:extLst>
      <p:ext uri="{BB962C8B-B14F-4D97-AF65-F5344CB8AC3E}">
        <p14:creationId xmlns:p14="http://schemas.microsoft.com/office/powerpoint/2010/main" val="5732040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extLst/>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extLst/>
          </a:lstStyle>
          <a:p>
            <a:fld id="{C238408C-6839-46EE-8131-EDA75C487F2E}" type="datetimeFigureOut">
              <a:rPr lang="en-US" smtClean="0"/>
              <a:pPr/>
              <a:t>3/3/13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extLst/>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extLst/>
          </a:lstStyle>
          <a:p>
            <a:pPr lvl="0"/>
            <a:r>
              <a:rPr lang="en-US" smtClean="0"/>
              <a:t>Click to edit Master text styles</a:t>
            </a:r>
            <a:endParaRPr lang="en-US"/>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extLst/>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extLst/>
          </a:lstStyle>
          <a:p>
            <a:fld id="{87D77045-401A-4D5E-BFE3-54C21A8A6634}" type="slidenum">
              <a:rPr lang="en-US" smtClean="0"/>
              <a:pPr/>
              <a:t>‹#›</a:t>
            </a:fld>
            <a:endParaRPr lang="en-US"/>
          </a:p>
        </p:txBody>
      </p:sp>
    </p:spTree>
    <p:extLst>
      <p:ext uri="{BB962C8B-B14F-4D97-AF65-F5344CB8AC3E}">
        <p14:creationId xmlns:p14="http://schemas.microsoft.com/office/powerpoint/2010/main" val="2473350632"/>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thinkexist.com/nationality/american_authors/" TargetMode="External"/><Relationship Id="rId4" Type="http://schemas.openxmlformats.org/officeDocument/2006/relationships/hyperlink" Target="http://thinkexist.com/occupation/famous_writers/" TargetMode="External"/><Relationship Id="rId5" Type="http://schemas.openxmlformats.org/officeDocument/2006/relationships/hyperlink" Target="http://thinkexist.com/occupation/famous_novelists/" TargetMode="External"/><Relationship Id="rId6" Type="http://schemas.openxmlformats.org/officeDocument/2006/relationships/hyperlink" Target="http://thinkexist.com/birthday/september_25/" TargetMode="External"/><Relationship Id="rId7" Type="http://schemas.openxmlformats.org/officeDocument/2006/relationships/hyperlink" Target="http://thinkexist.com/birthday/july_6/" TargetMode="External"/><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9" Type="http://schemas.openxmlformats.org/officeDocument/2006/relationships/hyperlink" Target="http://en.wikipedia.org/wiki/Conservatism_in_the_United_States" TargetMode="External"/><Relationship Id="rId20" Type="http://schemas.openxmlformats.org/officeDocument/2006/relationships/hyperlink" Target="http://en.wikipedia.org/wiki/Shirley_Sherrod%23cite_note-myth-16" TargetMode="External"/><Relationship Id="rId21" Type="http://schemas.openxmlformats.org/officeDocument/2006/relationships/hyperlink" Target="http://en.wikipedia.org/wiki/Blogosphere" TargetMode="External"/><Relationship Id="rId22" Type="http://schemas.openxmlformats.org/officeDocument/2006/relationships/hyperlink" Target="http://en.wikipedia.org/wiki/Shirley_Sherrod%23cite_note-CNN20100720-17" TargetMode="External"/><Relationship Id="rId23" Type="http://schemas.openxmlformats.org/officeDocument/2006/relationships/hyperlink" Target="http://en.wikipedia.org/wiki/Obama_Administration" TargetMode="External"/><Relationship Id="rId24" Type="http://schemas.openxmlformats.org/officeDocument/2006/relationships/hyperlink" Target="http://en.wikipedia.org/wiki/Glenn_Beck_(TV_program)" TargetMode="External"/><Relationship Id="rId25" Type="http://schemas.openxmlformats.org/officeDocument/2006/relationships/hyperlink" Target="http://en.wikipedia.org/wiki/Shirley_Sherrod%23cite_note-LA20100722-5" TargetMode="External"/><Relationship Id="rId10" Type="http://schemas.openxmlformats.org/officeDocument/2006/relationships/hyperlink" Target="http://en.wikipedia.org/wiki/Andrew_Breitbart" TargetMode="External"/><Relationship Id="rId11" Type="http://schemas.openxmlformats.org/officeDocument/2006/relationships/hyperlink" Target="http://en.wikipedia.org/wiki/NAACP" TargetMode="External"/><Relationship Id="rId12" Type="http://schemas.openxmlformats.org/officeDocument/2006/relationships/hyperlink" Target="http://en.wikipedia.org/wiki/Resignation_of_Shirley_Sherrod%23cite_note-Fox20100719-1" TargetMode="External"/><Relationship Id="rId13" Type="http://schemas.openxmlformats.org/officeDocument/2006/relationships/hyperlink" Target="http://en.wikipedia.org/wiki/Tom_Vilsack" TargetMode="External"/><Relationship Id="rId14" Type="http://schemas.openxmlformats.org/officeDocument/2006/relationships/hyperlink" Target="http://en.wikipedia.org/wiki/Secretary_of_Agriculture" TargetMode="External"/><Relationship Id="rId15" Type="http://schemas.openxmlformats.org/officeDocument/2006/relationships/hyperlink" Target="http://en.wikipedia.org/wiki/FoxNews.com" TargetMode="External"/><Relationship Id="rId16" Type="http://schemas.openxmlformats.org/officeDocument/2006/relationships/hyperlink" Target="http://en.wikipedia.org/wiki/Shirley_Sherrod%23cite_note-FNC20100719-15" TargetMode="External"/><Relationship Id="rId17" Type="http://schemas.openxmlformats.org/officeDocument/2006/relationships/hyperlink" Target="http://en.wikipedia.org/wiki/Shirley_Sherrod%23cite_note-MMTimeline-13" TargetMode="External"/><Relationship Id="rId18" Type="http://schemas.openxmlformats.org/officeDocument/2006/relationships/hyperlink" Target="http://en.wikipedia.org/wiki/WCBS-TV" TargetMode="External"/><Relationship Id="rId19" Type="http://schemas.openxmlformats.org/officeDocument/2006/relationships/hyperlink" Target="http://en.wikipedia.org/wiki/Atlanta_Journal_Constitution" TargetMode="External"/><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en.wikipedia.org/wiki/Resignation_of_Shirley_Sherrod%23Biography_of_Shirley_Sherrod" TargetMode="External"/><Relationship Id="rId4" Type="http://schemas.openxmlformats.org/officeDocument/2006/relationships/hyperlink" Target="http://en.wikipedia.org/wiki/Dismissal_(employment)%23Forced_resignations" TargetMode="External"/><Relationship Id="rId5" Type="http://schemas.openxmlformats.org/officeDocument/2006/relationships/hyperlink" Target="http://en.wikipedia.org/wiki/Georgia_(U.S._state)" TargetMode="External"/><Relationship Id="rId6" Type="http://schemas.openxmlformats.org/officeDocument/2006/relationships/hyperlink" Target="http://en.wikipedia.org/wiki/USDA_Rural_Development" TargetMode="External"/><Relationship Id="rId7" Type="http://schemas.openxmlformats.org/officeDocument/2006/relationships/hyperlink" Target="http://en.wikipedia.org/wiki/United_States_Department_of_Agriculture" TargetMode="External"/><Relationship Id="rId8" Type="http://schemas.openxmlformats.org/officeDocument/2006/relationships/hyperlink" Target="http://en.wikipedia.org/wiki/Resignation_of_Shirley_Sherrod%23cite_note-Vilsack-0"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10+20+10+10+10</a:t>
            </a:r>
          </a:p>
          <a:p>
            <a:endParaRPr lang="en-US" dirty="0" smtClean="0"/>
          </a:p>
          <a:p>
            <a:r>
              <a:rPr lang="en-US" dirty="0" smtClean="0"/>
              <a:t>8+20+8+8+10</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25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26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27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28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29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32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34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a:t>
            </a:r>
            <a:r>
              <a:rPr lang="en-US" baseline="0" dirty="0" smtClean="0"/>
              <a:t> enough to look at only </a:t>
            </a:r>
            <a:r>
              <a:rPr lang="en-US" baseline="0" dirty="0" err="1" smtClean="0"/>
              <a:t>agg</a:t>
            </a:r>
            <a:r>
              <a:rPr lang="en-US" baseline="0" dirty="0" smtClean="0"/>
              <a:t> info</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42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48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49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British Library study revealed another concern: “The speed of young people’s internet searching indicates that little time is spent in evaluating information, either for relevance, accuracy or authority. Researchers have similarly found young people give a consistent lack of attention to the issue of authority. In one study, many teenagers thought if a site was indexed by Yahoo it had to be authoritative.”</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50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51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52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53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54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55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56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57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58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59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I expected online blogs and maybe some smaller papers to use the quote, I did not think it would have a major impact. I was wrong. Quality newspapers in England, India, America and as far away as Australia had my words in their reports of </a:t>
            </a:r>
            <a:r>
              <a:rPr lang="en-US" dirty="0" err="1" smtClean="0"/>
              <a:t>Jarre’s</a:t>
            </a:r>
            <a:r>
              <a:rPr lang="en-US" dirty="0" smtClean="0"/>
              <a:t> death. I was shocked that highly respected newspapers would use material from Wikipedia without first sourcing and referencing it properly.</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60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61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a:r>
            <a:r>
              <a:rPr lang="en-US" dirty="0" smtClean="0">
                <a:hlinkClick r:id="rId3" action="ppaction://hlinkfile"/>
              </a:rPr>
              <a:t>American</a:t>
            </a:r>
            <a:r>
              <a:rPr lang="en-US" dirty="0" smtClean="0"/>
              <a:t> short-story </a:t>
            </a:r>
            <a:r>
              <a:rPr lang="en-US" dirty="0" smtClean="0">
                <a:hlinkClick r:id="rId4" action="ppaction://hlinkfile"/>
              </a:rPr>
              <a:t>Writer</a:t>
            </a:r>
            <a:r>
              <a:rPr lang="en-US" dirty="0" smtClean="0"/>
              <a:t> and </a:t>
            </a:r>
            <a:r>
              <a:rPr lang="en-US" dirty="0" smtClean="0">
                <a:hlinkClick r:id="rId5" action="ppaction://hlinkfile"/>
              </a:rPr>
              <a:t>Novelist</a:t>
            </a:r>
            <a:r>
              <a:rPr lang="en-US" dirty="0" smtClean="0"/>
              <a:t>, Nobel Prize for Literature in 1949, </a:t>
            </a:r>
            <a:r>
              <a:rPr lang="en-US" dirty="0" smtClean="0">
                <a:hlinkClick r:id="rId6" action="ppaction://hlinkfile"/>
              </a:rPr>
              <a:t>1897</a:t>
            </a:r>
            <a:r>
              <a:rPr lang="en-US" dirty="0" smtClean="0"/>
              <a:t>-</a:t>
            </a:r>
            <a:r>
              <a:rPr lang="en-US" dirty="0" smtClean="0">
                <a:hlinkClick r:id="rId7" action="ppaction://hlinkfile"/>
              </a:rPr>
              <a:t>1962</a:t>
            </a:r>
            <a:r>
              <a:rPr lang="en-US" dirty="0" smtClean="0"/>
              <a:t>)</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62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72</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77</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10+20+10+10+10</a:t>
            </a:r>
          </a:p>
          <a:p>
            <a:endParaRPr lang="en-US" dirty="0" smtClean="0"/>
          </a:p>
          <a:p>
            <a:r>
              <a:rPr lang="en-US" dirty="0" smtClean="0"/>
              <a:t>8+20+8+8+10</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78</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80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I expected online blogs and maybe some smaller papers to use the quote, I did not think it would have a major impact. I was wrong. Quality newspapers in England, India, America and as far away as Australia had my words in their reports of </a:t>
            </a:r>
            <a:r>
              <a:rPr lang="en-US" dirty="0" err="1" smtClean="0"/>
              <a:t>Jarre’s</a:t>
            </a:r>
            <a:r>
              <a:rPr lang="en-US" dirty="0" smtClean="0"/>
              <a:t> death. I was shocked that highly respected newspapers would use material from Wikipedia without first sourcing and referencing it properly.</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July 19, 2010, </a:t>
            </a:r>
            <a:r>
              <a:rPr lang="en-US" b="1" dirty="0" smtClean="0">
                <a:hlinkClick r:id="rId3" tooltip="Resignation of Shirley Sherrod"/>
              </a:rPr>
              <a:t>Shirley Sherrod</a:t>
            </a:r>
            <a:r>
              <a:rPr lang="en-US" b="1" dirty="0" smtClean="0"/>
              <a:t> was </a:t>
            </a:r>
            <a:r>
              <a:rPr lang="en-US" b="1" dirty="0" smtClean="0">
                <a:hlinkClick r:id="rId4" tooltip="Dismissal (employment)"/>
              </a:rPr>
              <a:t>forced to resign</a:t>
            </a:r>
            <a:r>
              <a:rPr lang="en-US" dirty="0" smtClean="0"/>
              <a:t> from her position as </a:t>
            </a:r>
            <a:r>
              <a:rPr lang="en-US" dirty="0" smtClean="0">
                <a:hlinkClick r:id="rId5" tooltip="Georgia (U.S. state)"/>
              </a:rPr>
              <a:t>Georgia</a:t>
            </a:r>
            <a:r>
              <a:rPr lang="en-US" dirty="0" smtClean="0"/>
              <a:t> State Director of </a:t>
            </a:r>
            <a:r>
              <a:rPr lang="en-US" dirty="0" smtClean="0">
                <a:hlinkClick r:id="rId6" tooltip="USDA Rural Development"/>
              </a:rPr>
              <a:t>Rural Development</a:t>
            </a:r>
            <a:r>
              <a:rPr lang="en-US" dirty="0" smtClean="0"/>
              <a:t> for the </a:t>
            </a:r>
            <a:r>
              <a:rPr lang="en-US" dirty="0" smtClean="0">
                <a:hlinkClick r:id="rId7" tooltip="United States Department of Agriculture"/>
              </a:rPr>
              <a:t>United States Department of Agriculture</a:t>
            </a:r>
            <a:r>
              <a:rPr lang="en-US" baseline="30000" dirty="0" smtClean="0">
                <a:hlinkClick r:id="rId8"/>
              </a:rPr>
              <a:t>[1]</a:t>
            </a:r>
            <a:r>
              <a:rPr lang="en-US" dirty="0" smtClean="0"/>
              <a:t> after </a:t>
            </a:r>
            <a:r>
              <a:rPr lang="en-US" dirty="0" smtClean="0">
                <a:hlinkClick r:id="rId9" tooltip="Conservatism in the United States"/>
              </a:rPr>
              <a:t>conservative</a:t>
            </a:r>
            <a:r>
              <a:rPr lang="en-US" dirty="0" smtClean="0"/>
              <a:t> blogger </a:t>
            </a:r>
            <a:r>
              <a:rPr lang="en-US" dirty="0" smtClean="0">
                <a:hlinkClick r:id="rId10" tooltip="Andrew Breitbart"/>
              </a:rPr>
              <a:t>Andrew </a:t>
            </a:r>
            <a:r>
              <a:rPr lang="en-US" dirty="0" err="1" smtClean="0">
                <a:hlinkClick r:id="rId10" tooltip="Andrew Breitbart"/>
              </a:rPr>
              <a:t>Breitbart</a:t>
            </a:r>
            <a:r>
              <a:rPr lang="en-US" dirty="0" smtClean="0"/>
              <a:t> posted video excerpts of Sherrod's address at a March 2010 </a:t>
            </a:r>
            <a:r>
              <a:rPr lang="en-US" dirty="0" smtClean="0">
                <a:hlinkClick r:id="rId11" tooltip="NAACP"/>
              </a:rPr>
              <a:t>NAACP</a:t>
            </a:r>
            <a:r>
              <a:rPr lang="en-US" dirty="0" smtClean="0"/>
              <a:t> event to his website.</a:t>
            </a:r>
            <a:r>
              <a:rPr lang="en-US" baseline="30000" dirty="0" smtClean="0">
                <a:hlinkClick r:id="rId12"/>
              </a:rPr>
              <a:t>[2]</a:t>
            </a:r>
            <a:r>
              <a:rPr lang="en-US" dirty="0" smtClean="0"/>
              <a:t> The NAACP condemned her remarks, and U.S. government officials called on her to resign. However, upon review of the unedited video in context, the NAACP, White House officials, and </a:t>
            </a:r>
            <a:r>
              <a:rPr lang="en-US" dirty="0" smtClean="0">
                <a:hlinkClick r:id="rId13" tooltip="Tom Vilsack"/>
              </a:rPr>
              <a:t>Tom </a:t>
            </a:r>
            <a:r>
              <a:rPr lang="en-US" dirty="0" err="1" smtClean="0">
                <a:hlinkClick r:id="rId13" tooltip="Tom Vilsack"/>
              </a:rPr>
              <a:t>Vilsack</a:t>
            </a:r>
            <a:r>
              <a:rPr lang="en-US" dirty="0" smtClean="0"/>
              <a:t>, the </a:t>
            </a:r>
            <a:r>
              <a:rPr lang="en-US" dirty="0" smtClean="0">
                <a:hlinkClick r:id="rId14" tooltip="Secretary of Agriculture"/>
              </a:rPr>
              <a:t>Secretary of Agriculture</a:t>
            </a:r>
            <a:r>
              <a:rPr lang="en-US" dirty="0" smtClean="0"/>
              <a:t>, apologized and Sherrod was offered a new position.</a:t>
            </a:r>
          </a:p>
          <a:p>
            <a:endParaRPr lang="en-US" dirty="0" smtClean="0"/>
          </a:p>
          <a:p>
            <a:r>
              <a:rPr lang="en-US" dirty="0" smtClean="0"/>
              <a:t>The first news outlet to report on the </a:t>
            </a:r>
            <a:r>
              <a:rPr lang="en-US" dirty="0" err="1" smtClean="0"/>
              <a:t>Breitbart</a:t>
            </a:r>
            <a:r>
              <a:rPr lang="en-US" dirty="0" smtClean="0"/>
              <a:t> video was </a:t>
            </a:r>
            <a:r>
              <a:rPr lang="en-US" dirty="0" smtClean="0">
                <a:hlinkClick r:id="rId15" tooltip="FoxNews.com"/>
              </a:rPr>
              <a:t>FoxNews.com</a:t>
            </a:r>
            <a:r>
              <a:rPr lang="en-US" dirty="0" smtClean="0"/>
              <a:t>, which posted an article about the story on its website.</a:t>
            </a:r>
            <a:r>
              <a:rPr lang="en-US" baseline="30000" dirty="0" smtClean="0">
                <a:hlinkClick r:id="rId16"/>
              </a:rPr>
              <a:t>[16]</a:t>
            </a:r>
            <a:r>
              <a:rPr lang="en-US" baseline="30000" dirty="0" smtClean="0">
                <a:hlinkClick r:id="rId17"/>
              </a:rPr>
              <a:t>[14]</a:t>
            </a:r>
            <a:r>
              <a:rPr lang="en-US" dirty="0" smtClean="0"/>
              <a:t> The </a:t>
            </a:r>
            <a:r>
              <a:rPr lang="en-US" dirty="0" smtClean="0">
                <a:hlinkClick r:id="rId18" tooltip="WCBS-TV"/>
              </a:rPr>
              <a:t>New York City affiliate for CBS</a:t>
            </a:r>
            <a:r>
              <a:rPr lang="en-US" dirty="0" smtClean="0"/>
              <a:t> also posted a report on its website later that afternoon.</a:t>
            </a:r>
            <a:r>
              <a:rPr lang="en-US" baseline="30000" dirty="0" smtClean="0">
                <a:hlinkClick r:id="rId17"/>
              </a:rPr>
              <a:t>[14]</a:t>
            </a:r>
            <a:r>
              <a:rPr lang="en-US" dirty="0" smtClean="0"/>
              <a:t> The </a:t>
            </a:r>
            <a:r>
              <a:rPr lang="en-US" i="1" dirty="0" smtClean="0">
                <a:hlinkClick r:id="rId19" tooltip="Atlanta Journal Constitution"/>
              </a:rPr>
              <a:t>Atlanta Journal Constitution</a:t>
            </a:r>
            <a:r>
              <a:rPr lang="en-US" dirty="0" smtClean="0"/>
              <a:t> newspaper's related website also soon picked up the story.</a:t>
            </a:r>
            <a:r>
              <a:rPr lang="en-US" baseline="30000" dirty="0" smtClean="0">
                <a:hlinkClick r:id="rId20"/>
              </a:rPr>
              <a:t>[17]</a:t>
            </a:r>
            <a:r>
              <a:rPr lang="en-US" dirty="0" smtClean="0"/>
              <a:t> In addition, the story was picked up and reported widely in the </a:t>
            </a:r>
            <a:r>
              <a:rPr lang="en-US" dirty="0" err="1" smtClean="0">
                <a:hlinkClick r:id="rId21" tooltip="Blogosphere"/>
              </a:rPr>
              <a:t>blogosph</a:t>
            </a:r>
            <a:endParaRPr lang="en-US" dirty="0" smtClean="0">
              <a:hlinkClick r:id="rId21" tooltip="Blogosphere"/>
            </a:endParaRPr>
          </a:p>
          <a:p>
            <a:endParaRPr lang="en-US" dirty="0" smtClean="0">
              <a:hlinkClick r:id="rId21" tooltip="Blogosphere"/>
            </a:endParaRPr>
          </a:p>
          <a:p>
            <a:r>
              <a:rPr lang="en-US" dirty="0" smtClean="0"/>
              <a:t>According to Sherrod, that afternoon she received numerous demands from government officials to submit her resignation, demands that she characterized as </a:t>
            </a:r>
            <a:r>
              <a:rPr lang="en-US" dirty="0" err="1" smtClean="0"/>
              <a:t>harrassment</a:t>
            </a:r>
            <a:r>
              <a:rPr lang="en-US" dirty="0" smtClean="0"/>
              <a:t>.</a:t>
            </a:r>
            <a:r>
              <a:rPr lang="en-US" baseline="30000" dirty="0" smtClean="0">
                <a:hlinkClick r:id="rId22"/>
              </a:rPr>
              <a:t>[18]</a:t>
            </a:r>
            <a:r>
              <a:rPr lang="en-US" dirty="0" smtClean="0"/>
              <a:t> In response to a call from USDA deputy undersecretary Cheryl Cook, Sherrod submitted her resignation via email. Sherrod claims that Cook told her </a:t>
            </a:r>
            <a:r>
              <a:rPr lang="en-US" dirty="0" smtClean="0">
                <a:hlinkClick r:id="rId23" tooltip="Obama Administration"/>
              </a:rPr>
              <a:t>White House</a:t>
            </a:r>
            <a:r>
              <a:rPr lang="en-US" dirty="0" smtClean="0"/>
              <a:t> officials wanted her to quit immediately because the controversy was "going to be on </a:t>
            </a:r>
            <a:r>
              <a:rPr lang="en-US" dirty="0" smtClean="0">
                <a:hlinkClick r:id="rId24" tooltip="Glenn Beck (TV program)"/>
              </a:rPr>
              <a:t>Glenn Beck</a:t>
            </a:r>
            <a:r>
              <a:rPr lang="en-US" dirty="0" smtClean="0"/>
              <a:t> tonight</a:t>
            </a:r>
            <a:r>
              <a:rPr lang="en-US" baseline="30000" dirty="0" smtClean="0">
                <a:hlinkClick r:id="rId22"/>
              </a:rPr>
              <a:t>[18]</a:t>
            </a:r>
            <a:r>
              <a:rPr lang="en-US" dirty="0" smtClean="0"/>
              <a:t> ", a claim disputed by White House Press Secretary Robert Gibbs.</a:t>
            </a:r>
            <a:r>
              <a:rPr lang="en-US" baseline="30000" dirty="0" smtClean="0">
                <a:hlinkClick r:id="rId25"/>
              </a:rPr>
              <a:t>[6]</a:t>
            </a:r>
            <a:r>
              <a:rPr lang="en-US" dirty="0" smtClean="0">
                <a:hlinkClick r:id="rId21" tooltip="Blogosphere"/>
              </a:rPr>
              <a:t>ere</a:t>
            </a:r>
            <a:r>
              <a:rPr lang="en-US" dirty="0" smtClean="0"/>
              <a:t>.</a:t>
            </a:r>
            <a:r>
              <a:rPr lang="en-US" baseline="30000" dirty="0" smtClean="0">
                <a:hlinkClick r:id="rId17"/>
              </a:rPr>
              <a:t>[14]</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16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Emphasize</a:t>
            </a:r>
            <a:r>
              <a:rPr lang="en-US" baseline="0" dirty="0" smtClean="0"/>
              <a:t> diversity</a:t>
            </a:r>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pPr/>
              <a:t>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22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D77045-401A-4D5E-BFE3-54C21A8A6634}"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4" name="Shape 43"/>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8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p>
        </p:txBody>
      </p:sp>
      <p:sp>
        <p:nvSpPr>
          <p:cNvPr id="36" name="Shape 35"/>
          <p:cNvSpPr>
            <a:spLocks/>
          </p:cNvSpPr>
          <p:nvPr/>
        </p:nvSpPr>
        <p:spPr bwMode="auto">
          <a:xfrm>
            <a:off x="4821864" y="1066800"/>
            <a:ext cx="4343400"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65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a:p>
        </p:txBody>
      </p:sp>
      <p:sp>
        <p:nvSpPr>
          <p:cNvPr id="43" name="Shape 42"/>
          <p:cNvSpPr>
            <a:spLocks/>
          </p:cNvSpPr>
          <p:nvPr/>
        </p:nvSpPr>
        <p:spPr bwMode="auto">
          <a:xfrm>
            <a:off x="290624" y="-14176"/>
            <a:ext cx="5562600" cy="6553200"/>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65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a:p>
        </p:txBody>
      </p:sp>
      <p:sp>
        <p:nvSpPr>
          <p:cNvPr id="22" name="Shape 21"/>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180000"/>
              <a:alpha val="8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p>
        </p:txBody>
      </p:sp>
      <p:sp>
        <p:nvSpPr>
          <p:cNvPr id="24" name="Shape 23"/>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180000"/>
              <a:alpha val="8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p>
        </p:txBody>
      </p:sp>
      <p:sp>
        <p:nvSpPr>
          <p:cNvPr id="26" name="Shape 25"/>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180000"/>
              <a:alpha val="8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p>
        </p:txBody>
      </p:sp>
      <p:sp>
        <p:nvSpPr>
          <p:cNvPr id="27" name="Shape 26"/>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180000"/>
              <a:alpha val="8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p>
        </p:txBody>
      </p:sp>
      <p:sp>
        <p:nvSpPr>
          <p:cNvPr id="28" name="Date Placeholder 27"/>
          <p:cNvSpPr>
            <a:spLocks noGrp="1"/>
          </p:cNvSpPr>
          <p:nvPr>
            <p:ph type="dt" sz="half" idx="10"/>
          </p:nvPr>
        </p:nvSpPr>
        <p:spPr>
          <a:xfrm>
            <a:off x="6477000" y="6416675"/>
            <a:ext cx="2133600" cy="365125"/>
          </a:xfrm>
        </p:spPr>
        <p:txBody>
          <a:bodyPr/>
          <a:lstStyle>
            <a:extLst/>
          </a:lstStyle>
          <a:p>
            <a:fld id="{743653DA-8BF4-4869-96FE-9BCF43372D46}" type="datetimeFigureOut">
              <a:rPr lang="en-US" smtClean="0"/>
              <a:pPr/>
              <a:t>3/3/13</a:t>
            </a:fld>
            <a:endParaRPr lang="en-US"/>
          </a:p>
        </p:txBody>
      </p:sp>
      <p:sp>
        <p:nvSpPr>
          <p:cNvPr id="17" name="Footer Placeholder 16"/>
          <p:cNvSpPr>
            <a:spLocks noGrp="1"/>
          </p:cNvSpPr>
          <p:nvPr>
            <p:ph type="ftr" sz="quarter" idx="11"/>
          </p:nvPr>
        </p:nvSpPr>
        <p:spPr>
          <a:xfrm>
            <a:off x="914400" y="6416675"/>
            <a:ext cx="5562600" cy="365125"/>
          </a:xfrm>
        </p:spPr>
        <p:txBody>
          <a:bodyPr/>
          <a:lstStyle>
            <a:extLst/>
          </a:lstStyle>
          <a:p>
            <a:endParaRPr lang="en-US" dirty="0"/>
          </a:p>
        </p:txBody>
      </p:sp>
      <p:sp>
        <p:nvSpPr>
          <p:cNvPr id="29" name="Slide Number Placeholder 28"/>
          <p:cNvSpPr>
            <a:spLocks noGrp="1"/>
          </p:cNvSpPr>
          <p:nvPr>
            <p:ph type="sldNum" sz="quarter" idx="12"/>
          </p:nvPr>
        </p:nvSpPr>
        <p:spPr>
          <a:xfrm>
            <a:off x="8610600" y="6416675"/>
            <a:ext cx="457200" cy="365125"/>
          </a:xfrm>
        </p:spPr>
        <p:txBody>
          <a:bodyPr/>
          <a:lstStyle>
            <a:extLst/>
          </a:lstStyle>
          <a:p>
            <a:fld id="{72AC53DF-4216-466D-99A7-94400E6C2A25}"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45" name="Rectangle 44"/>
          <p:cNvSpPr/>
          <p:nvPr/>
        </p:nvSpPr>
        <p:spPr>
          <a:xfrm>
            <a:off x="363160" y="402264"/>
            <a:ext cx="8503920" cy="886265"/>
          </a:xfrm>
          <a:prstGeom prst="rect">
            <a:avLst/>
          </a:prstGeom>
          <a:solidFill>
            <a:schemeClr val="bg2">
              <a:alpha val="50000"/>
              <a:satMod val="18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Title 7"/>
          <p:cNvSpPr>
            <a:spLocks noGrp="1"/>
          </p:cNvSpPr>
          <p:nvPr>
            <p:ph type="ctrTitle"/>
          </p:nvPr>
        </p:nvSpPr>
        <p:spPr>
          <a:xfrm>
            <a:off x="533400" y="464504"/>
            <a:ext cx="8153400" cy="774192"/>
          </a:xfrm>
        </p:spPr>
        <p:txBody>
          <a:bodyPr/>
          <a:lstStyle>
            <a:lvl1pPr marR="9144" algn="r">
              <a:defRPr sz="3800"/>
            </a:lvl1pPr>
            <a:extLst/>
          </a:lstStyle>
          <a:p>
            <a:r>
              <a:rPr lang="en-US" smtClean="0"/>
              <a:t>Click to edit Master title style</a:t>
            </a:r>
            <a:endParaRPr lang="en-US" dirty="0"/>
          </a:p>
        </p:txBody>
      </p:sp>
      <p:sp>
        <p:nvSpPr>
          <p:cNvPr id="9" name="Subtitle 8"/>
          <p:cNvSpPr>
            <a:spLocks noGrp="1"/>
          </p:cNvSpPr>
          <p:nvPr>
            <p:ph type="subTitle" idx="1"/>
          </p:nvPr>
        </p:nvSpPr>
        <p:spPr>
          <a:xfrm>
            <a:off x="4838381" y="1371600"/>
            <a:ext cx="3848419" cy="457200"/>
          </a:xfrm>
        </p:spPr>
        <p:txBody>
          <a:bodyPr tIns="0"/>
          <a:lstStyle>
            <a:lvl1pPr marL="0" indent="0" algn="r">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dirty="0"/>
          </a:p>
        </p:txBody>
      </p:sp>
      <p:sp>
        <p:nvSpPr>
          <p:cNvPr id="58" name="Rectangle 5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59" name="Rectangle 5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60" name="Rectangle 5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61" name="Rectangle 6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62" name="Rectangle 6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extLst/>
          </a:lstStyle>
          <a:p>
            <a:fld id="{B7129108-AC8D-4212-9283-60D9E99BF07A}" type="datetimeFigureOut">
              <a:rPr lang="en-US" smtClean="0"/>
              <a:pPr/>
              <a:t>3/3/13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AD93096-5B34-4342-9326-69289CEAE4C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352800"/>
            <a:ext cx="7772400" cy="1974059"/>
          </a:xfrm>
        </p:spPr>
        <p:txBody>
          <a:bodyPr anchor="b">
            <a:scene3d>
              <a:camera prst="orthographicFront">
                <a:rot lat="0" lon="0" rev="0"/>
              </a:camera>
              <a:lightRig rig="contrasting" dir="t">
                <a:rot lat="0" lon="0" rev="7500000"/>
              </a:lightRig>
            </a:scene3d>
            <a:sp3d contourW="6350" prstMaterial="metal">
              <a:bevelT w="130810" h="31750" prst="relaxedInset"/>
              <a:contourClr>
                <a:schemeClr val="accent1">
                  <a:shade val="75000"/>
                </a:schemeClr>
              </a:contourClr>
            </a:sp3d>
          </a:bodyPr>
          <a:lstStyle>
            <a:lvl1pPr algn="l">
              <a:buNone/>
              <a:defRPr lang="en-US" sz="4000" b="1" cap="all" dirty="0">
                <a:ln/>
                <a:solidFill>
                  <a:schemeClr val="tx1"/>
                </a:solidFill>
                <a:effectLst>
                  <a:reflection blurRad="12700" stA="50000" endPos="50000" dir="5400000" sy="-100000" rotWithShape="0"/>
                </a:effectLst>
              </a:defRPr>
            </a:lvl1pPr>
            <a:extLst/>
          </a:lstStyle>
          <a:p>
            <a:r>
              <a:rPr lang="en-US" smtClean="0"/>
              <a:t>Click to edit Master title style</a:t>
            </a:r>
            <a:endParaRPr lang="en-US" dirty="0"/>
          </a:p>
        </p:txBody>
      </p:sp>
      <p:sp>
        <p:nvSpPr>
          <p:cNvPr id="3" name="Text Placeholder 2"/>
          <p:cNvSpPr>
            <a:spLocks noGrp="1"/>
          </p:cNvSpPr>
          <p:nvPr>
            <p:ph type="body" idx="1"/>
          </p:nvPr>
        </p:nvSpPr>
        <p:spPr>
          <a:xfrm>
            <a:off x="914400" y="5334000"/>
            <a:ext cx="7772400" cy="1052512"/>
          </a:xfrm>
        </p:spPr>
        <p:txBody>
          <a:bodyPr anchor="t"/>
          <a:lstStyle>
            <a:lvl1pPr marL="374904">
              <a:buNone/>
              <a:defRPr sz="20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p:txBody>
          <a:bodyPr/>
          <a:lstStyle>
            <a:extLst/>
          </a:lstStyle>
          <a:p>
            <a:fld id="{B6DED3D3-6235-4F4C-B439-DF277FB555A7}" type="datetimeFigureOut">
              <a:rPr lang="en-US" smtClean="0"/>
              <a:pPr/>
              <a:t>3/3/13</a:t>
            </a:fld>
            <a:endParaRPr lang="en-US"/>
          </a:p>
        </p:txBody>
      </p:sp>
      <p:sp>
        <p:nvSpPr>
          <p:cNvPr id="5" name="Footer Placeholder 4"/>
          <p:cNvSpPr>
            <a:spLocks noGrp="1"/>
          </p:cNvSpPr>
          <p:nvPr>
            <p:ph type="ftr" sz="quarter" idx="11"/>
          </p:nvPr>
        </p:nvSpPr>
        <p:spPr>
          <a:xfrm>
            <a:off x="914400" y="6416675"/>
            <a:ext cx="5562600" cy="365125"/>
          </a:xfrm>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1AD93096-5B34-4342-9326-69289CEAE4C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1295400"/>
          </a:xfrm>
        </p:spPr>
        <p:txBody>
          <a:bodyPr anchor="ctr"/>
          <a:lstStyle>
            <a:extLst/>
          </a:lstStyle>
          <a:p>
            <a:r>
              <a:rPr lang="en-US" smtClean="0"/>
              <a:t>Click to edit Master title style</a:t>
            </a:r>
            <a:endParaRPr lang="en-US" dirty="0"/>
          </a:p>
        </p:txBody>
      </p:sp>
      <p:sp>
        <p:nvSpPr>
          <p:cNvPr id="3" name="Content Placeholder 2"/>
          <p:cNvSpPr>
            <a:spLocks noGrp="1"/>
          </p:cNvSpPr>
          <p:nvPr>
            <p:ph sz="half" idx="1"/>
          </p:nvPr>
        </p:nvSpPr>
        <p:spPr>
          <a:xfrm>
            <a:off x="464344" y="1600200"/>
            <a:ext cx="4038600" cy="4525963"/>
          </a:xfrm>
        </p:spPr>
        <p:txBody>
          <a:bodyPr/>
          <a:lstStyle>
            <a:lvl1pPr marL="0" indent="0">
              <a:buFontTx/>
              <a:buNone/>
              <a:defRPr sz="2000"/>
            </a:lvl1pPr>
            <a:lvl2pPr>
              <a:defRPr sz="2400"/>
            </a:lvl2pPr>
            <a:lvl3pPr>
              <a:defRPr sz="2000"/>
            </a:lvl3pPr>
            <a:lvl4pPr>
              <a:defRPr sz="1800"/>
            </a:lvl4pPr>
            <a:lvl5pPr>
              <a:defRPr sz="1800"/>
            </a:lvl5pPr>
            <a:extLst/>
          </a:lstStyle>
          <a:p>
            <a:pPr lvl="0"/>
            <a:r>
              <a:rPr lang="en-US" smtClean="0"/>
              <a:t>Click to edit Master text styles</a:t>
            </a:r>
          </a:p>
        </p:txBody>
      </p:sp>
      <p:sp>
        <p:nvSpPr>
          <p:cNvPr id="4" name="Content Placeholder 3"/>
          <p:cNvSpPr>
            <a:spLocks noGrp="1"/>
          </p:cNvSpPr>
          <p:nvPr>
            <p:ph sz="half" idx="2"/>
          </p:nvPr>
        </p:nvSpPr>
        <p:spPr>
          <a:xfrm>
            <a:off x="4655344" y="1600200"/>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extLst/>
          </a:lstStyle>
          <a:p>
            <a:fld id="{3B5F1E3E-4B2F-4895-B65E-28B2E64F39F6}" type="datetimeFigureOut">
              <a:rPr lang="en-US" smtClean="0"/>
              <a:pPr/>
              <a:t>3/3/13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AD93096-5B34-4342-9326-69289CEAE4C2}" type="slidenum">
              <a:rPr lang="en-US" smtClean="0"/>
              <a:pPr/>
              <a:t>‹#›</a:t>
            </a:fld>
            <a:endParaRPr lang="en-US"/>
          </a:p>
        </p:txBody>
      </p:sp>
      <p:cxnSp>
        <p:nvCxnSpPr>
          <p:cNvPr id="9" name="Straight Connector 8"/>
          <p:cNvCxnSpPr/>
          <p:nvPr/>
        </p:nvCxnSpPr>
        <p:spPr>
          <a:xfrm rot="5400000">
            <a:off x="2305044" y="3867144"/>
            <a:ext cx="4533900" cy="1601"/>
          </a:xfrm>
          <a:prstGeom prst="line">
            <a:avLst/>
          </a:prstGeom>
          <a:ln/>
        </p:spPr>
        <p:style>
          <a:lnRef idx="1">
            <a:schemeClr val="accent2"/>
          </a:lnRef>
          <a:fillRef idx="0">
            <a:schemeClr val="accent2"/>
          </a:fillRef>
          <a:effectRef idx="0">
            <a:schemeClr val="accent2"/>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3" name="Rectangle 22"/>
          <p:cNvSpPr/>
          <p:nvPr/>
        </p:nvSpPr>
        <p:spPr>
          <a:xfrm>
            <a:off x="0" y="402264"/>
            <a:ext cx="8686800" cy="886265"/>
          </a:xfrm>
          <a:prstGeom prst="rect">
            <a:avLst/>
          </a:prstGeom>
          <a:solidFill>
            <a:schemeClr val="bg2">
              <a:alpha val="50000"/>
              <a:satMod val="18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lang="en-US" smtClean="0"/>
              <a:t>Click to edit Master title style</a:t>
            </a:r>
            <a:endParaRPr lang="en-US" dirty="0"/>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2"/>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3"/>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extLst/>
          </a:lstStyle>
          <a:p>
            <a:fld id="{63085435-8225-4333-BFFA-0096413F0D76}" type="datetimeFigureOut">
              <a:rPr lang="en-US" smtClean="0"/>
              <a:pPr/>
              <a:t>3/3/13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1AD93096-5B34-4342-9326-69289CEAE4C2}"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extLst/>
          </a:lstStyle>
          <a:p>
            <a:fld id="{0783C494-2A87-468C-A21B-CB14FB9ABB00}" type="datetimeFigureOut">
              <a:rPr lang="en-US" smtClean="0"/>
              <a:pPr/>
              <a:t>3/3/13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1AD93096-5B34-4342-9326-69289CEAE4C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A180FA0-5B31-4864-A2BB-719EA5A679C6}" type="datetimeFigureOut">
              <a:rPr lang="en-US" smtClean="0"/>
              <a:pPr/>
              <a:t>3/3/13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1AD93096-5B34-4342-9326-69289CEAE4C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smtClean="0"/>
              <a:t>Click to edit Master title style</a:t>
            </a:r>
            <a:endParaRPr lang="en-US" dirty="0"/>
          </a:p>
        </p:txBody>
      </p:sp>
      <p:sp>
        <p:nvSpPr>
          <p:cNvPr id="3" name="Text Placeholder 2"/>
          <p:cNvSpPr>
            <a:spLocks noGrp="1"/>
          </p:cNvSpPr>
          <p:nvPr>
            <p:ph type="body" idx="1"/>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2"/>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extLst/>
          </a:lstStyle>
          <a:p>
            <a:fld id="{4BECC0C8-36B8-442A-833D-B6AACE86BB77}" type="datetimeFigureOut">
              <a:rPr lang="en-US" smtClean="0"/>
              <a:pPr/>
              <a:t>3/3/13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AD93096-5B34-4342-9326-69289CEAE4C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28" name="Group 17"/>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a:xfrm>
            <a:off x="914400" y="228600"/>
            <a:ext cx="6858000" cy="914400"/>
          </a:xfrm>
        </p:spPr>
        <p:txBody>
          <a:bodyPr anchor="b"/>
          <a:lstStyle>
            <a:lvl1pPr algn="l">
              <a:buNone/>
              <a:defRPr sz="2100" b="0"/>
            </a:lvl1pPr>
            <a:extLst/>
          </a:lstStyle>
          <a:p>
            <a:r>
              <a:rPr lang="en-US" smtClean="0"/>
              <a:t>Click to edit Master title style</a:t>
            </a:r>
            <a:endParaRPr lang="en-US" dirty="0"/>
          </a:p>
        </p:txBody>
      </p:sp>
      <p:sp>
        <p:nvSpPr>
          <p:cNvPr id="3" name="Picture Placeholder 2"/>
          <p:cNvSpPr>
            <a:spLocks noGrp="1"/>
          </p:cNvSpPr>
          <p:nvPr>
            <p:ph type="pic" idx="1"/>
          </p:nvPr>
        </p:nvSpPr>
        <p:spPr>
          <a:xfrm>
            <a:off x="366712" y="1905000"/>
            <a:ext cx="8778240" cy="4960144"/>
          </a:xfrm>
        </p:spPr>
        <p:txBody>
          <a:bodyPr/>
          <a:lstStyle>
            <a:lvl1pPr>
              <a:buNone/>
              <a:defRPr sz="3200"/>
            </a:lvl1pPr>
            <a:extLst/>
          </a:lstStyle>
          <a:p>
            <a:r>
              <a:rPr lang="en-US" smtClean="0"/>
              <a:t>Click icon to add picture</a:t>
            </a:r>
            <a:endParaRPr lang="en-US" dirty="0"/>
          </a:p>
        </p:txBody>
      </p:sp>
      <p:sp>
        <p:nvSpPr>
          <p:cNvPr id="4" name="Text Placeholder 3"/>
          <p:cNvSpPr>
            <a:spLocks noGrp="1"/>
          </p:cNvSpPr>
          <p:nvPr>
            <p:ph type="body" sz="half" idx="2"/>
          </p:nvPr>
        </p:nvSpPr>
        <p:spPr>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smtClean="0"/>
              <a:t>Click to edit Master text styles</a:t>
            </a:r>
          </a:p>
        </p:txBody>
      </p:sp>
      <p:grpSp>
        <p:nvGrpSpPr>
          <p:cNvPr id="14" name="Group 17"/>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p:txBody>
          <a:bodyPr/>
          <a:lstStyle>
            <a:extLst/>
          </a:lstStyle>
          <a:p>
            <a:fld id="{51E20EC5-AC53-4169-941E-EDF10CD23748}" type="datetimeFigureOut">
              <a:rPr lang="en-US" smtClean="0"/>
              <a:pPr/>
              <a:t>3/3/13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1AD93096-5B34-4342-9326-69289CEAE4C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lang="en-US" smtClean="0"/>
              <a:t>Click to edit Master title style</a:t>
            </a:r>
            <a:endParaRPr lang="en-US" dirty="0"/>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a:defRPr sz="1100">
                <a:solidFill>
                  <a:schemeClr val="tx2"/>
                </a:solidFill>
              </a:defRPr>
            </a:lvl1pPr>
            <a:extLst/>
          </a:lstStyle>
          <a:p>
            <a:fld id="{8D3816DF-213E-421B-92D3-C068DBB023D6}" type="datetimeFigureOut">
              <a:rPr lang="en-US" smtClean="0">
                <a:solidFill>
                  <a:schemeClr val="tx2"/>
                </a:solidFill>
              </a:rPr>
              <a:pPr/>
              <a:t>3/3/13</a:t>
            </a:fld>
            <a:endParaRPr lang="en-US" sz="1100" dirty="0">
              <a:solidFill>
                <a:schemeClr val="tx2"/>
              </a:solidFill>
            </a:endParaRPr>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a:defRPr sz="1100">
                <a:solidFill>
                  <a:schemeClr val="tx2"/>
                </a:solidFill>
              </a:defRPr>
            </a:lvl1pPr>
            <a:extLst/>
          </a:lstStyle>
          <a:p>
            <a:pPr algn="r"/>
            <a:endParaRPr lang="en-US" sz="1100" dirty="0">
              <a:solidFill>
                <a:schemeClr val="tx2"/>
              </a:solidFill>
            </a:endParaRPr>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a:defRPr sz="1200">
                <a:solidFill>
                  <a:schemeClr val="tx2"/>
                </a:solidFill>
              </a:defRPr>
            </a:lvl1pPr>
            <a:extLst/>
          </a:lstStyle>
          <a:p>
            <a:pPr algn="l"/>
            <a:fld id="{72AC53DF-4216-466D-99A7-94400E6C2A25}" type="slidenum">
              <a:rPr lang="en-US" sz="1200" smtClean="0">
                <a:solidFill>
                  <a:schemeClr val="tx2"/>
                </a:solidFill>
              </a:rPr>
              <a:pPr algn="l"/>
              <a:t>‹#›</a:t>
            </a:fld>
            <a:endParaRPr lang="en-US" sz="1200">
              <a:solidFill>
                <a:schemeClr val="tx2"/>
              </a:solidFill>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rtl="0" eaLnBrk="1" latinLnBrk="0" hangingPunct="1">
        <a:spcBef>
          <a:spcPct val="0"/>
        </a:spcBef>
        <a:buNone/>
        <a:defRPr sz="4000" kern="1200" spc="-150" baseline="0">
          <a:solidFill>
            <a:schemeClr val="tx2">
              <a:satMod val="200000"/>
            </a:schemeClr>
          </a:solidFill>
          <a:effectLst>
            <a:outerShdw blurRad="50800" dist="50800" dir="2700000" algn="tl" rotWithShape="0">
              <a:srgbClr val="000000">
                <a:alpha val="43137"/>
              </a:srgbClr>
            </a:outerShdw>
          </a:effectLst>
          <a:latin typeface="+mj-lt"/>
          <a:ea typeface="+mj-ea"/>
          <a:cs typeface="+mj-cs"/>
        </a:defRPr>
      </a:lvl1pPr>
      <a:extLst/>
    </p:titleStyle>
    <p:bodyStyle>
      <a:lvl1pPr marL="411480" indent="-342900" algn="l" rtl="0" eaLnBrk="1" latinLnBrk="0" hangingPunct="1">
        <a:spcBef>
          <a:spcPts val="700"/>
        </a:spcBef>
        <a:buSzPct val="95000"/>
        <a:buFont typeface="Wingdings"/>
        <a:buChar char=""/>
        <a:defRPr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sz="1600" kern="1200">
          <a:solidFill>
            <a:schemeClr val="tx1"/>
          </a:solidFill>
          <a:latin typeface="+mn-lt"/>
          <a:ea typeface="+mn-ea"/>
          <a:cs typeface="+mn-cs"/>
        </a:defRPr>
      </a:lvl9pPr>
      <a:extLst/>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9" Type="http://schemas.openxmlformats.org/officeDocument/2006/relationships/image" Target="../media/image31.png"/><Relationship Id="rId20" Type="http://schemas.openxmlformats.org/officeDocument/2006/relationships/image" Target="../media/image42.png"/><Relationship Id="rId21" Type="http://schemas.openxmlformats.org/officeDocument/2006/relationships/image" Target="../media/image43.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39.png"/><Relationship Id="rId18" Type="http://schemas.openxmlformats.org/officeDocument/2006/relationships/image" Target="../media/image40.png"/><Relationship Id="rId19" Type="http://schemas.openxmlformats.org/officeDocument/2006/relationships/image" Target="../media/image41.png"/><Relationship Id="rId1" Type="http://schemas.openxmlformats.org/officeDocument/2006/relationships/slideLayout" Target="../slideLayouts/slideLayout4.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7.jpeg"/></Relationships>
</file>

<file path=ppt/slides/_rels/slide16.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images.google.com/imgres?imgurl=http://www.pclaunches.com/entry_images/0209/23/data-transfer-dongle1-thumb-450x337.jpg&amp;imgrefurl=http://www.pclaunches.com/other_stuff/data_transfer_and_internet_connection_sharing_usb_dongle.php&amp;usg=__1tIhPJH6sNGS0-tl87EXrIJkoIQ=&amp;h=337&amp;w=450&amp;sz=91&amp;hl=en&amp;start=3&amp;itbs=1&amp;tbnid=MrzbgWtiXATfWM:&amp;tbnh=95&amp;tbnw=127&amp;prev=/images?q=share+data&amp;hl=en&amp;rlz=1T4ADBR_enUS320US323&amp;tbs=isch:1" TargetMode="External"/><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28.xml.rels><?xml version="1.0" encoding="UTF-8" standalone="yes"?>
<Relationships xmlns="http://schemas.openxmlformats.org/package/2006/relationships"><Relationship Id="rId11" Type="http://schemas.openxmlformats.org/officeDocument/2006/relationships/image" Target="../media/image52.wmf"/><Relationship Id="rId12" Type="http://schemas.openxmlformats.org/officeDocument/2006/relationships/oleObject" Target="../embeddings/oleObject5.bin"/><Relationship Id="rId13" Type="http://schemas.openxmlformats.org/officeDocument/2006/relationships/image" Target="../media/image53.wmf"/><Relationship Id="rId14" Type="http://schemas.openxmlformats.org/officeDocument/2006/relationships/oleObject" Target="../embeddings/oleObject6.bin"/><Relationship Id="rId15" Type="http://schemas.openxmlformats.org/officeDocument/2006/relationships/image" Target="../media/image54.wmf"/><Relationship Id="rId1" Type="http://schemas.openxmlformats.org/officeDocument/2006/relationships/vmlDrawing" Target="../drawings/vmlDrawing1.vml"/><Relationship Id="rId2" Type="http://schemas.openxmlformats.org/officeDocument/2006/relationships/slideLayout" Target="../slideLayouts/slideLayout4.xml"/><Relationship Id="rId3" Type="http://schemas.openxmlformats.org/officeDocument/2006/relationships/notesSlide" Target="../notesSlides/notesSlide13.xml"/><Relationship Id="rId4" Type="http://schemas.openxmlformats.org/officeDocument/2006/relationships/oleObject" Target="../embeddings/oleObject1.bin"/><Relationship Id="rId5" Type="http://schemas.openxmlformats.org/officeDocument/2006/relationships/image" Target="../media/image49.wmf"/><Relationship Id="rId6" Type="http://schemas.openxmlformats.org/officeDocument/2006/relationships/oleObject" Target="../embeddings/oleObject2.bin"/><Relationship Id="rId7" Type="http://schemas.openxmlformats.org/officeDocument/2006/relationships/image" Target="../media/image50.wmf"/><Relationship Id="rId8" Type="http://schemas.openxmlformats.org/officeDocument/2006/relationships/oleObject" Target="../embeddings/oleObject3.bin"/><Relationship Id="rId9" Type="http://schemas.openxmlformats.org/officeDocument/2006/relationships/image" Target="../media/image51.wmf"/><Relationship Id="rId10"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9" Type="http://schemas.openxmlformats.org/officeDocument/2006/relationships/image" Target="../media/image57.wmf"/><Relationship Id="rId20" Type="http://schemas.openxmlformats.org/officeDocument/2006/relationships/oleObject" Target="../embeddings/oleObject15.bin"/><Relationship Id="rId10" Type="http://schemas.openxmlformats.org/officeDocument/2006/relationships/oleObject" Target="../embeddings/oleObject10.bin"/><Relationship Id="rId11" Type="http://schemas.openxmlformats.org/officeDocument/2006/relationships/image" Target="../media/image58.wmf"/><Relationship Id="rId12" Type="http://schemas.openxmlformats.org/officeDocument/2006/relationships/oleObject" Target="../embeddings/oleObject11.bin"/><Relationship Id="rId13" Type="http://schemas.openxmlformats.org/officeDocument/2006/relationships/image" Target="../media/image54.wmf"/><Relationship Id="rId14" Type="http://schemas.openxmlformats.org/officeDocument/2006/relationships/oleObject" Target="../embeddings/oleObject12.bin"/><Relationship Id="rId15" Type="http://schemas.openxmlformats.org/officeDocument/2006/relationships/image" Target="../media/image59.wmf"/><Relationship Id="rId16" Type="http://schemas.openxmlformats.org/officeDocument/2006/relationships/oleObject" Target="../embeddings/oleObject13.bin"/><Relationship Id="rId17" Type="http://schemas.openxmlformats.org/officeDocument/2006/relationships/image" Target="../media/image60.wmf"/><Relationship Id="rId18" Type="http://schemas.openxmlformats.org/officeDocument/2006/relationships/oleObject" Target="../embeddings/oleObject14.bin"/><Relationship Id="rId19" Type="http://schemas.openxmlformats.org/officeDocument/2006/relationships/image" Target="../media/image61.wmf"/><Relationship Id="rId1" Type="http://schemas.openxmlformats.org/officeDocument/2006/relationships/vmlDrawing" Target="../drawings/vmlDrawing2.vml"/><Relationship Id="rId2" Type="http://schemas.openxmlformats.org/officeDocument/2006/relationships/slideLayout" Target="../slideLayouts/slideLayout4.xml"/><Relationship Id="rId3" Type="http://schemas.openxmlformats.org/officeDocument/2006/relationships/notesSlide" Target="../notesSlides/notesSlide14.xml"/><Relationship Id="rId4" Type="http://schemas.openxmlformats.org/officeDocument/2006/relationships/oleObject" Target="../embeddings/oleObject7.bin"/><Relationship Id="rId5" Type="http://schemas.openxmlformats.org/officeDocument/2006/relationships/image" Target="../media/image55.wmf"/><Relationship Id="rId6" Type="http://schemas.openxmlformats.org/officeDocument/2006/relationships/oleObject" Target="../embeddings/oleObject8.bin"/><Relationship Id="rId7" Type="http://schemas.openxmlformats.org/officeDocument/2006/relationships/image" Target="../media/image56.wmf"/><Relationship Id="rId8" Type="http://schemas.openxmlformats.org/officeDocument/2006/relationships/oleObject" Target="../embeddings/oleObject9.bin"/></Relationships>
</file>

<file path=ppt/slides/_rels/slide3.xml.rels><?xml version="1.0" encoding="UTF-8" standalone="yes"?>
<Relationships xmlns="http://schemas.openxmlformats.org/package/2006/relationships"><Relationship Id="rId3" Type="http://schemas.openxmlformats.org/officeDocument/2006/relationships/hyperlink" Target="http://images.google.com/imgres?imgurl=http://www.pclaunches.com/entry_images/0209/23/data-transfer-dongle1-thumb-450x337.jpg&amp;imgrefurl=http://www.pclaunches.com/other_stuff/data_transfer_and_internet_connection_sharing_usb_dongle.php&amp;usg=__1tIhPJH6sNGS0-tl87EXrIJkoIQ=&amp;h=337&amp;w=450&amp;sz=91&amp;hl=en&amp;start=3&amp;itbs=1&amp;tbnid=MrzbgWtiXATfWM:&amp;tbnh=95&amp;tbnw=127&amp;prev=/images?q=share+data&amp;hl=en&amp;rlz=1T4ADBR_enUS320US323&amp;tbs=isch:1" TargetMode="External"/><Relationship Id="rId4" Type="http://schemas.openxmlformats.org/officeDocument/2006/relationships/image" Target="../media/image8.png"/><Relationship Id="rId5" Type="http://schemas.openxmlformats.org/officeDocument/2006/relationships/image" Target="../media/image9.pn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diagramData" Target="../diagrams/data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images.google.com/imgres?imgurl=http://www.pclaunches.com/entry_images/0209/23/data-transfer-dongle1-thumb-450x337.jpg&amp;imgrefurl=http://www.pclaunches.com/other_stuff/data_transfer_and_internet_connection_sharing_usb_dongle.php&amp;usg=__1tIhPJH6sNGS0-tl87EXrIJkoIQ=&amp;h=337&amp;w=450&amp;sz=91&amp;hl=en&amp;start=3&amp;itbs=1&amp;tbnid=MrzbgWtiXATfWM:&amp;tbnh=95&amp;tbnw=127&amp;prev=/images?q=share+data&amp;hl=en&amp;rlz=1T4ADBR_enUS320US323&amp;tbs=isch:1" TargetMode="External"/><Relationship Id="rId4" Type="http://schemas.openxmlformats.org/officeDocument/2006/relationships/hyperlink" Target="http://www.pclaunches.com/entry_images/0209/23/data-transfer-dongle1.php" TargetMode="External"/><Relationship Id="rId5" Type="http://schemas.openxmlformats.org/officeDocument/2006/relationships/image" Target="../media/image11.jpeg"/><Relationship Id="rId6" Type="http://schemas.openxmlformats.org/officeDocument/2006/relationships/image" Target="../media/image12.jpeg"/><Relationship Id="rId1" Type="http://schemas.openxmlformats.org/officeDocument/2006/relationships/slideLayout" Target="../slideLayouts/slideLayout4.xml"/><Relationship Id="rId2"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9" Type="http://schemas.openxmlformats.org/officeDocument/2006/relationships/image" Target="../media/image31.png"/><Relationship Id="rId20" Type="http://schemas.openxmlformats.org/officeDocument/2006/relationships/image" Target="../media/image42.png"/><Relationship Id="rId21" Type="http://schemas.openxmlformats.org/officeDocument/2006/relationships/image" Target="../media/image43.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39.png"/><Relationship Id="rId18" Type="http://schemas.openxmlformats.org/officeDocument/2006/relationships/image" Target="../media/image40.png"/><Relationship Id="rId19" Type="http://schemas.openxmlformats.org/officeDocument/2006/relationships/image" Target="../media/image41.png"/><Relationship Id="rId1" Type="http://schemas.openxmlformats.org/officeDocument/2006/relationships/slideLayout" Target="../slideLayouts/slideLayout4.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s>
</file>

<file path=ppt/slides/_rels/slide46.xml.rels><?xml version="1.0" encoding="UTF-8" standalone="yes"?>
<Relationships xmlns="http://schemas.openxmlformats.org/package/2006/relationships"><Relationship Id="rId9" Type="http://schemas.openxmlformats.org/officeDocument/2006/relationships/image" Target="../media/image31.png"/><Relationship Id="rId20" Type="http://schemas.openxmlformats.org/officeDocument/2006/relationships/image" Target="../media/image42.png"/><Relationship Id="rId21" Type="http://schemas.openxmlformats.org/officeDocument/2006/relationships/image" Target="../media/image43.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39.png"/><Relationship Id="rId18" Type="http://schemas.openxmlformats.org/officeDocument/2006/relationships/image" Target="../media/image40.png"/><Relationship Id="rId19" Type="http://schemas.openxmlformats.org/officeDocument/2006/relationships/image" Target="../media/image41.png"/><Relationship Id="rId1" Type="http://schemas.openxmlformats.org/officeDocument/2006/relationships/slideLayout" Target="../slideLayouts/slideLayout4.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6.bin"/><Relationship Id="rId4" Type="http://schemas.openxmlformats.org/officeDocument/2006/relationships/image" Target="../media/image63.wmf"/><Relationship Id="rId1" Type="http://schemas.openxmlformats.org/officeDocument/2006/relationships/vmlDrawing" Target="../drawings/vmlDrawing3.vml"/><Relationship Id="rId2"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8" Type="http://schemas.openxmlformats.org/officeDocument/2006/relationships/image" Target="../media/image64.jpeg"/><Relationship Id="rId9" Type="http://schemas.openxmlformats.org/officeDocument/2006/relationships/image" Target="../media/image65.jpeg"/><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8" Type="http://schemas.openxmlformats.org/officeDocument/2006/relationships/image" Target="../media/image64.jpeg"/><Relationship Id="rId9" Type="http://schemas.openxmlformats.org/officeDocument/2006/relationships/image" Target="../media/image65.jpeg"/><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8" Type="http://schemas.openxmlformats.org/officeDocument/2006/relationships/image" Target="../media/image64.jpeg"/><Relationship Id="rId9" Type="http://schemas.openxmlformats.org/officeDocument/2006/relationships/image" Target="../media/image65.jpeg"/><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8.xml"/><Relationship Id="rId4" Type="http://schemas.openxmlformats.org/officeDocument/2006/relationships/diagramLayout" Target="../diagrams/layout8.xml"/><Relationship Id="rId5" Type="http://schemas.openxmlformats.org/officeDocument/2006/relationships/diagramQuickStyle" Target="../diagrams/quickStyle8.xml"/><Relationship Id="rId6" Type="http://schemas.openxmlformats.org/officeDocument/2006/relationships/diagramColors" Target="../diagrams/colors8.xml"/><Relationship Id="rId7" Type="http://schemas.microsoft.com/office/2007/relationships/diagramDrawing" Target="../diagrams/drawing8.xml"/><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54.xml.rels><?xml version="1.0" encoding="UTF-8" standalone="yes"?>
<Relationships xmlns="http://schemas.openxmlformats.org/package/2006/relationships"><Relationship Id="rId11" Type="http://schemas.openxmlformats.org/officeDocument/2006/relationships/diagramColors" Target="../diagrams/colors10.xml"/><Relationship Id="rId12" Type="http://schemas.microsoft.com/office/2007/relationships/diagramDrawing" Target="../diagrams/drawing10.xml"/><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diagramData" Target="../diagrams/data9.xml"/><Relationship Id="rId4" Type="http://schemas.openxmlformats.org/officeDocument/2006/relationships/diagramLayout" Target="../diagrams/layout9.xml"/><Relationship Id="rId5" Type="http://schemas.openxmlformats.org/officeDocument/2006/relationships/diagramQuickStyle" Target="../diagrams/quickStyle9.xml"/><Relationship Id="rId6" Type="http://schemas.openxmlformats.org/officeDocument/2006/relationships/diagramColors" Target="../diagrams/colors9.xml"/><Relationship Id="rId7" Type="http://schemas.microsoft.com/office/2007/relationships/diagramDrawing" Target="../diagrams/drawing9.xml"/><Relationship Id="rId8" Type="http://schemas.openxmlformats.org/officeDocument/2006/relationships/diagramData" Target="../diagrams/data10.xml"/><Relationship Id="rId9" Type="http://schemas.openxmlformats.org/officeDocument/2006/relationships/diagramLayout" Target="../diagrams/layout10.xml"/><Relationship Id="rId10" Type="http://schemas.openxmlformats.org/officeDocument/2006/relationships/diagramQuickStyle" Target="../diagrams/quickStyle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6.xml.rels><?xml version="1.0" encoding="UTF-8" standalone="yes"?>
<Relationships xmlns="http://schemas.openxmlformats.org/package/2006/relationships"><Relationship Id="rId3" Type="http://schemas.openxmlformats.org/officeDocument/2006/relationships/hyperlink" Target="http://images.google.com/imgres?imgurl=http://www.nndb.com/people/853/000062667/jarre3.jpg&amp;imgrefurl=http://www.nndb.com/people/853/000062667/&amp;usg=__cmh6_KsOrBSkV36zsFZKwycVhgQ=&amp;h=260&amp;w=207&amp;sz=11&amp;hl=en&amp;start=1&amp;tbnid=LOyxXoVk5Bn9zM:&amp;tbnh=112&amp;tbnw=89&amp;prev=/images?q=Maurice+Jarre&amp;hl=en&amp;rlz=1T4GGIH_enUS243US244" TargetMode="External"/><Relationship Id="rId4" Type="http://schemas.openxmlformats.org/officeDocument/2006/relationships/image" Target="../media/image14.jpeg"/><Relationship Id="rId5" Type="http://schemas.openxmlformats.org/officeDocument/2006/relationships/image" Target="../media/image15.png"/><Relationship Id="rId6" Type="http://schemas.openxmlformats.org/officeDocument/2006/relationships/image" Target="../media/image16.pn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6.png"/><Relationship Id="rId3" Type="http://schemas.openxmlformats.org/officeDocument/2006/relationships/image" Target="../media/image6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7.png"/><Relationship Id="rId3" Type="http://schemas.openxmlformats.org/officeDocument/2006/relationships/image" Target="../media/image68.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7.png"/><Relationship Id="rId3" Type="http://schemas.openxmlformats.org/officeDocument/2006/relationships/image" Target="../media/image6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7.png"/><Relationship Id="rId3" Type="http://schemas.openxmlformats.org/officeDocument/2006/relationships/image" Target="../media/image7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7.png"/><Relationship Id="rId3" Type="http://schemas.openxmlformats.org/officeDocument/2006/relationships/image" Target="../media/image7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7.png"/><Relationship Id="rId3" Type="http://schemas.openxmlformats.org/officeDocument/2006/relationships/image" Target="../media/image7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7.png"/><Relationship Id="rId3" Type="http://schemas.openxmlformats.org/officeDocument/2006/relationships/image" Target="../media/image73.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7.png"/><Relationship Id="rId3" Type="http://schemas.openxmlformats.org/officeDocument/2006/relationships/image" Target="../media/image74.png"/></Relationships>
</file>

<file path=ppt/slides/_rels/slide72.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diagramData" Target="../diagrams/data11.xml"/><Relationship Id="rId5" Type="http://schemas.openxmlformats.org/officeDocument/2006/relationships/diagramLayout" Target="../diagrams/layout11.xml"/><Relationship Id="rId6" Type="http://schemas.openxmlformats.org/officeDocument/2006/relationships/diagramQuickStyle" Target="../diagrams/quickStyle11.xml"/><Relationship Id="rId7" Type="http://schemas.openxmlformats.org/officeDocument/2006/relationships/diagramColors" Target="../diagrams/colors11.xml"/><Relationship Id="rId8" Type="http://schemas.microsoft.com/office/2007/relationships/diagramDrawing" Target="../diagrams/drawing11.xml"/><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1" Type="http://schemas.openxmlformats.org/officeDocument/2006/relationships/image" Target="../media/image84.png"/><Relationship Id="rId12" Type="http://schemas.openxmlformats.org/officeDocument/2006/relationships/image" Target="../media/image85.jpeg"/><Relationship Id="rId13" Type="http://schemas.openxmlformats.org/officeDocument/2006/relationships/image" Target="../media/image86.png"/><Relationship Id="rId14" Type="http://schemas.openxmlformats.org/officeDocument/2006/relationships/image" Target="../media/image87.jpeg"/><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png"/><Relationship Id="rId6" Type="http://schemas.openxmlformats.org/officeDocument/2006/relationships/image" Target="../media/image79.png"/><Relationship Id="rId7" Type="http://schemas.openxmlformats.org/officeDocument/2006/relationships/image" Target="../media/image80.png"/><Relationship Id="rId8" Type="http://schemas.openxmlformats.org/officeDocument/2006/relationships/image" Target="../media/image81.png"/><Relationship Id="rId9" Type="http://schemas.openxmlformats.org/officeDocument/2006/relationships/image" Target="../media/image82.png"/><Relationship Id="rId10" Type="http://schemas.openxmlformats.org/officeDocument/2006/relationships/image" Target="../media/image83.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1" Type="http://schemas.openxmlformats.org/officeDocument/2006/relationships/slideLayout" Target="../slideLayouts/slideLayout4.xml"/><Relationship Id="rId2" Type="http://schemas.openxmlformats.org/officeDocument/2006/relationships/diagramData" Target="../diagrams/data1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5.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80.xml.rels><?xml version="1.0" encoding="UTF-8" standalone="yes"?>
<Relationships xmlns="http://schemas.openxmlformats.org/package/2006/relationships"><Relationship Id="rId11" Type="http://schemas.openxmlformats.org/officeDocument/2006/relationships/diagramColors" Target="../diagrams/colors14.xml"/><Relationship Id="rId12" Type="http://schemas.microsoft.com/office/2007/relationships/diagramDrawing" Target="../diagrams/drawing14.xml"/><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diagramData" Target="../diagrams/data13.xml"/><Relationship Id="rId4" Type="http://schemas.openxmlformats.org/officeDocument/2006/relationships/diagramLayout" Target="../diagrams/layout13.xml"/><Relationship Id="rId5" Type="http://schemas.openxmlformats.org/officeDocument/2006/relationships/diagramQuickStyle" Target="../diagrams/quickStyle13.xml"/><Relationship Id="rId6" Type="http://schemas.openxmlformats.org/officeDocument/2006/relationships/diagramColors" Target="../diagrams/colors13.xml"/><Relationship Id="rId7" Type="http://schemas.microsoft.com/office/2007/relationships/diagramDrawing" Target="../diagrams/drawing13.xml"/><Relationship Id="rId8" Type="http://schemas.openxmlformats.org/officeDocument/2006/relationships/diagramData" Target="../diagrams/data14.xml"/><Relationship Id="rId9" Type="http://schemas.openxmlformats.org/officeDocument/2006/relationships/diagramLayout" Target="../diagrams/layout14.xml"/><Relationship Id="rId10" Type="http://schemas.openxmlformats.org/officeDocument/2006/relationships/diagramQuickStyle" Target="../diagrams/quickStyle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17.bin"/><Relationship Id="rId4" Type="http://schemas.openxmlformats.org/officeDocument/2006/relationships/image" Target="../media/image88.wmf"/><Relationship Id="rId1" Type="http://schemas.openxmlformats.org/officeDocument/2006/relationships/vmlDrawing" Target="../drawings/vmlDrawing4.vml"/><Relationship Id="rId2"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1" Type="http://schemas.openxmlformats.org/officeDocument/2006/relationships/image" Target="../media/image97.png"/><Relationship Id="rId12" Type="http://schemas.openxmlformats.org/officeDocument/2006/relationships/image" Target="../media/image98.png"/><Relationship Id="rId13" Type="http://schemas.openxmlformats.org/officeDocument/2006/relationships/image" Target="../media/image99.png"/><Relationship Id="rId1" Type="http://schemas.openxmlformats.org/officeDocument/2006/relationships/slideLayout" Target="../slideLayouts/slideLayout4.xml"/><Relationship Id="rId2" Type="http://schemas.openxmlformats.org/officeDocument/2006/relationships/image" Target="../media/image89.png"/><Relationship Id="rId3" Type="http://schemas.openxmlformats.org/officeDocument/2006/relationships/image" Target="../media/image90.png"/><Relationship Id="rId4" Type="http://schemas.openxmlformats.org/officeDocument/2006/relationships/image" Target="../media/image91.png"/><Relationship Id="rId5" Type="http://schemas.openxmlformats.org/officeDocument/2006/relationships/image" Target="../media/image92.png"/><Relationship Id="rId6" Type="http://schemas.openxmlformats.org/officeDocument/2006/relationships/image" Target="../media/image43.png"/><Relationship Id="rId7" Type="http://schemas.openxmlformats.org/officeDocument/2006/relationships/image" Target="../media/image93.png"/><Relationship Id="rId8" Type="http://schemas.openxmlformats.org/officeDocument/2006/relationships/image" Target="../media/image94.png"/><Relationship Id="rId9" Type="http://schemas.openxmlformats.org/officeDocument/2006/relationships/image" Target="../media/image95.png"/><Relationship Id="rId10" Type="http://schemas.openxmlformats.org/officeDocument/2006/relationships/image" Target="../media/image96.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2.jpeg"/><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2600"/>
            <a:ext cx="8458200" cy="1974059"/>
          </a:xfrm>
        </p:spPr>
        <p:txBody>
          <a:bodyPr/>
          <a:lstStyle/>
          <a:p>
            <a:pPr algn="ctr"/>
            <a:r>
              <a:rPr lang="en-US" dirty="0" smtClean="0"/>
              <a:t>Solomon: Seeking the Truth Via Copying Detection</a:t>
            </a:r>
            <a:endParaRPr lang="en-US" dirty="0"/>
          </a:p>
        </p:txBody>
      </p:sp>
      <p:sp>
        <p:nvSpPr>
          <p:cNvPr id="3" name="Text Placeholder 2"/>
          <p:cNvSpPr>
            <a:spLocks noGrp="1"/>
          </p:cNvSpPr>
          <p:nvPr>
            <p:ph type="body" idx="1"/>
          </p:nvPr>
        </p:nvSpPr>
        <p:spPr>
          <a:xfrm>
            <a:off x="914400" y="4876800"/>
            <a:ext cx="7772400" cy="1052512"/>
          </a:xfrm>
        </p:spPr>
        <p:txBody>
          <a:bodyPr>
            <a:noAutofit/>
          </a:bodyPr>
          <a:lstStyle/>
          <a:p>
            <a:pPr algn="ctr"/>
            <a:r>
              <a:rPr lang="en-US" sz="2400" dirty="0" err="1" smtClean="0"/>
              <a:t>Xin</a:t>
            </a:r>
            <a:r>
              <a:rPr lang="en-US" sz="2400" dirty="0" smtClean="0"/>
              <a:t> Luna Dong</a:t>
            </a:r>
          </a:p>
          <a:p>
            <a:pPr algn="ctr"/>
            <a:r>
              <a:rPr lang="en-US" sz="2400" dirty="0" smtClean="0"/>
              <a:t>AT&amp;T Labs-Research</a:t>
            </a:r>
          </a:p>
          <a:p>
            <a:pPr algn="ctr"/>
            <a:r>
              <a:rPr lang="en-US" sz="2400" dirty="0" smtClean="0"/>
              <a:t>8/2011</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09550"/>
            <a:ext cx="8229600" cy="1162050"/>
          </a:xfrm>
        </p:spPr>
        <p:txBody>
          <a:bodyPr/>
          <a:lstStyle/>
          <a:p>
            <a:r>
              <a:rPr lang="en-US" sz="2800" dirty="0" smtClean="0"/>
              <a:t>Copying Can Happen on Structured Data </a:t>
            </a:r>
            <a:br>
              <a:rPr lang="en-US" sz="2800" dirty="0" smtClean="0"/>
            </a:br>
            <a:r>
              <a:rPr lang="en-US" sz="2800" dirty="0" smtClean="0"/>
              <a:t>(Copying of Weather Data)</a:t>
            </a:r>
            <a:endParaRPr lang="en-US" sz="2800" dirty="0"/>
          </a:p>
        </p:txBody>
      </p:sp>
      <p:cxnSp>
        <p:nvCxnSpPr>
          <p:cNvPr id="26" name="Straight Arrow Connector 25"/>
          <p:cNvCxnSpPr>
            <a:stCxn id="45059" idx="2"/>
            <a:endCxn id="45058" idx="0"/>
          </p:cNvCxnSpPr>
          <p:nvPr/>
        </p:nvCxnSpPr>
        <p:spPr>
          <a:xfrm rot="5400000">
            <a:off x="4371975" y="1952625"/>
            <a:ext cx="666750" cy="158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 idx="3"/>
            <a:endCxn id="45058" idx="1"/>
          </p:cNvCxnSpPr>
          <p:nvPr/>
        </p:nvCxnSpPr>
        <p:spPr>
          <a:xfrm>
            <a:off x="3314700" y="2171700"/>
            <a:ext cx="990600"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6" idx="2"/>
            <a:endCxn id="4" idx="1"/>
          </p:cNvCxnSpPr>
          <p:nvPr/>
        </p:nvCxnSpPr>
        <p:spPr>
          <a:xfrm rot="16200000" flipH="1">
            <a:off x="1628775" y="1666875"/>
            <a:ext cx="476250"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5" idx="3"/>
            <a:endCxn id="45058" idx="1"/>
          </p:cNvCxnSpPr>
          <p:nvPr/>
        </p:nvCxnSpPr>
        <p:spPr>
          <a:xfrm flipV="1">
            <a:off x="3067050" y="2705100"/>
            <a:ext cx="1238250" cy="42862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45060" idx="2"/>
            <a:endCxn id="45058" idx="3"/>
          </p:cNvCxnSpPr>
          <p:nvPr/>
        </p:nvCxnSpPr>
        <p:spPr>
          <a:xfrm rot="5400000">
            <a:off x="5750720" y="1440656"/>
            <a:ext cx="619125" cy="190976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45061" idx="3"/>
            <a:endCxn id="45062" idx="0"/>
          </p:cNvCxnSpPr>
          <p:nvPr/>
        </p:nvCxnSpPr>
        <p:spPr>
          <a:xfrm>
            <a:off x="7067550" y="3128963"/>
            <a:ext cx="1052513" cy="833437"/>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45066" idx="3"/>
            <a:endCxn id="45063" idx="2"/>
          </p:cNvCxnSpPr>
          <p:nvPr/>
        </p:nvCxnSpPr>
        <p:spPr>
          <a:xfrm flipV="1">
            <a:off x="5867400" y="4943475"/>
            <a:ext cx="962025" cy="61460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45063" idx="2"/>
          </p:cNvCxnSpPr>
          <p:nvPr/>
        </p:nvCxnSpPr>
        <p:spPr>
          <a:xfrm rot="10800000">
            <a:off x="6829425" y="4943475"/>
            <a:ext cx="1071290" cy="52782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7" idx="0"/>
            <a:endCxn id="45058" idx="2"/>
          </p:cNvCxnSpPr>
          <p:nvPr/>
        </p:nvCxnSpPr>
        <p:spPr>
          <a:xfrm rot="16200000" flipV="1">
            <a:off x="4487466" y="3342084"/>
            <a:ext cx="457200" cy="2143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45067" idx="0"/>
            <a:endCxn id="45057" idx="2"/>
          </p:cNvCxnSpPr>
          <p:nvPr/>
        </p:nvCxnSpPr>
        <p:spPr>
          <a:xfrm rot="16200000" flipV="1">
            <a:off x="1728788" y="3862387"/>
            <a:ext cx="590550" cy="113347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1" idx="0"/>
            <a:endCxn id="45057" idx="2"/>
          </p:cNvCxnSpPr>
          <p:nvPr/>
        </p:nvCxnSpPr>
        <p:spPr>
          <a:xfrm rot="5400000" flipH="1" flipV="1">
            <a:off x="896540" y="4087416"/>
            <a:ext cx="514350" cy="60721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45061" idx="1"/>
            <a:endCxn id="7" idx="3"/>
          </p:cNvCxnSpPr>
          <p:nvPr/>
        </p:nvCxnSpPr>
        <p:spPr>
          <a:xfrm rot="10800000" flipV="1">
            <a:off x="5262562" y="3128963"/>
            <a:ext cx="985838" cy="67151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45063" idx="0"/>
            <a:endCxn id="7" idx="2"/>
          </p:cNvCxnSpPr>
          <p:nvPr/>
        </p:nvCxnSpPr>
        <p:spPr>
          <a:xfrm rot="16200000" flipV="1">
            <a:off x="5501878" y="3244453"/>
            <a:ext cx="552450" cy="210264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45066" idx="0"/>
            <a:endCxn id="7" idx="2"/>
          </p:cNvCxnSpPr>
          <p:nvPr/>
        </p:nvCxnSpPr>
        <p:spPr>
          <a:xfrm rot="16200000" flipV="1">
            <a:off x="4460081" y="4286250"/>
            <a:ext cx="1238250" cy="70485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45057" name="Picture 1"/>
          <p:cNvPicPr>
            <a:picLocks noChangeAspect="1" noChangeArrowheads="1"/>
          </p:cNvPicPr>
          <p:nvPr/>
        </p:nvPicPr>
        <p:blipFill>
          <a:blip r:embed="rId2" cstate="print"/>
          <a:srcRect/>
          <a:stretch>
            <a:fillRect/>
          </a:stretch>
        </p:blipFill>
        <p:spPr bwMode="auto">
          <a:xfrm>
            <a:off x="1066800" y="3429000"/>
            <a:ext cx="781050" cy="704850"/>
          </a:xfrm>
          <a:prstGeom prst="rect">
            <a:avLst/>
          </a:prstGeom>
          <a:noFill/>
          <a:ln w="9525">
            <a:noFill/>
            <a:miter lim="800000"/>
            <a:headEnd/>
            <a:tailEnd/>
          </a:ln>
        </p:spPr>
      </p:pic>
      <p:pic>
        <p:nvPicPr>
          <p:cNvPr id="45058" name="Picture 2"/>
          <p:cNvPicPr>
            <a:picLocks noChangeAspect="1" noChangeArrowheads="1"/>
          </p:cNvPicPr>
          <p:nvPr/>
        </p:nvPicPr>
        <p:blipFill>
          <a:blip r:embed="rId3" cstate="print"/>
          <a:srcRect/>
          <a:stretch>
            <a:fillRect/>
          </a:stretch>
        </p:blipFill>
        <p:spPr bwMode="auto">
          <a:xfrm>
            <a:off x="4305300" y="2286000"/>
            <a:ext cx="800100" cy="838200"/>
          </a:xfrm>
          <a:prstGeom prst="rect">
            <a:avLst/>
          </a:prstGeom>
          <a:noFill/>
          <a:ln w="9525">
            <a:noFill/>
            <a:miter lim="800000"/>
            <a:headEnd/>
            <a:tailEnd/>
          </a:ln>
        </p:spPr>
      </p:pic>
      <p:pic>
        <p:nvPicPr>
          <p:cNvPr id="45059" name="Picture 3"/>
          <p:cNvPicPr>
            <a:picLocks noChangeAspect="1" noChangeArrowheads="1"/>
          </p:cNvPicPr>
          <p:nvPr/>
        </p:nvPicPr>
        <p:blipFill>
          <a:blip r:embed="rId4" cstate="print"/>
          <a:srcRect/>
          <a:stretch>
            <a:fillRect/>
          </a:stretch>
        </p:blipFill>
        <p:spPr bwMode="auto">
          <a:xfrm>
            <a:off x="4267200" y="1219200"/>
            <a:ext cx="876300" cy="400050"/>
          </a:xfrm>
          <a:prstGeom prst="rect">
            <a:avLst/>
          </a:prstGeom>
          <a:noFill/>
          <a:ln w="9525">
            <a:noFill/>
            <a:miter lim="800000"/>
            <a:headEnd/>
            <a:tailEnd/>
          </a:ln>
        </p:spPr>
      </p:pic>
      <p:pic>
        <p:nvPicPr>
          <p:cNvPr id="45060" name="Picture 4"/>
          <p:cNvPicPr>
            <a:picLocks noChangeAspect="1" noChangeArrowheads="1"/>
          </p:cNvPicPr>
          <p:nvPr/>
        </p:nvPicPr>
        <p:blipFill>
          <a:blip r:embed="rId5" cstate="print"/>
          <a:srcRect/>
          <a:stretch>
            <a:fillRect/>
          </a:stretch>
        </p:blipFill>
        <p:spPr bwMode="auto">
          <a:xfrm>
            <a:off x="5486400" y="1752600"/>
            <a:ext cx="3057525" cy="333375"/>
          </a:xfrm>
          <a:prstGeom prst="rect">
            <a:avLst/>
          </a:prstGeom>
          <a:noFill/>
          <a:ln w="9525">
            <a:noFill/>
            <a:miter lim="800000"/>
            <a:headEnd/>
            <a:tailEnd/>
          </a:ln>
        </p:spPr>
      </p:pic>
      <p:pic>
        <p:nvPicPr>
          <p:cNvPr id="45061" name="Picture 5"/>
          <p:cNvPicPr>
            <a:picLocks noChangeAspect="1" noChangeArrowheads="1"/>
          </p:cNvPicPr>
          <p:nvPr/>
        </p:nvPicPr>
        <p:blipFill>
          <a:blip r:embed="rId6" cstate="print"/>
          <a:srcRect/>
          <a:stretch>
            <a:fillRect/>
          </a:stretch>
        </p:blipFill>
        <p:spPr bwMode="auto">
          <a:xfrm>
            <a:off x="6248400" y="2667000"/>
            <a:ext cx="819150" cy="923925"/>
          </a:xfrm>
          <a:prstGeom prst="rect">
            <a:avLst/>
          </a:prstGeom>
          <a:noFill/>
          <a:ln w="9525">
            <a:noFill/>
            <a:miter lim="800000"/>
            <a:headEnd/>
            <a:tailEnd/>
          </a:ln>
        </p:spPr>
      </p:pic>
      <p:pic>
        <p:nvPicPr>
          <p:cNvPr id="45062" name="Picture 6"/>
          <p:cNvPicPr>
            <a:picLocks noChangeAspect="1" noChangeArrowheads="1"/>
          </p:cNvPicPr>
          <p:nvPr/>
        </p:nvPicPr>
        <p:blipFill>
          <a:blip r:embed="rId7" cstate="print"/>
          <a:srcRect/>
          <a:stretch>
            <a:fillRect/>
          </a:stretch>
        </p:blipFill>
        <p:spPr bwMode="auto">
          <a:xfrm>
            <a:off x="7239000" y="3962400"/>
            <a:ext cx="1762125" cy="466725"/>
          </a:xfrm>
          <a:prstGeom prst="rect">
            <a:avLst/>
          </a:prstGeom>
          <a:noFill/>
          <a:ln w="9525">
            <a:noFill/>
            <a:miter lim="800000"/>
            <a:headEnd/>
            <a:tailEnd/>
          </a:ln>
        </p:spPr>
      </p:pic>
      <p:pic>
        <p:nvPicPr>
          <p:cNvPr id="45063" name="Picture 7"/>
          <p:cNvPicPr>
            <a:picLocks noChangeAspect="1" noChangeArrowheads="1"/>
          </p:cNvPicPr>
          <p:nvPr/>
        </p:nvPicPr>
        <p:blipFill>
          <a:blip r:embed="rId8" cstate="print"/>
          <a:srcRect/>
          <a:stretch>
            <a:fillRect/>
          </a:stretch>
        </p:blipFill>
        <p:spPr bwMode="auto">
          <a:xfrm>
            <a:off x="5486400" y="4572000"/>
            <a:ext cx="2686050" cy="371475"/>
          </a:xfrm>
          <a:prstGeom prst="rect">
            <a:avLst/>
          </a:prstGeom>
          <a:noFill/>
          <a:ln w="9525">
            <a:noFill/>
            <a:miter lim="800000"/>
            <a:headEnd/>
            <a:tailEnd/>
          </a:ln>
        </p:spPr>
      </p:pic>
      <p:pic>
        <p:nvPicPr>
          <p:cNvPr id="45065" name="Picture 9"/>
          <p:cNvPicPr>
            <a:picLocks noChangeAspect="1" noChangeArrowheads="1"/>
          </p:cNvPicPr>
          <p:nvPr/>
        </p:nvPicPr>
        <p:blipFill>
          <a:blip r:embed="rId9" cstate="print"/>
          <a:srcRect/>
          <a:stretch>
            <a:fillRect/>
          </a:stretch>
        </p:blipFill>
        <p:spPr bwMode="auto">
          <a:xfrm>
            <a:off x="6748462" y="5486400"/>
            <a:ext cx="2395538" cy="383286"/>
          </a:xfrm>
          <a:prstGeom prst="rect">
            <a:avLst/>
          </a:prstGeom>
          <a:noFill/>
          <a:ln w="9525">
            <a:noFill/>
            <a:miter lim="800000"/>
            <a:headEnd/>
            <a:tailEnd/>
          </a:ln>
        </p:spPr>
      </p:pic>
      <p:pic>
        <p:nvPicPr>
          <p:cNvPr id="45066" name="Picture 10"/>
          <p:cNvPicPr>
            <a:picLocks noChangeAspect="1" noChangeArrowheads="1"/>
          </p:cNvPicPr>
          <p:nvPr/>
        </p:nvPicPr>
        <p:blipFill>
          <a:blip r:embed="rId10" cstate="print"/>
          <a:srcRect/>
          <a:stretch>
            <a:fillRect/>
          </a:stretch>
        </p:blipFill>
        <p:spPr bwMode="auto">
          <a:xfrm>
            <a:off x="4995862" y="5257800"/>
            <a:ext cx="871538" cy="600556"/>
          </a:xfrm>
          <a:prstGeom prst="rect">
            <a:avLst/>
          </a:prstGeom>
          <a:noFill/>
          <a:ln w="9525">
            <a:noFill/>
            <a:miter lim="800000"/>
            <a:headEnd/>
            <a:tailEnd/>
          </a:ln>
        </p:spPr>
      </p:pic>
      <p:pic>
        <p:nvPicPr>
          <p:cNvPr id="4" name="Picture 2"/>
          <p:cNvPicPr>
            <a:picLocks noChangeAspect="1" noChangeArrowheads="1"/>
          </p:cNvPicPr>
          <p:nvPr/>
        </p:nvPicPr>
        <p:blipFill>
          <a:blip r:embed="rId11" cstate="print"/>
          <a:srcRect/>
          <a:stretch>
            <a:fillRect/>
          </a:stretch>
        </p:blipFill>
        <p:spPr bwMode="auto">
          <a:xfrm>
            <a:off x="2133600" y="1752600"/>
            <a:ext cx="1181100" cy="838200"/>
          </a:xfrm>
          <a:prstGeom prst="rect">
            <a:avLst/>
          </a:prstGeom>
          <a:noFill/>
          <a:ln w="9525">
            <a:noFill/>
            <a:miter lim="800000"/>
            <a:headEnd/>
            <a:tailEnd/>
          </a:ln>
        </p:spPr>
      </p:pic>
      <p:pic>
        <p:nvPicPr>
          <p:cNvPr id="5" name="Picture 3"/>
          <p:cNvPicPr>
            <a:picLocks noChangeAspect="1" noChangeArrowheads="1"/>
          </p:cNvPicPr>
          <p:nvPr/>
        </p:nvPicPr>
        <p:blipFill>
          <a:blip r:embed="rId12" cstate="print"/>
          <a:srcRect/>
          <a:stretch>
            <a:fillRect/>
          </a:stretch>
        </p:blipFill>
        <p:spPr bwMode="auto">
          <a:xfrm>
            <a:off x="2286000" y="2743200"/>
            <a:ext cx="781050" cy="781050"/>
          </a:xfrm>
          <a:prstGeom prst="rect">
            <a:avLst/>
          </a:prstGeom>
          <a:noFill/>
          <a:ln w="9525">
            <a:noFill/>
            <a:miter lim="800000"/>
            <a:headEnd/>
            <a:tailEnd/>
          </a:ln>
        </p:spPr>
      </p:pic>
      <p:pic>
        <p:nvPicPr>
          <p:cNvPr id="6" name="Picture 4"/>
          <p:cNvPicPr>
            <a:picLocks noChangeAspect="1" noChangeArrowheads="1"/>
          </p:cNvPicPr>
          <p:nvPr/>
        </p:nvPicPr>
        <p:blipFill>
          <a:blip r:embed="rId13" cstate="print"/>
          <a:srcRect/>
          <a:stretch>
            <a:fillRect/>
          </a:stretch>
        </p:blipFill>
        <p:spPr bwMode="auto">
          <a:xfrm>
            <a:off x="152400" y="1274578"/>
            <a:ext cx="2895600" cy="420872"/>
          </a:xfrm>
          <a:prstGeom prst="rect">
            <a:avLst/>
          </a:prstGeom>
          <a:noFill/>
          <a:ln w="9525">
            <a:noFill/>
            <a:miter lim="800000"/>
            <a:headEnd/>
            <a:tailEnd/>
          </a:ln>
        </p:spPr>
      </p:pic>
      <p:pic>
        <p:nvPicPr>
          <p:cNvPr id="7" name="Picture 5"/>
          <p:cNvPicPr>
            <a:picLocks noChangeAspect="1" noChangeArrowheads="1"/>
          </p:cNvPicPr>
          <p:nvPr/>
        </p:nvPicPr>
        <p:blipFill>
          <a:blip r:embed="rId14" cstate="print"/>
          <a:srcRect t="-4545" r="68130"/>
          <a:stretch>
            <a:fillRect/>
          </a:stretch>
        </p:blipFill>
        <p:spPr bwMode="auto">
          <a:xfrm>
            <a:off x="4191000" y="3581400"/>
            <a:ext cx="1071562" cy="438150"/>
          </a:xfrm>
          <a:prstGeom prst="rect">
            <a:avLst/>
          </a:prstGeom>
          <a:noFill/>
          <a:ln w="9525">
            <a:noFill/>
            <a:miter lim="800000"/>
            <a:headEnd/>
            <a:tailEnd/>
          </a:ln>
        </p:spPr>
      </p:pic>
      <p:pic>
        <p:nvPicPr>
          <p:cNvPr id="11" name="Picture 6"/>
          <p:cNvPicPr>
            <a:picLocks noChangeAspect="1" noChangeArrowheads="1"/>
          </p:cNvPicPr>
          <p:nvPr/>
        </p:nvPicPr>
        <p:blipFill>
          <a:blip r:embed="rId15" cstate="print"/>
          <a:srcRect/>
          <a:stretch>
            <a:fillRect/>
          </a:stretch>
        </p:blipFill>
        <p:spPr bwMode="auto">
          <a:xfrm>
            <a:off x="381000" y="4648200"/>
            <a:ext cx="938212" cy="486742"/>
          </a:xfrm>
          <a:prstGeom prst="rect">
            <a:avLst/>
          </a:prstGeom>
          <a:noFill/>
          <a:ln w="9525">
            <a:noFill/>
            <a:miter lim="800000"/>
            <a:headEnd/>
            <a:tailEnd/>
          </a:ln>
        </p:spPr>
      </p:pic>
      <p:pic>
        <p:nvPicPr>
          <p:cNvPr id="45064" name="Picture 8"/>
          <p:cNvPicPr>
            <a:picLocks noChangeAspect="1" noChangeArrowheads="1"/>
          </p:cNvPicPr>
          <p:nvPr/>
        </p:nvPicPr>
        <p:blipFill>
          <a:blip r:embed="rId16" cstate="print"/>
          <a:srcRect/>
          <a:stretch>
            <a:fillRect/>
          </a:stretch>
        </p:blipFill>
        <p:spPr bwMode="auto">
          <a:xfrm>
            <a:off x="3657600" y="4648200"/>
            <a:ext cx="1066800" cy="485775"/>
          </a:xfrm>
          <a:prstGeom prst="rect">
            <a:avLst/>
          </a:prstGeom>
          <a:noFill/>
          <a:ln w="9525">
            <a:noFill/>
            <a:miter lim="800000"/>
            <a:headEnd/>
            <a:tailEnd/>
          </a:ln>
        </p:spPr>
      </p:pic>
      <p:pic>
        <p:nvPicPr>
          <p:cNvPr id="45067" name="Picture 11"/>
          <p:cNvPicPr>
            <a:picLocks noChangeAspect="1" noChangeArrowheads="1"/>
          </p:cNvPicPr>
          <p:nvPr/>
        </p:nvPicPr>
        <p:blipFill>
          <a:blip r:embed="rId17" cstate="print"/>
          <a:srcRect/>
          <a:stretch>
            <a:fillRect/>
          </a:stretch>
        </p:blipFill>
        <p:spPr bwMode="auto">
          <a:xfrm>
            <a:off x="1676400" y="4724400"/>
            <a:ext cx="1828800" cy="547757"/>
          </a:xfrm>
          <a:prstGeom prst="rect">
            <a:avLst/>
          </a:prstGeom>
          <a:noFill/>
          <a:ln w="9525">
            <a:noFill/>
            <a:miter lim="800000"/>
            <a:headEnd/>
            <a:tailEnd/>
          </a:ln>
        </p:spPr>
      </p:pic>
      <p:pic>
        <p:nvPicPr>
          <p:cNvPr id="45068" name="Picture 12"/>
          <p:cNvPicPr>
            <a:picLocks noChangeAspect="1" noChangeArrowheads="1"/>
          </p:cNvPicPr>
          <p:nvPr/>
        </p:nvPicPr>
        <p:blipFill>
          <a:blip r:embed="rId18" cstate="print"/>
          <a:srcRect/>
          <a:stretch>
            <a:fillRect/>
          </a:stretch>
        </p:blipFill>
        <p:spPr bwMode="auto">
          <a:xfrm>
            <a:off x="381000" y="5486400"/>
            <a:ext cx="1866900" cy="571500"/>
          </a:xfrm>
          <a:prstGeom prst="rect">
            <a:avLst/>
          </a:prstGeom>
          <a:noFill/>
          <a:ln w="9525">
            <a:noFill/>
            <a:miter lim="800000"/>
            <a:headEnd/>
            <a:tailEnd/>
          </a:ln>
        </p:spPr>
      </p:pic>
      <p:pic>
        <p:nvPicPr>
          <p:cNvPr id="45069" name="Picture 13"/>
          <p:cNvPicPr>
            <a:picLocks noChangeAspect="1" noChangeArrowheads="1"/>
          </p:cNvPicPr>
          <p:nvPr/>
        </p:nvPicPr>
        <p:blipFill>
          <a:blip r:embed="rId19" cstate="print"/>
          <a:srcRect/>
          <a:stretch>
            <a:fillRect/>
          </a:stretch>
        </p:blipFill>
        <p:spPr bwMode="auto">
          <a:xfrm>
            <a:off x="1828800" y="6096000"/>
            <a:ext cx="1714500" cy="571500"/>
          </a:xfrm>
          <a:prstGeom prst="rect">
            <a:avLst/>
          </a:prstGeom>
          <a:noFill/>
          <a:ln w="9525">
            <a:noFill/>
            <a:miter lim="800000"/>
            <a:headEnd/>
            <a:tailEnd/>
          </a:ln>
        </p:spPr>
      </p:pic>
      <p:pic>
        <p:nvPicPr>
          <p:cNvPr id="45070" name="Picture 14"/>
          <p:cNvPicPr>
            <a:picLocks noChangeAspect="1" noChangeArrowheads="1"/>
          </p:cNvPicPr>
          <p:nvPr/>
        </p:nvPicPr>
        <p:blipFill>
          <a:blip r:embed="rId20" cstate="print"/>
          <a:srcRect/>
          <a:stretch>
            <a:fillRect/>
          </a:stretch>
        </p:blipFill>
        <p:spPr bwMode="auto">
          <a:xfrm>
            <a:off x="3962400" y="6096000"/>
            <a:ext cx="1190625" cy="523875"/>
          </a:xfrm>
          <a:prstGeom prst="rect">
            <a:avLst/>
          </a:prstGeom>
          <a:noFill/>
          <a:ln w="9525">
            <a:noFill/>
            <a:miter lim="800000"/>
            <a:headEnd/>
            <a:tailEnd/>
          </a:ln>
        </p:spPr>
      </p:pic>
      <p:pic>
        <p:nvPicPr>
          <p:cNvPr id="45071" name="Picture 15"/>
          <p:cNvPicPr>
            <a:picLocks noChangeAspect="1" noChangeArrowheads="1"/>
          </p:cNvPicPr>
          <p:nvPr/>
        </p:nvPicPr>
        <p:blipFill>
          <a:blip r:embed="rId21" cstate="print"/>
          <a:srcRect/>
          <a:stretch>
            <a:fillRect/>
          </a:stretch>
        </p:blipFill>
        <p:spPr bwMode="auto">
          <a:xfrm>
            <a:off x="5410200" y="6096000"/>
            <a:ext cx="2286000" cy="343647"/>
          </a:xfrm>
          <a:prstGeom prst="rect">
            <a:avLst/>
          </a:prstGeom>
          <a:noFill/>
          <a:ln w="9525">
            <a:noFill/>
            <a:miter lim="800000"/>
            <a:headEnd/>
            <a:tailEnd/>
          </a:ln>
        </p:spPr>
      </p:pic>
      <p:cxnSp>
        <p:nvCxnSpPr>
          <p:cNvPr id="37" name="Straight Arrow Connector 36"/>
          <p:cNvCxnSpPr>
            <a:stCxn id="45064" idx="0"/>
            <a:endCxn id="45057" idx="2"/>
          </p:cNvCxnSpPr>
          <p:nvPr/>
        </p:nvCxnSpPr>
        <p:spPr>
          <a:xfrm rot="16200000" flipV="1">
            <a:off x="2566988" y="3024187"/>
            <a:ext cx="514350" cy="273367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45064" idx="0"/>
            <a:endCxn id="7" idx="2"/>
          </p:cNvCxnSpPr>
          <p:nvPr/>
        </p:nvCxnSpPr>
        <p:spPr>
          <a:xfrm rot="5400000" flipH="1" flipV="1">
            <a:off x="4144565" y="4065985"/>
            <a:ext cx="628650" cy="53578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7" name="Picture 3"/>
          <p:cNvPicPr>
            <a:picLocks noChangeAspect="1" noChangeArrowheads="1"/>
          </p:cNvPicPr>
          <p:nvPr/>
        </p:nvPicPr>
        <p:blipFill>
          <a:blip r:embed="rId2" cstate="print"/>
          <a:srcRect l="27007" t="14015" r="24818" b="10073"/>
          <a:stretch>
            <a:fillRect/>
          </a:stretch>
        </p:blipFill>
        <p:spPr bwMode="auto">
          <a:xfrm>
            <a:off x="1371600" y="1004454"/>
            <a:ext cx="5943600" cy="5853546"/>
          </a:xfrm>
          <a:prstGeom prst="rect">
            <a:avLst/>
          </a:prstGeom>
          <a:noFill/>
          <a:ln w="9525">
            <a:noFill/>
            <a:miter lim="800000"/>
            <a:headEnd/>
            <a:tailEnd/>
          </a:ln>
        </p:spPr>
      </p:pic>
      <p:sp>
        <p:nvSpPr>
          <p:cNvPr id="2" name="Title 1"/>
          <p:cNvSpPr>
            <a:spLocks noGrp="1"/>
          </p:cNvSpPr>
          <p:nvPr>
            <p:ph type="title"/>
          </p:nvPr>
        </p:nvSpPr>
        <p:spPr>
          <a:xfrm>
            <a:off x="457200" y="209550"/>
            <a:ext cx="8229600" cy="1162050"/>
          </a:xfrm>
        </p:spPr>
        <p:txBody>
          <a:bodyPr/>
          <a:lstStyle/>
          <a:p>
            <a:r>
              <a:rPr lang="en-US" sz="3200" dirty="0" smtClean="0"/>
              <a:t>Copying Can Be Large Scaled </a:t>
            </a:r>
            <a:br>
              <a:rPr lang="en-US" sz="3200" dirty="0" smtClean="0"/>
            </a:br>
            <a:r>
              <a:rPr lang="en-US" sz="3200" dirty="0" smtClean="0"/>
              <a:t>(Copying of </a:t>
            </a:r>
            <a:r>
              <a:rPr lang="en-US" sz="3200" dirty="0" err="1" smtClean="0"/>
              <a:t>AbeBooks</a:t>
            </a:r>
            <a:r>
              <a:rPr lang="en-US" sz="3200" dirty="0" smtClean="0"/>
              <a:t> Data)</a:t>
            </a:r>
            <a:endParaRPr lang="en-US" sz="3200" dirty="0"/>
          </a:p>
        </p:txBody>
      </p:sp>
      <p:sp>
        <p:nvSpPr>
          <p:cNvPr id="4" name="TextBox 3"/>
          <p:cNvSpPr txBox="1"/>
          <p:nvPr/>
        </p:nvSpPr>
        <p:spPr>
          <a:xfrm>
            <a:off x="7239000" y="5562600"/>
            <a:ext cx="1752600" cy="923330"/>
          </a:xfrm>
          <a:prstGeom prst="rect">
            <a:avLst/>
          </a:prstGeom>
          <a:noFill/>
        </p:spPr>
        <p:txBody>
          <a:bodyPr wrap="square" rtlCol="0">
            <a:spAutoFit/>
          </a:bodyPr>
          <a:lstStyle/>
          <a:p>
            <a:r>
              <a:rPr lang="en-US" dirty="0" smtClean="0"/>
              <a:t>Data collected from </a:t>
            </a:r>
            <a:r>
              <a:rPr lang="en-US" dirty="0" err="1" smtClean="0"/>
              <a:t>AbeBooks</a:t>
            </a:r>
            <a:endParaRPr lang="en-US" dirty="0" smtClean="0"/>
          </a:p>
          <a:p>
            <a:r>
              <a:rPr lang="en-US" dirty="0" smtClean="0"/>
              <a:t>[Yin et al., 2007]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a:blip r:embed="rId2" cstate="print"/>
          <a:srcRect l="18590" t="19231" r="24867" b="15384"/>
          <a:stretch>
            <a:fillRect/>
          </a:stretch>
        </p:blipFill>
        <p:spPr bwMode="auto">
          <a:xfrm>
            <a:off x="1143000" y="1600200"/>
            <a:ext cx="6934200" cy="4844441"/>
          </a:xfrm>
          <a:prstGeom prst="rect">
            <a:avLst/>
          </a:prstGeom>
          <a:noFill/>
          <a:ln w="9525">
            <a:noFill/>
            <a:miter lim="800000"/>
            <a:headEnd/>
            <a:tailEnd/>
          </a:ln>
        </p:spPr>
      </p:pic>
      <p:sp>
        <p:nvSpPr>
          <p:cNvPr id="4" name="Title 1"/>
          <p:cNvSpPr>
            <a:spLocks noGrp="1"/>
          </p:cNvSpPr>
          <p:nvPr>
            <p:ph type="title"/>
          </p:nvPr>
        </p:nvSpPr>
        <p:spPr>
          <a:xfrm>
            <a:off x="457200" y="209550"/>
            <a:ext cx="8534400" cy="1295400"/>
          </a:xfrm>
        </p:spPr>
        <p:txBody>
          <a:bodyPr/>
          <a:lstStyle/>
          <a:p>
            <a:r>
              <a:rPr lang="en-US" sz="3600" dirty="0" smtClean="0"/>
              <a:t>Intuitively Meaningful Clusters According to the Copying Relationships</a:t>
            </a:r>
            <a:endParaRPr lang="en-US" sz="2800" dirty="0"/>
          </a:p>
        </p:txBody>
      </p:sp>
      <p:sp>
        <p:nvSpPr>
          <p:cNvPr id="5" name="Oval 4"/>
          <p:cNvSpPr/>
          <p:nvPr/>
        </p:nvSpPr>
        <p:spPr>
          <a:xfrm>
            <a:off x="2819400" y="4114800"/>
            <a:ext cx="13716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2667000" y="2819400"/>
            <a:ext cx="8382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3429000" y="3048000"/>
            <a:ext cx="9144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038600" y="2438400"/>
            <a:ext cx="18288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572000" y="2895600"/>
            <a:ext cx="14478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5" name="Picture 3"/>
          <p:cNvPicPr>
            <a:picLocks noChangeAspect="1" noChangeArrowheads="1"/>
          </p:cNvPicPr>
          <p:nvPr/>
        </p:nvPicPr>
        <p:blipFill>
          <a:blip r:embed="rId2" cstate="print"/>
          <a:srcRect l="33951" t="30864" r="22042" b="7407"/>
          <a:stretch>
            <a:fillRect/>
          </a:stretch>
        </p:blipFill>
        <p:spPr bwMode="auto">
          <a:xfrm>
            <a:off x="1981200" y="1600200"/>
            <a:ext cx="5562600" cy="4714068"/>
          </a:xfrm>
          <a:prstGeom prst="rect">
            <a:avLst/>
          </a:prstGeom>
          <a:noFill/>
          <a:ln w="9525">
            <a:noFill/>
            <a:miter lim="800000"/>
            <a:headEnd/>
            <a:tailEnd/>
          </a:ln>
        </p:spPr>
      </p:pic>
      <p:sp>
        <p:nvSpPr>
          <p:cNvPr id="4" name="Title 1"/>
          <p:cNvSpPr>
            <a:spLocks noGrp="1"/>
          </p:cNvSpPr>
          <p:nvPr>
            <p:ph type="title"/>
          </p:nvPr>
        </p:nvSpPr>
        <p:spPr>
          <a:xfrm>
            <a:off x="457200" y="209550"/>
            <a:ext cx="8534400" cy="1295400"/>
          </a:xfrm>
        </p:spPr>
        <p:txBody>
          <a:bodyPr/>
          <a:lstStyle/>
          <a:p>
            <a:r>
              <a:rPr lang="en-US" sz="3600" dirty="0" smtClean="0"/>
              <a:t>Intuitively Meaningful Clusters According to the Copying Relationships</a:t>
            </a:r>
            <a:endParaRPr lang="en-US" sz="2800" dirty="0"/>
          </a:p>
        </p:txBody>
      </p:sp>
      <p:sp>
        <p:nvSpPr>
          <p:cNvPr id="5" name="Oval 4"/>
          <p:cNvSpPr/>
          <p:nvPr/>
        </p:nvSpPr>
        <p:spPr>
          <a:xfrm>
            <a:off x="3429000" y="3886200"/>
            <a:ext cx="22098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648200" y="3048000"/>
            <a:ext cx="2057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410200" y="2514600"/>
            <a:ext cx="14478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505200" y="5105400"/>
            <a:ext cx="21336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276600" y="3505200"/>
            <a:ext cx="2971800" cy="304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7" name="Picture 3"/>
          <p:cNvPicPr>
            <a:picLocks noChangeAspect="1" noChangeArrowheads="1"/>
          </p:cNvPicPr>
          <p:nvPr/>
        </p:nvPicPr>
        <p:blipFill>
          <a:blip r:embed="rId2" cstate="print"/>
          <a:srcRect l="27007" t="14015" r="24818" b="10073"/>
          <a:stretch>
            <a:fillRect/>
          </a:stretch>
        </p:blipFill>
        <p:spPr bwMode="auto">
          <a:xfrm>
            <a:off x="1676400" y="1004454"/>
            <a:ext cx="5943600" cy="5853546"/>
          </a:xfrm>
          <a:prstGeom prst="rect">
            <a:avLst/>
          </a:prstGeom>
          <a:noFill/>
          <a:ln w="9525">
            <a:noFill/>
            <a:miter lim="800000"/>
            <a:headEnd/>
            <a:tailEnd/>
          </a:ln>
        </p:spPr>
      </p:pic>
      <p:sp>
        <p:nvSpPr>
          <p:cNvPr id="2" name="Title 1"/>
          <p:cNvSpPr>
            <a:spLocks noGrp="1"/>
          </p:cNvSpPr>
          <p:nvPr>
            <p:ph type="title"/>
          </p:nvPr>
        </p:nvSpPr>
        <p:spPr>
          <a:xfrm>
            <a:off x="457200" y="209550"/>
            <a:ext cx="8229600" cy="1162050"/>
          </a:xfrm>
        </p:spPr>
        <p:txBody>
          <a:bodyPr/>
          <a:lstStyle/>
          <a:p>
            <a:r>
              <a:rPr lang="en-US" sz="3200" dirty="0" smtClean="0"/>
              <a:t>Copying Can Be Large Scaled </a:t>
            </a:r>
            <a:br>
              <a:rPr lang="en-US" sz="3200" dirty="0" smtClean="0"/>
            </a:br>
            <a:r>
              <a:rPr lang="en-US" sz="3200" dirty="0" smtClean="0"/>
              <a:t>(Copying of </a:t>
            </a:r>
            <a:r>
              <a:rPr lang="en-US" sz="3200" dirty="0" err="1" smtClean="0"/>
              <a:t>AbeBooks</a:t>
            </a:r>
            <a:r>
              <a:rPr lang="en-US" sz="3200" dirty="0" smtClean="0"/>
              <a:t> Data)</a:t>
            </a:r>
            <a:endParaRPr lang="en-US" sz="3200"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http://www.phoenixmasonry.org/images/King_Solomon.jpg"/>
          <p:cNvPicPr>
            <a:picLocks noChangeAspect="1" noChangeArrowheads="1"/>
          </p:cNvPicPr>
          <p:nvPr/>
        </p:nvPicPr>
        <p:blipFill>
          <a:blip r:embed="rId2" cstate="print"/>
          <a:srcRect/>
          <a:stretch>
            <a:fillRect/>
          </a:stretch>
        </p:blipFill>
        <p:spPr bwMode="auto">
          <a:xfrm>
            <a:off x="457200" y="228600"/>
            <a:ext cx="1066800" cy="1441621"/>
          </a:xfrm>
          <a:prstGeom prst="rect">
            <a:avLst/>
          </a:prstGeom>
          <a:noFill/>
        </p:spPr>
      </p:pic>
      <p:sp>
        <p:nvSpPr>
          <p:cNvPr id="7" name="Rectangle 2"/>
          <p:cNvSpPr txBox="1">
            <a:spLocks noChangeArrowheads="1"/>
          </p:cNvSpPr>
          <p:nvPr/>
        </p:nvSpPr>
        <p:spPr>
          <a:xfrm>
            <a:off x="1676400" y="533400"/>
            <a:ext cx="3657600" cy="838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4800" b="1" i="0" u="none" strike="noStrike" kern="1200" cap="none" spc="-150" normalizeH="0" baseline="0" noProof="0" dirty="0" smtClean="0">
                <a:ln>
                  <a:noFill/>
                </a:ln>
                <a:solidFill>
                  <a:schemeClr val="accent1">
                    <a:lumMod val="75000"/>
                  </a:schemeClr>
                </a:solidFill>
                <a:effectLst>
                  <a:outerShdw blurRad="50800" dist="50800" dir="2700000" algn="tl" rotWithShape="0">
                    <a:srgbClr val="000000">
                      <a:alpha val="43137"/>
                    </a:srgbClr>
                  </a:outerShdw>
                </a:effectLst>
                <a:uLnTx/>
                <a:uFillTx/>
                <a:latin typeface="Stencil" pitchFamily="82" charset="0"/>
                <a:ea typeface="SimSun" pitchFamily="2" charset="-122"/>
                <a:cs typeface="+mj-cs"/>
              </a:rPr>
              <a:t>Solomon</a:t>
            </a:r>
            <a:endParaRPr kumimoji="0" lang="en-US" altLang="zh-CN" sz="4000" b="1" i="0" u="none" strike="noStrike" kern="1200" cap="none" spc="-150" normalizeH="0" baseline="0" noProof="0" dirty="0">
              <a:ln>
                <a:noFill/>
              </a:ln>
              <a:solidFill>
                <a:schemeClr val="accent1">
                  <a:lumMod val="75000"/>
                </a:schemeClr>
              </a:solidFill>
              <a:effectLst>
                <a:outerShdw blurRad="50800" dist="50800" dir="2700000" algn="tl" rotWithShape="0">
                  <a:srgbClr val="000000">
                    <a:alpha val="43137"/>
                  </a:srgbClr>
                </a:outerShdw>
              </a:effectLst>
              <a:uLnTx/>
              <a:uFillTx/>
              <a:latin typeface="Garamond" pitchFamily="18" charset="0"/>
              <a:ea typeface="SimSun" pitchFamily="2" charset="-122"/>
              <a:cs typeface="+mj-cs"/>
            </a:endParaRPr>
          </a:p>
        </p:txBody>
      </p:sp>
      <p:sp>
        <p:nvSpPr>
          <p:cNvPr id="8" name="Content Placeholder 2"/>
          <p:cNvSpPr txBox="1">
            <a:spLocks/>
          </p:cNvSpPr>
          <p:nvPr/>
        </p:nvSpPr>
        <p:spPr>
          <a:xfrm>
            <a:off x="464344" y="1676400"/>
            <a:ext cx="8222456" cy="4876800"/>
          </a:xfrm>
          <a:prstGeom prst="rect">
            <a:avLst/>
          </a:prstGeom>
          <a:solidFill>
            <a:schemeClr val="bg1"/>
          </a:solidFill>
        </p:spPr>
        <p:txBody>
          <a:bodyPr vert="horz">
            <a:normAutofit fontScale="92500"/>
          </a:bodyPr>
          <a:lstStyle/>
          <a:p>
            <a:pPr marL="0" marR="0" lvl="0" indent="0" algn="l" defTabSz="914400" rtl="0" eaLnBrk="1" fontAlgn="auto" latinLnBrk="0" hangingPunct="1">
              <a:lnSpc>
                <a:spcPct val="100000"/>
              </a:lnSpc>
              <a:spcBef>
                <a:spcPts val="700"/>
              </a:spcBef>
              <a:spcAft>
                <a:spcPts val="0"/>
              </a:spcAft>
              <a:buClrTx/>
              <a:buSzPct val="95000"/>
              <a:buFont typeface="Wingdings" pitchFamily="2" charset="2"/>
              <a:buChar char="q"/>
              <a:tabLst/>
              <a:defRPr/>
            </a:pPr>
            <a:r>
              <a:rPr kumimoji="0" lang="en-US" altLang="zh-CN" sz="3600" b="0" i="0" u="none" strike="noStrike" kern="1200" cap="none" spc="0" normalizeH="0" baseline="0" noProof="0" dirty="0" smtClean="0">
                <a:ln>
                  <a:noFill/>
                </a:ln>
                <a:solidFill>
                  <a:schemeClr val="tx1"/>
                </a:solidFill>
                <a:effectLst/>
                <a:uLnTx/>
                <a:uFillTx/>
                <a:latin typeface="+mn-lt"/>
                <a:ea typeface="SimSun" pitchFamily="2" charset="-122"/>
                <a:cs typeface="+mn-cs"/>
              </a:rPr>
              <a:t>Goal</a:t>
            </a:r>
          </a:p>
          <a:p>
            <a:pPr marL="740664" lvl="1" indent="-285750">
              <a:spcBef>
                <a:spcPct val="20000"/>
              </a:spcBef>
              <a:buClr>
                <a:schemeClr val="accent2"/>
              </a:buClr>
              <a:buSzPct val="90000"/>
              <a:buFont typeface="Wingdings" pitchFamily="2" charset="2"/>
              <a:buChar char="q"/>
            </a:pPr>
            <a:r>
              <a:rPr lang="en-US" altLang="zh-CN" sz="3200" dirty="0" smtClean="0">
                <a:ea typeface="SimSun" pitchFamily="2" charset="-122"/>
              </a:rPr>
              <a:t>Discover copying relationships between structured data sources</a:t>
            </a:r>
          </a:p>
          <a:p>
            <a:pPr marL="740664" lvl="1" indent="-285750">
              <a:spcBef>
                <a:spcPct val="20000"/>
              </a:spcBef>
              <a:buClr>
                <a:schemeClr val="accent2"/>
              </a:buClr>
              <a:buSzPct val="90000"/>
              <a:buFont typeface="Wingdings" pitchFamily="2" charset="2"/>
              <a:buChar char="q"/>
            </a:pPr>
            <a:r>
              <a:rPr lang="en-US" altLang="zh-CN" sz="3200" dirty="0" smtClean="0">
                <a:ea typeface="SimSun" pitchFamily="2" charset="-122"/>
              </a:rPr>
              <a:t>Leverage the copying relationships to improve various components of data integration</a:t>
            </a:r>
          </a:p>
          <a:p>
            <a:pPr marL="0" marR="0" lvl="0" indent="0" algn="l" defTabSz="914400" rtl="0" eaLnBrk="1" fontAlgn="auto" latinLnBrk="0" hangingPunct="1">
              <a:lnSpc>
                <a:spcPct val="100000"/>
              </a:lnSpc>
              <a:spcBef>
                <a:spcPts val="700"/>
              </a:spcBef>
              <a:spcAft>
                <a:spcPts val="0"/>
              </a:spcAft>
              <a:buClrTx/>
              <a:buSzPct val="95000"/>
              <a:buFont typeface="Wingdings" pitchFamily="2" charset="2"/>
              <a:buChar char="q"/>
              <a:tabLst/>
              <a:defRPr/>
            </a:pPr>
            <a:r>
              <a:rPr kumimoji="0" lang="en-US" altLang="zh-CN" sz="3600" b="0" i="0" u="none" strike="noStrike" kern="1200" cap="none" spc="0" normalizeH="0" baseline="0" noProof="0" dirty="0" smtClean="0">
                <a:ln>
                  <a:noFill/>
                </a:ln>
                <a:solidFill>
                  <a:schemeClr val="tx1"/>
                </a:solidFill>
                <a:effectLst/>
                <a:uLnTx/>
                <a:uFillTx/>
                <a:latin typeface="+mn-lt"/>
                <a:ea typeface="SimSun" pitchFamily="2" charset="-122"/>
                <a:cs typeface="+mn-cs"/>
              </a:rPr>
              <a:t>Other applications</a:t>
            </a:r>
          </a:p>
          <a:p>
            <a:pPr marL="740664" marR="0" lvl="1" indent="-285750" algn="l" defTabSz="914400" rtl="0" eaLnBrk="1" fontAlgn="auto" latinLnBrk="0" hangingPunct="1">
              <a:lnSpc>
                <a:spcPct val="100000"/>
              </a:lnSpc>
              <a:spcBef>
                <a:spcPct val="20000"/>
              </a:spcBef>
              <a:spcAft>
                <a:spcPts val="0"/>
              </a:spcAft>
              <a:buClr>
                <a:schemeClr val="accent2"/>
              </a:buClr>
              <a:buSzPct val="90000"/>
              <a:buFont typeface="Wingdings" pitchFamily="2" charset="2"/>
              <a:buChar char="q"/>
              <a:tabLst/>
              <a:defRPr/>
            </a:pPr>
            <a:r>
              <a:rPr kumimoji="0" lang="en-US" altLang="zh-CN" sz="3200" b="0" i="0" u="none" strike="noStrike" kern="1200" cap="none" spc="0" normalizeH="0" baseline="0" noProof="0" dirty="0" smtClean="0">
                <a:ln>
                  <a:noFill/>
                </a:ln>
                <a:solidFill>
                  <a:schemeClr val="tx1"/>
                </a:solidFill>
                <a:effectLst/>
                <a:uLnTx/>
                <a:uFillTx/>
                <a:latin typeface="+mn-lt"/>
                <a:ea typeface="SimSun" pitchFamily="2" charset="-122"/>
                <a:cs typeface="+mn-cs"/>
              </a:rPr>
              <a:t>Business purpose: data are valuable</a:t>
            </a:r>
          </a:p>
          <a:p>
            <a:pPr marL="740664" marR="0" lvl="1" indent="-285750" algn="l" defTabSz="914400" rtl="0" eaLnBrk="1" fontAlgn="auto" latinLnBrk="0" hangingPunct="1">
              <a:lnSpc>
                <a:spcPct val="100000"/>
              </a:lnSpc>
              <a:spcBef>
                <a:spcPct val="20000"/>
              </a:spcBef>
              <a:spcAft>
                <a:spcPts val="0"/>
              </a:spcAft>
              <a:buClr>
                <a:schemeClr val="accent2"/>
              </a:buClr>
              <a:buSzPct val="90000"/>
              <a:buFont typeface="Wingdings" pitchFamily="2" charset="2"/>
              <a:buChar char="q"/>
              <a:tabLst/>
              <a:defRPr/>
            </a:pPr>
            <a:r>
              <a:rPr kumimoji="0" lang="en-US" altLang="zh-CN" sz="3200" b="0" i="0" u="none" strike="noStrike" kern="1200" cap="none" spc="0" normalizeH="0" baseline="0" noProof="0" dirty="0" smtClean="0">
                <a:ln>
                  <a:noFill/>
                </a:ln>
                <a:solidFill>
                  <a:schemeClr val="tx1"/>
                </a:solidFill>
                <a:effectLst/>
                <a:uLnTx/>
                <a:uFillTx/>
                <a:latin typeface="+mn-lt"/>
                <a:ea typeface="SimSun" pitchFamily="2" charset="-122"/>
                <a:cs typeface="+mn-cs"/>
              </a:rPr>
              <a:t>In-depth data analysis: information dissemination</a:t>
            </a:r>
          </a:p>
          <a:p>
            <a:pPr marL="0" marR="0" lvl="0" indent="0" algn="l" defTabSz="914400" rtl="0" eaLnBrk="1" fontAlgn="auto" latinLnBrk="0" hangingPunct="1">
              <a:lnSpc>
                <a:spcPct val="100000"/>
              </a:lnSpc>
              <a:spcBef>
                <a:spcPts val="700"/>
              </a:spcBef>
              <a:spcAft>
                <a:spcPts val="0"/>
              </a:spcAft>
              <a:buClrTx/>
              <a:buSzPct val="95000"/>
              <a:buFont typeface="Wingdings" pitchFamily="2" charset="2"/>
              <a:buChar char="q"/>
              <a:tabLst/>
              <a:defRPr/>
            </a:pPr>
            <a:endParaRPr kumimoji="0" lang="en-US" altLang="zh-CN" sz="2800" b="0" i="0" u="none" strike="noStrike" kern="1200" cap="none" spc="0" normalizeH="0" baseline="0" noProof="0" dirty="0" smtClean="0">
              <a:ln>
                <a:noFill/>
              </a:ln>
              <a:solidFill>
                <a:schemeClr val="tx1"/>
              </a:solidFill>
              <a:effectLst/>
              <a:uLnTx/>
              <a:uFillTx/>
              <a:latin typeface="+mn-lt"/>
              <a:ea typeface="SimSun" pitchFamily="2" charset="-122"/>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phoenixmasonry.org/images/King_Solomon.jpg"/>
          <p:cNvPicPr>
            <a:picLocks noChangeAspect="1" noChangeArrowheads="1"/>
          </p:cNvPicPr>
          <p:nvPr/>
        </p:nvPicPr>
        <p:blipFill>
          <a:blip r:embed="rId3" cstate="print"/>
          <a:srcRect/>
          <a:stretch>
            <a:fillRect/>
          </a:stretch>
        </p:blipFill>
        <p:spPr bwMode="auto">
          <a:xfrm>
            <a:off x="457200" y="457200"/>
            <a:ext cx="1066800" cy="1441621"/>
          </a:xfrm>
          <a:prstGeom prst="rect">
            <a:avLst/>
          </a:prstGeom>
          <a:noFill/>
        </p:spPr>
      </p:pic>
      <p:sp>
        <p:nvSpPr>
          <p:cNvPr id="7" name="Rectangle 2"/>
          <p:cNvSpPr txBox="1">
            <a:spLocks noChangeArrowheads="1"/>
          </p:cNvSpPr>
          <p:nvPr/>
        </p:nvSpPr>
        <p:spPr>
          <a:xfrm>
            <a:off x="381000" y="1828800"/>
            <a:ext cx="1351156" cy="3810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150" normalizeH="0" baseline="0" noProof="0" dirty="0" smtClean="0">
                <a:ln>
                  <a:noFill/>
                </a:ln>
                <a:solidFill>
                  <a:schemeClr val="accent1">
                    <a:lumMod val="75000"/>
                  </a:schemeClr>
                </a:solidFill>
                <a:effectLst>
                  <a:outerShdw blurRad="50800" dist="50800" dir="2700000" algn="tl" rotWithShape="0">
                    <a:srgbClr val="000000">
                      <a:alpha val="43137"/>
                    </a:srgbClr>
                  </a:outerShdw>
                </a:effectLst>
                <a:uLnTx/>
                <a:uFillTx/>
                <a:latin typeface="Stencil" pitchFamily="82" charset="0"/>
                <a:ea typeface="SimSun" pitchFamily="2" charset="-122"/>
                <a:cs typeface="+mj-cs"/>
              </a:rPr>
              <a:t>Solomon</a:t>
            </a:r>
            <a:endParaRPr kumimoji="0" lang="en-US" altLang="zh-CN" sz="2000" b="1" i="0" u="none" strike="noStrike" kern="1200" cap="none" spc="-150" normalizeH="0" baseline="0" noProof="0" dirty="0">
              <a:ln>
                <a:noFill/>
              </a:ln>
              <a:solidFill>
                <a:schemeClr val="accent1">
                  <a:lumMod val="75000"/>
                </a:schemeClr>
              </a:solidFill>
              <a:effectLst>
                <a:outerShdw blurRad="50800" dist="50800" dir="2700000" algn="tl" rotWithShape="0">
                  <a:srgbClr val="000000">
                    <a:alpha val="43137"/>
                  </a:srgbClr>
                </a:outerShdw>
              </a:effectLst>
              <a:uLnTx/>
              <a:uFillTx/>
              <a:latin typeface="Garamond" pitchFamily="18" charset="0"/>
              <a:ea typeface="SimSun" pitchFamily="2" charset="-122"/>
              <a:cs typeface="+mj-cs"/>
            </a:endParaRPr>
          </a:p>
        </p:txBody>
      </p:sp>
      <p:sp>
        <p:nvSpPr>
          <p:cNvPr id="9" name="Title 1"/>
          <p:cNvSpPr>
            <a:spLocks noGrp="1"/>
          </p:cNvSpPr>
          <p:nvPr>
            <p:ph type="title"/>
          </p:nvPr>
        </p:nvSpPr>
        <p:spPr>
          <a:xfrm>
            <a:off x="1600200" y="609600"/>
            <a:ext cx="8077200" cy="1295400"/>
          </a:xfrm>
        </p:spPr>
        <p:txBody>
          <a:bodyPr/>
          <a:lstStyle/>
          <a:p>
            <a:r>
              <a:rPr lang="en-US" sz="4800" dirty="0" smtClean="0"/>
              <a:t>Outline</a:t>
            </a:r>
            <a:endParaRPr lang="en-US" dirty="0"/>
          </a:p>
        </p:txBody>
      </p:sp>
      <p:sp>
        <p:nvSpPr>
          <p:cNvPr id="10" name="Rectangle 9"/>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Diagram 10"/>
          <p:cNvGraphicFramePr/>
          <p:nvPr/>
        </p:nvGraphicFramePr>
        <p:xfrm>
          <a:off x="609600" y="533400"/>
          <a:ext cx="8153400" cy="579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4800" dirty="0" smtClean="0"/>
              <a:t>Problem Definition—Input</a:t>
            </a:r>
            <a:endParaRPr lang="en-US" dirty="0"/>
          </a:p>
        </p:txBody>
      </p:sp>
      <p:graphicFrame>
        <p:nvGraphicFramePr>
          <p:cNvPr id="5" name="Table 4"/>
          <p:cNvGraphicFramePr>
            <a:graphicFrameLocks noGrp="1"/>
          </p:cNvGraphicFramePr>
          <p:nvPr/>
        </p:nvGraphicFramePr>
        <p:xfrm>
          <a:off x="609600" y="2971800"/>
          <a:ext cx="7010400" cy="3771900"/>
        </p:xfrm>
        <a:graphic>
          <a:graphicData uri="http://schemas.openxmlformats.org/drawingml/2006/table">
            <a:tbl>
              <a:tblPr firstRow="1" bandRow="1">
                <a:tableStyleId>{5C22544A-7EE6-4342-B048-85BDC9FD1C3A}</a:tableStyleId>
              </a:tblPr>
              <a:tblGrid>
                <a:gridCol w="584200"/>
                <a:gridCol w="787400"/>
                <a:gridCol w="3810000"/>
                <a:gridCol w="1828800"/>
              </a:tblGrid>
              <a:tr h="571500">
                <a:tc>
                  <a:txBody>
                    <a:bodyPr/>
                    <a:lstStyle/>
                    <a:p>
                      <a:pPr algn="ctr"/>
                      <a:r>
                        <a:rPr lang="en-US" dirty="0" err="1" smtClean="0"/>
                        <a:t>Src</a:t>
                      </a:r>
                      <a:endParaRPr lang="en-US" dirty="0"/>
                    </a:p>
                  </a:txBody>
                  <a:tcPr anchor="ctr"/>
                </a:tc>
                <a:tc>
                  <a:txBody>
                    <a:bodyPr/>
                    <a:lstStyle/>
                    <a:p>
                      <a:pPr algn="ctr"/>
                      <a:r>
                        <a:rPr lang="en-US" dirty="0" smtClean="0"/>
                        <a:t>ISBN</a:t>
                      </a:r>
                      <a:endParaRPr lang="en-US" dirty="0"/>
                    </a:p>
                  </a:txBody>
                  <a:tcPr anchor="ctr"/>
                </a:tc>
                <a:tc>
                  <a:txBody>
                    <a:bodyPr/>
                    <a:lstStyle/>
                    <a:p>
                      <a:pPr algn="ctr"/>
                      <a:r>
                        <a:rPr lang="en-US" dirty="0" smtClean="0"/>
                        <a:t>Name</a:t>
                      </a:r>
                      <a:endParaRPr lang="en-US" dirty="0"/>
                    </a:p>
                  </a:txBody>
                  <a:tcPr anchor="ctr"/>
                </a:tc>
                <a:tc>
                  <a:txBody>
                    <a:bodyPr/>
                    <a:lstStyle/>
                    <a:p>
                      <a:pPr algn="ctr"/>
                      <a:r>
                        <a:rPr lang="en-US" dirty="0" smtClean="0"/>
                        <a:t>Author</a:t>
                      </a:r>
                      <a:endParaRPr lang="en-US" dirty="0"/>
                    </a:p>
                  </a:txBody>
                  <a:tcPr anchor="ctr"/>
                </a:tc>
              </a:tr>
              <a:tr h="326571">
                <a:tc rowSpan="2">
                  <a:txBody>
                    <a:bodyPr/>
                    <a:lstStyle/>
                    <a:p>
                      <a:pPr algn="ctr"/>
                      <a:r>
                        <a:rPr lang="en-US" dirty="0" smtClean="0"/>
                        <a:t>S1</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a:t>
                      </a:r>
                      <a:r>
                        <a:rPr lang="en-US" baseline="0" dirty="0" smtClean="0"/>
                        <a:t> </a:t>
                      </a:r>
                      <a:r>
                        <a:rPr lang="en-US" i="1" kern="1200" dirty="0" smtClean="0">
                          <a:solidFill>
                            <a:srgbClr val="7030A0"/>
                          </a:solidFill>
                          <a:latin typeface="+mn-lt"/>
                          <a:ea typeface="+mn-ea"/>
                          <a:cs typeface="+mn-cs"/>
                        </a:rPr>
                        <a:t>Peter</a:t>
                      </a:r>
                    </a:p>
                  </a:txBody>
                  <a:tcPr anchor="ctr"/>
                </a:tc>
              </a:tr>
              <a:tr h="571500">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dirty="0" smtClean="0"/>
                        <a:t>Web Usability: A User-Centered Design</a:t>
                      </a:r>
                      <a:r>
                        <a:rPr lang="en-US" baseline="0" dirty="0" smtClean="0"/>
                        <a:t> Approach</a:t>
                      </a:r>
                      <a:endParaRPr lang="en-US" dirty="0"/>
                    </a:p>
                  </a:txBody>
                  <a:tcPr anchor="ctr"/>
                </a:tc>
                <a:tc>
                  <a:txBody>
                    <a:bodyPr/>
                    <a:lstStyle/>
                    <a:p>
                      <a:pPr algn="ctr"/>
                      <a:r>
                        <a:rPr lang="en-US" dirty="0" smtClean="0"/>
                        <a:t>Lazar, Jonathan</a:t>
                      </a:r>
                      <a:endParaRPr lang="en-US" dirty="0"/>
                    </a:p>
                  </a:txBody>
                  <a:tcPr anchor="ctr"/>
                </a:tc>
              </a:tr>
              <a:tr h="326571">
                <a:tc rowSpan="2">
                  <a:txBody>
                    <a:bodyPr/>
                    <a:lstStyle/>
                    <a:p>
                      <a:pPr algn="ctr"/>
                      <a:r>
                        <a:rPr lang="en-US" dirty="0" smtClean="0"/>
                        <a:t>S2</a:t>
                      </a:r>
                      <a:endParaRPr lang="en-US" dirty="0"/>
                    </a:p>
                  </a:txBody>
                  <a:tcPr anchor="ctr"/>
                </a:tc>
                <a:tc>
                  <a:txBody>
                    <a:bodyPr/>
                    <a:lstStyle/>
                    <a:p>
                      <a:pPr algn="ctr"/>
                      <a:r>
                        <a:rPr lang="en-US" dirty="0" smtClean="0"/>
                        <a:t>1</a:t>
                      </a:r>
                      <a:endParaRPr lang="en-US" dirty="0"/>
                    </a:p>
                  </a:txBody>
                  <a:tcPr anchor="ctr"/>
                </a:tc>
                <a:tc>
                  <a:txBody>
                    <a:bodyPr/>
                    <a:lstStyle/>
                    <a:p>
                      <a:r>
                        <a:rPr lang="en-US" i="1" dirty="0" smtClean="0">
                          <a:solidFill>
                            <a:srgbClr val="7030A0"/>
                          </a:solidFill>
                        </a:rPr>
                        <a:t>IPV4:</a:t>
                      </a:r>
                      <a:r>
                        <a:rPr lang="en-US" i="1" baseline="0" dirty="0" smtClean="0">
                          <a:solidFill>
                            <a:srgbClr val="7030A0"/>
                          </a:solidFill>
                        </a:rPr>
                        <a:t> Theory, Protocol, and Practice</a:t>
                      </a:r>
                      <a:endParaRPr lang="en-US" i="1" dirty="0">
                        <a:solidFill>
                          <a:srgbClr val="7030A0"/>
                        </a:solidFill>
                      </a:endParaRPr>
                    </a:p>
                  </a:txBody>
                  <a:tcPr anchor="ctr"/>
                </a:tc>
                <a:tc>
                  <a:txBody>
                    <a:bodyPr/>
                    <a:lstStyle/>
                    <a:p>
                      <a:pPr algn="ctr"/>
                      <a:r>
                        <a:rPr lang="en-US" dirty="0" smtClean="0"/>
                        <a:t>-</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S3</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 </a:t>
                      </a:r>
                      <a:r>
                        <a:rPr lang="en-US" i="1" kern="1200" dirty="0" smtClean="0">
                          <a:solidFill>
                            <a:srgbClr val="7030A0"/>
                          </a:solidFill>
                          <a:latin typeface="+mn-lt"/>
                          <a:ea typeface="+mn-ea"/>
                          <a:cs typeface="+mn-cs"/>
                        </a:rPr>
                        <a:t>Peter</a:t>
                      </a:r>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S4</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a:t>
                      </a:r>
                      <a:r>
                        <a:rPr lang="en-US" baseline="0" dirty="0" smtClean="0"/>
                        <a:t> Protocol, and Practice</a:t>
                      </a:r>
                      <a:endParaRPr lang="en-US" dirty="0"/>
                    </a:p>
                  </a:txBody>
                  <a:tcPr anchor="ctr"/>
                </a:tc>
                <a:tc>
                  <a:txBody>
                    <a:bodyPr/>
                    <a:lstStyle/>
                    <a:p>
                      <a:pPr algn="ctr"/>
                      <a:r>
                        <a:rPr lang="en-US" dirty="0" err="1" smtClean="0"/>
                        <a:t>Loshin</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Lazar</a:t>
                      </a:r>
                      <a:endParaRPr lang="en-US" dirty="0"/>
                    </a:p>
                  </a:txBody>
                  <a:tcPr anchor="ctr"/>
                </a:tc>
              </a:tr>
            </a:tbl>
          </a:graphicData>
        </a:graphic>
      </p:graphicFrame>
      <p:grpSp>
        <p:nvGrpSpPr>
          <p:cNvPr id="3" name="Group 35"/>
          <p:cNvGrpSpPr/>
          <p:nvPr/>
        </p:nvGrpSpPr>
        <p:grpSpPr>
          <a:xfrm>
            <a:off x="6858000" y="3124199"/>
            <a:ext cx="2209800" cy="1676400"/>
            <a:chOff x="6858000" y="2057400"/>
            <a:chExt cx="2209800" cy="1676400"/>
          </a:xfrm>
        </p:grpSpPr>
        <p:sp>
          <p:nvSpPr>
            <p:cNvPr id="9" name="Rounded Rectangle 8"/>
            <p:cNvSpPr/>
            <p:nvPr/>
          </p:nvSpPr>
          <p:spPr>
            <a:xfrm>
              <a:off x="7772400" y="2057400"/>
              <a:ext cx="1295400" cy="685800"/>
            </a:xfrm>
            <a:prstGeom prst="roundRect">
              <a:avLst/>
            </a:prstGeom>
            <a:solidFill>
              <a:srgbClr val="FF5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Missing values</a:t>
              </a:r>
              <a:endParaRPr lang="en-US" dirty="0"/>
            </a:p>
          </p:txBody>
        </p:sp>
        <p:cxnSp>
          <p:nvCxnSpPr>
            <p:cNvPr id="13" name="Straight Connector 12"/>
            <p:cNvCxnSpPr>
              <a:stCxn id="9" idx="1"/>
            </p:cNvCxnSpPr>
            <p:nvPr/>
          </p:nvCxnSpPr>
          <p:spPr>
            <a:xfrm rot="10800000" flipV="1">
              <a:off x="6858000" y="2400300"/>
              <a:ext cx="914400" cy="1333500"/>
            </a:xfrm>
            <a:prstGeom prst="lin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4" name="Group 37"/>
          <p:cNvGrpSpPr/>
          <p:nvPr/>
        </p:nvGrpSpPr>
        <p:grpSpPr>
          <a:xfrm>
            <a:off x="6858000" y="4343399"/>
            <a:ext cx="2200936" cy="2286000"/>
            <a:chOff x="6866864" y="3886200"/>
            <a:chExt cx="2200936" cy="2286000"/>
          </a:xfrm>
        </p:grpSpPr>
        <p:sp>
          <p:nvSpPr>
            <p:cNvPr id="11" name="Rounded Rectangle 10"/>
            <p:cNvSpPr/>
            <p:nvPr/>
          </p:nvSpPr>
          <p:spPr>
            <a:xfrm>
              <a:off x="7772400" y="5257800"/>
              <a:ext cx="1295400" cy="685800"/>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Different formats</a:t>
              </a:r>
            </a:p>
          </p:txBody>
        </p:sp>
        <p:cxnSp>
          <p:nvCxnSpPr>
            <p:cNvPr id="14" name="Straight Connector 13"/>
            <p:cNvCxnSpPr>
              <a:stCxn id="11" idx="1"/>
            </p:cNvCxnSpPr>
            <p:nvPr/>
          </p:nvCxnSpPr>
          <p:spPr>
            <a:xfrm rot="10800000">
              <a:off x="6866864" y="3886200"/>
              <a:ext cx="905536" cy="1714500"/>
            </a:xfrm>
            <a:prstGeom prst="lin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p:cNvCxnSpPr>
              <a:stCxn id="11" idx="1"/>
            </p:cNvCxnSpPr>
            <p:nvPr/>
          </p:nvCxnSpPr>
          <p:spPr>
            <a:xfrm rot="10800000">
              <a:off x="6943064" y="5486400"/>
              <a:ext cx="829336" cy="114300"/>
            </a:xfrm>
            <a:prstGeom prst="lin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p:cNvCxnSpPr>
              <a:stCxn id="11" idx="1"/>
            </p:cNvCxnSpPr>
            <p:nvPr/>
          </p:nvCxnSpPr>
          <p:spPr>
            <a:xfrm rot="10800000" flipV="1">
              <a:off x="7019264" y="5600700"/>
              <a:ext cx="753136" cy="571500"/>
            </a:xfrm>
            <a:prstGeom prst="lin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6" name="Group 36"/>
          <p:cNvGrpSpPr/>
          <p:nvPr/>
        </p:nvGrpSpPr>
        <p:grpSpPr>
          <a:xfrm>
            <a:off x="4038600" y="3733799"/>
            <a:ext cx="5029200" cy="1371600"/>
            <a:chOff x="4038600" y="2971800"/>
            <a:chExt cx="5029200" cy="1371600"/>
          </a:xfrm>
        </p:grpSpPr>
        <p:sp>
          <p:nvSpPr>
            <p:cNvPr id="10" name="Rounded Rectangle 9"/>
            <p:cNvSpPr/>
            <p:nvPr/>
          </p:nvSpPr>
          <p:spPr>
            <a:xfrm>
              <a:off x="7772400" y="3657600"/>
              <a:ext cx="1295400" cy="685800"/>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Incorrect</a:t>
              </a:r>
              <a:br>
                <a:rPr lang="en-US" dirty="0" smtClean="0"/>
              </a:br>
              <a:r>
                <a:rPr lang="en-US" dirty="0" smtClean="0"/>
                <a:t>values</a:t>
              </a:r>
            </a:p>
          </p:txBody>
        </p:sp>
        <p:cxnSp>
          <p:nvCxnSpPr>
            <p:cNvPr id="16" name="Straight Connector 15"/>
            <p:cNvCxnSpPr>
              <a:stCxn id="10" idx="1"/>
            </p:cNvCxnSpPr>
            <p:nvPr/>
          </p:nvCxnSpPr>
          <p:spPr>
            <a:xfrm rot="10800000">
              <a:off x="5410200" y="3962402"/>
              <a:ext cx="2362200" cy="38099"/>
            </a:xfrm>
            <a:prstGeom prst="lin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p:cNvCxnSpPr>
              <a:stCxn id="10" idx="1"/>
            </p:cNvCxnSpPr>
            <p:nvPr/>
          </p:nvCxnSpPr>
          <p:spPr>
            <a:xfrm rot="10800000" flipV="1">
              <a:off x="4038600" y="4000499"/>
              <a:ext cx="3733800" cy="342901"/>
            </a:xfrm>
            <a:prstGeom prst="lin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cxnSp>
        <p:cxnSp>
          <p:nvCxnSpPr>
            <p:cNvPr id="33" name="Straight Connector 32"/>
            <p:cNvCxnSpPr>
              <a:stCxn id="10" idx="1"/>
            </p:cNvCxnSpPr>
            <p:nvPr/>
          </p:nvCxnSpPr>
          <p:spPr>
            <a:xfrm rot="10800000">
              <a:off x="7391400" y="2971800"/>
              <a:ext cx="381000" cy="1028700"/>
            </a:xfrm>
            <a:prstGeom prst="line">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cxnSp>
      </p:grpSp>
      <p:sp>
        <p:nvSpPr>
          <p:cNvPr id="47" name="Content Placeholder 2"/>
          <p:cNvSpPr>
            <a:spLocks noGrp="1"/>
          </p:cNvSpPr>
          <p:nvPr>
            <p:ph sz="half" idx="1"/>
          </p:nvPr>
        </p:nvSpPr>
        <p:spPr>
          <a:xfrm>
            <a:off x="533400" y="1447800"/>
            <a:ext cx="8451056" cy="1447800"/>
          </a:xfrm>
          <a:solidFill>
            <a:schemeClr val="bg1"/>
          </a:solidFill>
        </p:spPr>
        <p:txBody>
          <a:bodyPr>
            <a:normAutofit fontScale="62500" lnSpcReduction="20000"/>
          </a:bodyPr>
          <a:lstStyle/>
          <a:p>
            <a:pPr>
              <a:buFont typeface="Wingdings" pitchFamily="2" charset="2"/>
              <a:buChar char="q"/>
            </a:pPr>
            <a:r>
              <a:rPr lang="en-US" altLang="zh-CN" sz="4000" dirty="0" smtClean="0">
                <a:ea typeface="SimSun" pitchFamily="2" charset="-122"/>
              </a:rPr>
              <a:t>Objects: a real-world entity, described by a set of attributes</a:t>
            </a:r>
          </a:p>
          <a:p>
            <a:pPr lvl="1">
              <a:buFont typeface="Wingdings" pitchFamily="2" charset="2"/>
              <a:buChar char="q"/>
            </a:pPr>
            <a:r>
              <a:rPr lang="en-US" altLang="zh-CN" sz="3700" dirty="0" smtClean="0">
                <a:ea typeface="SimSun" pitchFamily="2" charset="-122"/>
              </a:rPr>
              <a:t>Each associated w. a true value</a:t>
            </a:r>
          </a:p>
          <a:p>
            <a:pPr>
              <a:buFont typeface="Wingdings" pitchFamily="2" charset="2"/>
              <a:buChar char="q"/>
            </a:pPr>
            <a:r>
              <a:rPr lang="en-US" altLang="zh-CN" sz="4000" dirty="0" smtClean="0">
                <a:ea typeface="SimSun" pitchFamily="2" charset="-122"/>
              </a:rPr>
              <a:t>Sources: each providing data for a subset of objects</a:t>
            </a:r>
          </a:p>
        </p:txBody>
      </p:sp>
      <p:sp>
        <p:nvSpPr>
          <p:cNvPr id="21" name="Oval Callout 20"/>
          <p:cNvSpPr/>
          <p:nvPr/>
        </p:nvSpPr>
        <p:spPr>
          <a:xfrm>
            <a:off x="7848600" y="1828800"/>
            <a:ext cx="1066800" cy="533400"/>
          </a:xfrm>
          <a:prstGeom prst="wedgeEllipseCallout">
            <a:avLst>
              <a:gd name="adj1" fmla="val -68905"/>
              <a:gd name="adj2" fmla="val 6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Input</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Formatting Patterns for Author List</a:t>
            </a:r>
            <a:endParaRPr lang="en-US" dirty="0"/>
          </a:p>
        </p:txBody>
      </p:sp>
      <p:sp>
        <p:nvSpPr>
          <p:cNvPr id="7" name="Rectangle 6"/>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77" name="Picture 1"/>
          <p:cNvPicPr>
            <a:picLocks noChangeAspect="1" noChangeArrowheads="1"/>
          </p:cNvPicPr>
          <p:nvPr/>
        </p:nvPicPr>
        <p:blipFill>
          <a:blip r:embed="rId3" cstate="print"/>
          <a:srcRect/>
          <a:stretch>
            <a:fillRect/>
          </a:stretch>
        </p:blipFill>
        <p:spPr bwMode="auto">
          <a:xfrm>
            <a:off x="1143000" y="1315523"/>
            <a:ext cx="7086600" cy="5256727"/>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z="4800" dirty="0" smtClean="0"/>
              <a:t>Problem Definition—Output</a:t>
            </a:r>
            <a:endParaRPr lang="en-US" dirty="0"/>
          </a:p>
        </p:txBody>
      </p:sp>
      <p:sp>
        <p:nvSpPr>
          <p:cNvPr id="47" name="Content Placeholder 2"/>
          <p:cNvSpPr>
            <a:spLocks noGrp="1"/>
          </p:cNvSpPr>
          <p:nvPr>
            <p:ph sz="half" idx="1"/>
          </p:nvPr>
        </p:nvSpPr>
        <p:spPr>
          <a:xfrm>
            <a:off x="533400" y="1295400"/>
            <a:ext cx="8451056" cy="1600200"/>
          </a:xfrm>
          <a:solidFill>
            <a:schemeClr val="bg1"/>
          </a:solidFill>
        </p:spPr>
        <p:txBody>
          <a:bodyPr>
            <a:normAutofit fontScale="32500" lnSpcReduction="20000"/>
          </a:bodyPr>
          <a:lstStyle/>
          <a:p>
            <a:pPr>
              <a:buFont typeface="Wingdings" pitchFamily="2" charset="2"/>
              <a:buChar char="q"/>
            </a:pPr>
            <a:r>
              <a:rPr lang="en-US" altLang="zh-CN" sz="7100" dirty="0" smtClean="0">
                <a:ea typeface="SimSun" pitchFamily="2" charset="-122"/>
              </a:rPr>
              <a:t>For each S1, S2, decide pr of S1 copying directly from S2</a:t>
            </a:r>
          </a:p>
          <a:p>
            <a:pPr lvl="1">
              <a:buFont typeface="Wingdings" pitchFamily="2" charset="2"/>
              <a:buChar char="q"/>
            </a:pPr>
            <a:r>
              <a:rPr lang="en-US" altLang="zh-CN" sz="6200" dirty="0" smtClean="0">
                <a:ea typeface="SimSun" pitchFamily="2" charset="-122"/>
              </a:rPr>
              <a:t>A copier copies all or a subset of data</a:t>
            </a:r>
          </a:p>
          <a:p>
            <a:pPr lvl="1">
              <a:buFont typeface="Wingdings" pitchFamily="2" charset="2"/>
              <a:buChar char="q"/>
            </a:pPr>
            <a:r>
              <a:rPr lang="en-US" altLang="zh-CN" sz="6200" dirty="0" smtClean="0">
                <a:ea typeface="SimSun" pitchFamily="2" charset="-122"/>
              </a:rPr>
              <a:t>A copier can add values and verify/modify copied values—independent contribution</a:t>
            </a:r>
          </a:p>
          <a:p>
            <a:pPr lvl="1">
              <a:buFont typeface="Wingdings" pitchFamily="2" charset="2"/>
              <a:buChar char="q"/>
            </a:pPr>
            <a:r>
              <a:rPr lang="en-US" altLang="zh-CN" sz="6200" dirty="0" smtClean="0">
                <a:ea typeface="SimSun" pitchFamily="2" charset="-122"/>
              </a:rPr>
              <a:t>A copier can re-format copied values—still considered as copied</a:t>
            </a:r>
          </a:p>
        </p:txBody>
      </p:sp>
      <p:grpSp>
        <p:nvGrpSpPr>
          <p:cNvPr id="3" name="Group 36"/>
          <p:cNvGrpSpPr/>
          <p:nvPr/>
        </p:nvGrpSpPr>
        <p:grpSpPr>
          <a:xfrm>
            <a:off x="7772400" y="3581400"/>
            <a:ext cx="1191926" cy="2438400"/>
            <a:chOff x="7772400" y="3581400"/>
            <a:chExt cx="1191926" cy="2438400"/>
          </a:xfrm>
        </p:grpSpPr>
        <p:sp>
          <p:nvSpPr>
            <p:cNvPr id="20" name="TextBox 19"/>
            <p:cNvSpPr txBox="1"/>
            <p:nvPr/>
          </p:nvSpPr>
          <p:spPr>
            <a:xfrm>
              <a:off x="7772400" y="3581400"/>
              <a:ext cx="415498" cy="369332"/>
            </a:xfrm>
            <a:prstGeom prst="rect">
              <a:avLst/>
            </a:prstGeom>
            <a:noFill/>
          </p:spPr>
          <p:txBody>
            <a:bodyPr wrap="none" rtlCol="0">
              <a:spAutoFit/>
            </a:bodyPr>
            <a:lstStyle/>
            <a:p>
              <a:r>
                <a:rPr lang="en-US" dirty="0" smtClean="0"/>
                <a:t>S1</a:t>
              </a:r>
              <a:endParaRPr lang="en-US" dirty="0"/>
            </a:p>
          </p:txBody>
        </p:sp>
        <p:sp>
          <p:nvSpPr>
            <p:cNvPr id="21" name="TextBox 20"/>
            <p:cNvSpPr txBox="1"/>
            <p:nvPr/>
          </p:nvSpPr>
          <p:spPr>
            <a:xfrm>
              <a:off x="8534400" y="3593068"/>
              <a:ext cx="429926" cy="369332"/>
            </a:xfrm>
            <a:prstGeom prst="rect">
              <a:avLst/>
            </a:prstGeom>
            <a:noFill/>
          </p:spPr>
          <p:txBody>
            <a:bodyPr wrap="none" rtlCol="0">
              <a:spAutoFit/>
            </a:bodyPr>
            <a:lstStyle/>
            <a:p>
              <a:r>
                <a:rPr lang="en-US" dirty="0" smtClean="0"/>
                <a:t>S2</a:t>
              </a:r>
              <a:endParaRPr lang="en-US" dirty="0"/>
            </a:p>
          </p:txBody>
        </p:sp>
        <p:sp>
          <p:nvSpPr>
            <p:cNvPr id="22" name="TextBox 21"/>
            <p:cNvSpPr txBox="1"/>
            <p:nvPr/>
          </p:nvSpPr>
          <p:spPr>
            <a:xfrm>
              <a:off x="8174666" y="4659868"/>
              <a:ext cx="429926" cy="369332"/>
            </a:xfrm>
            <a:prstGeom prst="rect">
              <a:avLst/>
            </a:prstGeom>
            <a:noFill/>
          </p:spPr>
          <p:txBody>
            <a:bodyPr wrap="none" rtlCol="0">
              <a:spAutoFit/>
            </a:bodyPr>
            <a:lstStyle/>
            <a:p>
              <a:r>
                <a:rPr lang="en-US" dirty="0" smtClean="0"/>
                <a:t>S3</a:t>
              </a:r>
              <a:endParaRPr lang="en-US" dirty="0"/>
            </a:p>
          </p:txBody>
        </p:sp>
        <p:sp>
          <p:nvSpPr>
            <p:cNvPr id="23" name="TextBox 22"/>
            <p:cNvSpPr txBox="1"/>
            <p:nvPr/>
          </p:nvSpPr>
          <p:spPr>
            <a:xfrm>
              <a:off x="8174666" y="5650468"/>
              <a:ext cx="429926" cy="369332"/>
            </a:xfrm>
            <a:prstGeom prst="rect">
              <a:avLst/>
            </a:prstGeom>
            <a:noFill/>
          </p:spPr>
          <p:txBody>
            <a:bodyPr wrap="none" rtlCol="0">
              <a:spAutoFit/>
            </a:bodyPr>
            <a:lstStyle/>
            <a:p>
              <a:r>
                <a:rPr lang="en-US" dirty="0" smtClean="0"/>
                <a:t>S4</a:t>
              </a:r>
              <a:endParaRPr lang="en-US" dirty="0"/>
            </a:p>
          </p:txBody>
        </p:sp>
        <p:cxnSp>
          <p:nvCxnSpPr>
            <p:cNvPr id="25" name="Straight Arrow Connector 24"/>
            <p:cNvCxnSpPr>
              <a:stCxn id="22" idx="0"/>
              <a:endCxn id="20" idx="2"/>
            </p:cNvCxnSpPr>
            <p:nvPr/>
          </p:nvCxnSpPr>
          <p:spPr>
            <a:xfrm rot="16200000" flipV="1">
              <a:off x="7830321" y="4100560"/>
              <a:ext cx="709136" cy="40948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2" idx="0"/>
              <a:endCxn id="21" idx="2"/>
            </p:cNvCxnSpPr>
            <p:nvPr/>
          </p:nvCxnSpPr>
          <p:spPr>
            <a:xfrm rot="5400000" flipH="1" flipV="1">
              <a:off x="8220762" y="4131267"/>
              <a:ext cx="697468" cy="35973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3" idx="0"/>
              <a:endCxn id="22" idx="2"/>
            </p:cNvCxnSpPr>
            <p:nvPr/>
          </p:nvCxnSpPr>
          <p:spPr>
            <a:xfrm rot="5400000" flipH="1" flipV="1">
              <a:off x="8078995" y="5339834"/>
              <a:ext cx="621268"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aphicFrame>
        <p:nvGraphicFramePr>
          <p:cNvPr id="14" name="Table 13"/>
          <p:cNvGraphicFramePr>
            <a:graphicFrameLocks noGrp="1"/>
          </p:cNvGraphicFramePr>
          <p:nvPr/>
        </p:nvGraphicFramePr>
        <p:xfrm>
          <a:off x="609600" y="2971800"/>
          <a:ext cx="7010400" cy="3771900"/>
        </p:xfrm>
        <a:graphic>
          <a:graphicData uri="http://schemas.openxmlformats.org/drawingml/2006/table">
            <a:tbl>
              <a:tblPr firstRow="1" bandRow="1">
                <a:tableStyleId>{5C22544A-7EE6-4342-B048-85BDC9FD1C3A}</a:tableStyleId>
              </a:tblPr>
              <a:tblGrid>
                <a:gridCol w="584200"/>
                <a:gridCol w="787400"/>
                <a:gridCol w="3810000"/>
                <a:gridCol w="1828800"/>
              </a:tblGrid>
              <a:tr h="571500">
                <a:tc>
                  <a:txBody>
                    <a:bodyPr/>
                    <a:lstStyle/>
                    <a:p>
                      <a:pPr algn="ctr"/>
                      <a:r>
                        <a:rPr lang="en-US" dirty="0" err="1" smtClean="0"/>
                        <a:t>Src</a:t>
                      </a:r>
                      <a:endParaRPr lang="en-US" dirty="0"/>
                    </a:p>
                  </a:txBody>
                  <a:tcPr anchor="ctr"/>
                </a:tc>
                <a:tc>
                  <a:txBody>
                    <a:bodyPr/>
                    <a:lstStyle/>
                    <a:p>
                      <a:pPr algn="ctr"/>
                      <a:r>
                        <a:rPr lang="en-US" dirty="0" smtClean="0"/>
                        <a:t>ISBN</a:t>
                      </a:r>
                      <a:endParaRPr lang="en-US" dirty="0"/>
                    </a:p>
                  </a:txBody>
                  <a:tcPr anchor="ctr"/>
                </a:tc>
                <a:tc>
                  <a:txBody>
                    <a:bodyPr/>
                    <a:lstStyle/>
                    <a:p>
                      <a:pPr algn="ctr"/>
                      <a:r>
                        <a:rPr lang="en-US" dirty="0" smtClean="0"/>
                        <a:t>Name</a:t>
                      </a:r>
                      <a:endParaRPr lang="en-US" dirty="0"/>
                    </a:p>
                  </a:txBody>
                  <a:tcPr anchor="ctr"/>
                </a:tc>
                <a:tc>
                  <a:txBody>
                    <a:bodyPr/>
                    <a:lstStyle/>
                    <a:p>
                      <a:pPr algn="ctr"/>
                      <a:r>
                        <a:rPr lang="en-US" dirty="0" smtClean="0"/>
                        <a:t>Author</a:t>
                      </a:r>
                      <a:endParaRPr lang="en-US" dirty="0"/>
                    </a:p>
                  </a:txBody>
                  <a:tcPr anchor="ctr"/>
                </a:tc>
              </a:tr>
              <a:tr h="326571">
                <a:tc rowSpan="2">
                  <a:txBody>
                    <a:bodyPr/>
                    <a:lstStyle/>
                    <a:p>
                      <a:pPr algn="ctr"/>
                      <a:r>
                        <a:rPr lang="en-US" dirty="0" smtClean="0"/>
                        <a:t>S1</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a:t>
                      </a:r>
                      <a:r>
                        <a:rPr lang="en-US" baseline="0" dirty="0" smtClean="0"/>
                        <a:t> </a:t>
                      </a:r>
                      <a:r>
                        <a:rPr lang="en-US" i="1" kern="1200" dirty="0" smtClean="0">
                          <a:solidFill>
                            <a:srgbClr val="7030A0"/>
                          </a:solidFill>
                          <a:latin typeface="+mn-lt"/>
                          <a:ea typeface="+mn-ea"/>
                          <a:cs typeface="+mn-cs"/>
                        </a:rPr>
                        <a:t>Peter</a:t>
                      </a:r>
                    </a:p>
                  </a:txBody>
                  <a:tcPr anchor="ctr"/>
                </a:tc>
              </a:tr>
              <a:tr h="571500">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dirty="0" smtClean="0"/>
                        <a:t>Web Usability: A User-Centered Design</a:t>
                      </a:r>
                      <a:r>
                        <a:rPr lang="en-US" baseline="0" dirty="0" smtClean="0"/>
                        <a:t> Approach</a:t>
                      </a:r>
                      <a:endParaRPr lang="en-US" dirty="0"/>
                    </a:p>
                  </a:txBody>
                  <a:tcPr anchor="ctr"/>
                </a:tc>
                <a:tc>
                  <a:txBody>
                    <a:bodyPr/>
                    <a:lstStyle/>
                    <a:p>
                      <a:pPr algn="ctr"/>
                      <a:r>
                        <a:rPr lang="en-US" dirty="0" smtClean="0"/>
                        <a:t>Lazar, Jonathan</a:t>
                      </a:r>
                      <a:endParaRPr lang="en-US" dirty="0"/>
                    </a:p>
                  </a:txBody>
                  <a:tcPr anchor="ctr"/>
                </a:tc>
              </a:tr>
              <a:tr h="326571">
                <a:tc rowSpan="2">
                  <a:txBody>
                    <a:bodyPr/>
                    <a:lstStyle/>
                    <a:p>
                      <a:pPr algn="ctr"/>
                      <a:r>
                        <a:rPr lang="en-US" dirty="0" smtClean="0"/>
                        <a:t>S2</a:t>
                      </a:r>
                      <a:endParaRPr lang="en-US" dirty="0"/>
                    </a:p>
                  </a:txBody>
                  <a:tcPr anchor="ctr"/>
                </a:tc>
                <a:tc>
                  <a:txBody>
                    <a:bodyPr/>
                    <a:lstStyle/>
                    <a:p>
                      <a:pPr algn="ctr"/>
                      <a:r>
                        <a:rPr lang="en-US" dirty="0" smtClean="0"/>
                        <a:t>1</a:t>
                      </a:r>
                      <a:endParaRPr lang="en-US" dirty="0"/>
                    </a:p>
                  </a:txBody>
                  <a:tcPr anchor="ctr"/>
                </a:tc>
                <a:tc>
                  <a:txBody>
                    <a:bodyPr/>
                    <a:lstStyle/>
                    <a:p>
                      <a:r>
                        <a:rPr lang="en-US" i="1" dirty="0" smtClean="0">
                          <a:solidFill>
                            <a:srgbClr val="7030A0"/>
                          </a:solidFill>
                        </a:rPr>
                        <a:t>IPV4:</a:t>
                      </a:r>
                      <a:r>
                        <a:rPr lang="en-US" i="1" baseline="0" dirty="0" smtClean="0">
                          <a:solidFill>
                            <a:srgbClr val="7030A0"/>
                          </a:solidFill>
                        </a:rPr>
                        <a:t> Theory, Protocol, and Practice</a:t>
                      </a:r>
                      <a:endParaRPr lang="en-US" i="1" dirty="0">
                        <a:solidFill>
                          <a:srgbClr val="7030A0"/>
                        </a:solidFill>
                      </a:endParaRPr>
                    </a:p>
                  </a:txBody>
                  <a:tcPr anchor="ctr"/>
                </a:tc>
                <a:tc>
                  <a:txBody>
                    <a:bodyPr/>
                    <a:lstStyle/>
                    <a:p>
                      <a:pPr algn="ctr"/>
                      <a:r>
                        <a:rPr lang="en-US" dirty="0" smtClean="0"/>
                        <a:t>-</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S3</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 </a:t>
                      </a:r>
                      <a:r>
                        <a:rPr lang="en-US" i="1" kern="1200" dirty="0" smtClean="0">
                          <a:solidFill>
                            <a:srgbClr val="7030A0"/>
                          </a:solidFill>
                          <a:latin typeface="+mn-lt"/>
                          <a:ea typeface="+mn-ea"/>
                          <a:cs typeface="+mn-cs"/>
                        </a:rPr>
                        <a:t>Peter</a:t>
                      </a:r>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S4</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a:t>
                      </a:r>
                      <a:r>
                        <a:rPr lang="en-US" baseline="0" dirty="0" smtClean="0"/>
                        <a:t> Protocol, and Practice</a:t>
                      </a:r>
                      <a:endParaRPr lang="en-US" dirty="0"/>
                    </a:p>
                  </a:txBody>
                  <a:tcPr anchor="ctr"/>
                </a:tc>
                <a:tc>
                  <a:txBody>
                    <a:bodyPr/>
                    <a:lstStyle/>
                    <a:p>
                      <a:pPr algn="ctr"/>
                      <a:r>
                        <a:rPr lang="en-US" dirty="0" err="1" smtClean="0"/>
                        <a:t>Loshin</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Lazar</a:t>
                      </a:r>
                      <a:endParaRPr lang="en-US" dirty="0"/>
                    </a:p>
                  </a:txBody>
                  <a:tcPr anchor="ctr"/>
                </a:tc>
              </a:tr>
            </a:tbl>
          </a:graphicData>
        </a:graphic>
      </p:graphicFrame>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89" name="Picture 1"/>
          <p:cNvPicPr>
            <a:picLocks noChangeAspect="1" noChangeArrowheads="1"/>
          </p:cNvPicPr>
          <p:nvPr/>
        </p:nvPicPr>
        <p:blipFill>
          <a:blip r:embed="rId2" cstate="print"/>
          <a:srcRect/>
          <a:stretch>
            <a:fillRect/>
          </a:stretch>
        </p:blipFill>
        <p:spPr bwMode="auto">
          <a:xfrm>
            <a:off x="4724400" y="1676400"/>
            <a:ext cx="4114800" cy="3457575"/>
          </a:xfrm>
          <a:prstGeom prst="rect">
            <a:avLst/>
          </a:prstGeom>
          <a:noFill/>
          <a:ln w="9525">
            <a:noFill/>
            <a:miter lim="800000"/>
            <a:headEnd/>
            <a:tailEnd/>
          </a:ln>
        </p:spPr>
      </p:pic>
      <p:sp>
        <p:nvSpPr>
          <p:cNvPr id="2" name="Title 1"/>
          <p:cNvSpPr>
            <a:spLocks noGrp="1"/>
          </p:cNvSpPr>
          <p:nvPr>
            <p:ph type="title"/>
          </p:nvPr>
        </p:nvSpPr>
        <p:spPr/>
        <p:txBody>
          <a:bodyPr/>
          <a:lstStyle/>
          <a:p>
            <a:r>
              <a:rPr lang="en-US" sz="3600" dirty="0" smtClean="0"/>
              <a:t>We Live in an Information Era</a:t>
            </a:r>
            <a:endParaRPr lang="en-US" sz="3600" dirty="0"/>
          </a:p>
        </p:txBody>
      </p:sp>
      <p:sp>
        <p:nvSpPr>
          <p:cNvPr id="5" name="Rectangle 4"/>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86" name="AutoShape 2" descr="data:image/jpg;base64,/9j/4AAQSkZJRgABAQAAAQABAAD/2wCEAAkGBhQSERUTEBMTFRQVGRQXFxcVGBceFhgdHhkaHR8ZGRweHyYeHxsjGR4dIjAgIyopLC0tGB4xNTEtQSkvLCkBCQoKDgwOFQ8PFykkHCQpKSksKSw1KSwsLCwsKSwpLCwsLCkpKSkpKSwpLCwsKSwsKSwpLCksLCkpLCwsLCwpLP/AABEIAF8AfwMBIgACEQEDEQH/xAAcAAABBAMBAAAAAAAAAAAAAAAAAgMEBQYHCAH/xAA8EAACAQIEAwYEBAUCBwEAAAABAhEAAwQSITEFIkEGEzJRYXEHgZGhFEKCkiNisdHwweEWNENSU8LxFf/EABgBAQEBAQEAAAAAAAAAAAAAAAABAgME/8QAGREBAQEAAwAAAAAAAAAAAAAAAAEREiEx/9oADAMBAAIRAxEAPwChw/azAv8A9TiGFP8AOLWJtD5wtz71Z4e+lz/l8bgL/wDKzvhrh/TdDKT+oVrv/wDPBZQAjNs4Tla2ZiSJTrrtprO1R7uFEsCGlPFKh4GYDNmhYWSBM9amGtqYi3ftCb2ExKrvnVO9t++eyXEe8VCt8TsXeVbltv5SRP7Tr9q13g8besNOHvtbO4Nq6yGPnpPpPSrj/jbGvC4nucSpIAOMsWnG/wD5iJA9cwj0qYusyNuPCzr7M0ftPL9qc74CC7eQkxr9IFYsuPtcv4nBnDWmMG9hcTdNqYJGUE3UmQNtgDp1C8Net/i8Pas4l7yXXRT3uVgELQVzAzLDTZTtFB0R2Ww3d4OwvXu0J92GY/cmrWvFECva0hnF2A9tkYAhlZSDqCCIgjyNc2doeE4LA4l7TJcuOjTlfbKRK+nVdesGuma0j8eezEXLeLRdGGW4R5jaf07egbyFPBr7EdsmWVsIltegUa/5P9aqMRjr13V2MebH/P6V6AoVSg1k5gf9D/v0p1cKxAyy/eQSqhiZB2iNWCkHSYzb6kDSGbfD5aHbWJEkZdtpn+0fanLQgBlXwmG2gnXTbyHUmampgwHUm4kGAFzBnytuNoUgdWy7EjpTllkDlUQsSpAzgNmOYbKpEbebzpppVO0a1hnZYRGZCcxABMRvrGhgiTHp7P8A4dFYFnDZtMq8zREjmkLv0zT9xS7thyCl5ggmcsHWYAAtoMqkR1C+c60u3ath8lxWc6jMxzTl0AVFZRMAfnI3jahivt2bVwFVDoAyoNAwLERqRlMwp/KdyTvXv4YlR3V5QgkQzxETmJVozGT0B5YmNqVcvlVPfWUE5zlym2yjRZ5YGZjy6rss+7OJa0UVS1yycmgEOuUsWAaCpknmOh0y7VhTty5cFxQ9sqlsOULKRlTVpEQskT0iW86jW7ykOQGVozFtypzAQDyncxAHUmpZskXV7u6LdvMsgMVdVAUAFTEvl1MTLN86aIcM4uWwqhWuNKkRlnKAy5ZMsFmTq0+VA3cS2xUZhmmLhuABvUiQGmZ09t9azP4O9nRd4srDmTDqbxMGCfCggzrmM7/krCLl43XFsm5JIEZgwB/VEQes9K358DeDhMJdxWUr+JuckjXurYyp/wCxoNlUUUUBVV2n4GuLwtyw0Sw5Sdgw2PtOh9CataKDk04IWrz2byjQkc88pB1kCDsNQCPC2+1Le3cym0xFsFjs2VGB2yoNWGhMgHrWxvjX2UKXFxlrQNAaNCG3zSOswfOcxrXqWluooC/xJYygZnY+TTpA9JkeUmtQpnKhJW4XZ1UgE8qjLoABBbeNDlgmD1p7nZSpC218QIhFgAg+rnXzJHz0Wq5bmQW8rCYI1cOJ0JOn7QJAalKp5y7Fh4iVh300gmdN9s3WI0FVCDaC2xnlwAApByrlnxajNoZ0hdiZp3UalA1oaMMuUN5EkEMTOuXNpO2lOKndhcoXIxIBMMwGkekTty9RB0mpK2AIDGCABGrMB5QJI9jFXBj1q1fRGCE3GzgslshlCgRqkESTp4eXJ0mmrt/KEN60r3CCYggxOVVYAwSQD+WQMsekhrCB1LlMyi4VF1Gtu7tJU3S3IQG6gxpHWmHF9BADssjS7kdQSN8xlRMaGR4a5qSxtLeW5cLhjF0qwDCWGZSxEdSGK5dtKQ9plVfw7gsIko5BOm5RiDJ30X606OFs91M/8W5fzEKCEjLpJLACJV1y6Dk0JkU/xHHC4oN0mXK3IuZoZQpS2JVmKhecid8wO1BEwNi42YkBWOW0pKAEtdlfTZM5npAre3Afirw/DouFXvO6sKLa3kUPbKooBchSbirIOpWDE9a1N2a7Mtiy6YVSXtWL105Wzc7cltJMDbm2kC4arcZ2cbCXrZxFl0XvASt9WyMqkEgvbkkHQHKJGb6h1HwftLhsUJwt+1d8wjAsPdfEPmKsq0Pws8PvKXuLh41J7u2wu2xLHvEfDrykCBkOUQsxJioXZD4j4m1xFLFvE3MThGvd2O/1Y2y0B8zcykLrvGmoHS4OhaKas4lX8LA+x29/Knagq+03BVxWGeywmYI9wZA+ex9Ca5svYY2LzWyA0EjWdx10I1IEEToQB6V1PWl/jD2c7vELfQQl0akdHBk/M6MPXP5VYMCBbMO81tGIHhSRrppEkTrBOnrUjDXzazhTKONR4RO2kjMQQfJTvrzGo6qxMmRPUySfmen1qTbtAe/md62hNsHLlHh102WD0/7ivSGkRT9ux5n5DQfbWlKKdRaofxtuQQRI8jqKoL2ARTNubZ87ZK/YafaskxgqixF0b9CCflp/evNHSq9+8Ew4bQjnENBiVzpBjTYyPSo2MlwQ1t1kWwTaIYEIIUBSVIhfOfOpd67EaHUgba9dqdwFk3XVEBzMwWOs1rWcbm+C/CsuGvYtlKtirpKgjVbVvktr8gD9qzrH8LtX1y3rSXB5OoP0nam+D4IWLFuyo0RQvvA1++tTA/vWkYDxr4KYG8c1oPYfoUMgfI6/eqbsv8EzhcaLr3Ve0qvlIkOG0ykjbTU/Ktr95XjXNNPKaCoHBXVwytJGxmPqNjVphb5YaiGGhFOZ6YtN/Ef9P9KipNUnbHgy4rCXLTFQ0ZkLGAHG2vkfCfRjUviHFxb0ALP5Dp71VWMYH5mDFtxoW0PkOh+QoSNDd1BIOhBII8iNCPeaeWs07e9kLwvHE2bLsl3VlUSyN1JAnRtD75p6VX8F+HmMxBlrfcppzXeUxA2XxH6AetdJekrH0qy4Zwe9fMWLTvG+UaD3Ow+ZrZ3A/hhhbOt6b7/zaJ+0b/qJrMbNlUAVFCqNgAAB7AU5Dn/GCdtaor2GI67Agae39q6M4j2Xw1+e9soSfzAZW/csH71iXFfhBaeTYvPbPk4Dr9srfUmuPFrWkmw3kQDIOg00npNZp8JOB97jg51FqbjaddhT3FvhZjbUlba3l87TAn9rQ30ms8+FPZx8Nhme8jJcut4WEMFGgkHUTvB9KsgzUJ60FNB6UuitMkqkfevO79ekUumcTi1QSx9h1PsKD26QoJJgbmq21dZpVPGxzMeiDoPUx09aZa9cxJheVAd/9fU/YesTVvhcKLa5V/8AtFM2uGKNxmbqW1J61IWwBMACQBoKcoohJWgpv60qigSE1mlUUUBRRRQFFFFAUUVVdoOLdynL4m2Pl6+9A5xPioTlWM3UnZff19P9gYODwLXjmeQp6t4n/sv+baBXB+BHR8RBbcJuq+5/M3r71e0Ui3aCiFEAUuiiiCiiigKKKKAooooP/9k=">
            <a:hlinkClick r:id="rId3"/>
          </p:cNvPr>
          <p:cNvSpPr>
            <a:spLocks noChangeAspect="1" noChangeArrowheads="1"/>
          </p:cNvSpPr>
          <p:nvPr/>
        </p:nvSpPr>
        <p:spPr bwMode="auto">
          <a:xfrm>
            <a:off x="155575" y="-433388"/>
            <a:ext cx="1209675" cy="904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988" name="AutoShape 4" descr="data:image/jpg;base64,/9j/4AAQSkZJRgABAQAAAQABAAD/2wCEAAkGBhQSERUTEBMTFRQVGRQXFxcVGBceFhgdHhkaHR8ZGRweHyYeHxsjGR4dIjAgIyopLC0tGB4xNTEtQSkvLCkBCQoKDgwOFQ8PFykkHCQpKSksKSw1KSwsLCwsKSwpLCwsLCkpKSkpKSwpLCwsKSwsKSwpLCksLCkpLCwsLCwpLP/AABEIAF8AfwMBIgACEQEDEQH/xAAcAAABBAMBAAAAAAAAAAAAAAAAAgMEBQYHCAH/xAA8EAACAQIEAwYEBAUCBwEAAAABAhEAAwQSITEFIkEGEzJRYXEHgZGhFEKCkiNisdHwweEWNENSU8LxFf/EABgBAQEBAQEAAAAAAAAAAAAAAAABAgME/8QAGREBAQEAAwAAAAAAAAAAAAAAAAEREiEx/9oADAMBAAIRAxEAPwChw/azAv8A9TiGFP8AOLWJtD5wtz71Z4e+lz/l8bgL/wDKzvhrh/TdDKT+oVrv/wDPBZQAjNs4Tla2ZiSJTrrtprO1R7uFEsCGlPFKh4GYDNmhYWSBM9amGtqYi3ftCb2ExKrvnVO9t++eyXEe8VCt8TsXeVbltv5SRP7Tr9q13g8besNOHvtbO4Nq6yGPnpPpPSrj/jbGvC4nucSpIAOMsWnG/wD5iJA9cwj0qYusyNuPCzr7M0ftPL9qc74CC7eQkxr9IFYsuPtcv4nBnDWmMG9hcTdNqYJGUE3UmQNtgDp1C8Net/i8Pas4l7yXXRT3uVgELQVzAzLDTZTtFB0R2Ww3d4OwvXu0J92GY/cmrWvFECva0hnF2A9tkYAhlZSDqCCIgjyNc2doeE4LA4l7TJcuOjTlfbKRK+nVdesGuma0j8eezEXLeLRdGGW4R5jaf07egbyFPBr7EdsmWVsIltegUa/5P9aqMRjr13V2MebH/P6V6AoVSg1k5gf9D/v0p1cKxAyy/eQSqhiZB2iNWCkHSYzb6kDSGbfD5aHbWJEkZdtpn+0fanLQgBlXwmG2gnXTbyHUmampgwHUm4kGAFzBnytuNoUgdWy7EjpTllkDlUQsSpAzgNmOYbKpEbebzpppVO0a1hnZYRGZCcxABMRvrGhgiTHp7P8A4dFYFnDZtMq8zREjmkLv0zT9xS7thyCl5ggmcsHWYAAtoMqkR1C+c60u3ath8lxWc6jMxzTl0AVFZRMAfnI3jahivt2bVwFVDoAyoNAwLERqRlMwp/KdyTvXv4YlR3V5QgkQzxETmJVozGT0B5YmNqVcvlVPfWUE5zlym2yjRZ5YGZjy6rss+7OJa0UVS1yycmgEOuUsWAaCpknmOh0y7VhTty5cFxQ9sqlsOULKRlTVpEQskT0iW86jW7ykOQGVozFtypzAQDyncxAHUmpZskXV7u6LdvMsgMVdVAUAFTEvl1MTLN86aIcM4uWwqhWuNKkRlnKAy5ZMsFmTq0+VA3cS2xUZhmmLhuABvUiQGmZ09t9azP4O9nRd4srDmTDqbxMGCfCggzrmM7/krCLl43XFsm5JIEZgwB/VEQes9K358DeDhMJdxWUr+JuckjXurYyp/wCxoNlUUUUBVV2n4GuLwtyw0Sw5Sdgw2PtOh9CataKDk04IWrz2byjQkc88pB1kCDsNQCPC2+1Le3cym0xFsFjs2VGB2yoNWGhMgHrWxvjX2UKXFxlrQNAaNCG3zSOswfOcxrXqWluooC/xJYygZnY+TTpA9JkeUmtQpnKhJW4XZ1UgE8qjLoABBbeNDlgmD1p7nZSpC218QIhFgAg+rnXzJHz0Wq5bmQW8rCYI1cOJ0JOn7QJAalKp5y7Fh4iVh300gmdN9s3WI0FVCDaC2xnlwAApByrlnxajNoZ0hdiZp3UalA1oaMMuUN5EkEMTOuXNpO2lOKndhcoXIxIBMMwGkekTty9RB0mpK2AIDGCABGrMB5QJI9jFXBj1q1fRGCE3GzgslshlCgRqkESTp4eXJ0mmrt/KEN60r3CCYggxOVVYAwSQD+WQMsekhrCB1LlMyi4VF1Gtu7tJU3S3IQG6gxpHWmHF9BADssjS7kdQSN8xlRMaGR4a5qSxtLeW5cLhjF0qwDCWGZSxEdSGK5dtKQ9plVfw7gsIko5BOm5RiDJ30X606OFs91M/8W5fzEKCEjLpJLACJV1y6Dk0JkU/xHHC4oN0mXK3IuZoZQpS2JVmKhecid8wO1BEwNi42YkBWOW0pKAEtdlfTZM5npAre3Afirw/DouFXvO6sKLa3kUPbKooBchSbirIOpWDE9a1N2a7Mtiy6YVSXtWL105Wzc7cltJMDbm2kC4arcZ2cbCXrZxFl0XvASt9WyMqkEgvbkkHQHKJGb6h1HwftLhsUJwt+1d8wjAsPdfEPmKsq0Pws8PvKXuLh41J7u2wu2xLHvEfDrykCBkOUQsxJioXZD4j4m1xFLFvE3MThGvd2O/1Y2y0B8zcykLrvGmoHS4OhaKas4lX8LA+x29/Knagq+03BVxWGeywmYI9wZA+ex9Ca5svYY2LzWyA0EjWdx10I1IEEToQB6V1PWl/jD2c7vELfQQl0akdHBk/M6MPXP5VYMCBbMO81tGIHhSRrppEkTrBOnrUjDXzazhTKONR4RO2kjMQQfJTvrzGo6qxMmRPUySfmen1qTbtAe/md62hNsHLlHh102WD0/7ivSGkRT9ux5n5DQfbWlKKdRaofxtuQQRI8jqKoL2ARTNubZ87ZK/YafaskxgqixF0b9CCflp/evNHSq9+8Ew4bQjnENBiVzpBjTYyPSo2MlwQ1t1kWwTaIYEIIUBSVIhfOfOpd67EaHUgba9dqdwFk3XVEBzMwWOs1rWcbm+C/CsuGvYtlKtirpKgjVbVvktr8gD9qzrH8LtX1y3rSXB5OoP0nam+D4IWLFuyo0RQvvA1++tTA/vWkYDxr4KYG8c1oPYfoUMgfI6/eqbsv8EzhcaLr3Ve0qvlIkOG0ykjbTU/Ktr95XjXNNPKaCoHBXVwytJGxmPqNjVphb5YaiGGhFOZ6YtN/Ef9P9KipNUnbHgy4rCXLTFQ0ZkLGAHG2vkfCfRjUviHFxb0ALP5Dp71VWMYH5mDFtxoW0PkOh+QoSNDd1BIOhBII8iNCPeaeWs07e9kLwvHE2bLsl3VlUSyN1JAnRtD75p6VX8F+HmMxBlrfcppzXeUxA2XxH6AetdJekrH0qy4Zwe9fMWLTvG+UaD3Ow+ZrZ3A/hhhbOt6b7/zaJ+0b/qJrMbNlUAVFCqNgAAB7AU5Dn/GCdtaor2GI67Agae39q6M4j2Xw1+e9soSfzAZW/csH71iXFfhBaeTYvPbPk4Dr9srfUmuPFrWkmw3kQDIOg00npNZp8JOB97jg51FqbjaddhT3FvhZjbUlba3l87TAn9rQ30ms8+FPZx8Nhme8jJcut4WEMFGgkHUTvB9KsgzUJ60FNB6UuitMkqkfevO79ekUumcTi1QSx9h1PsKD26QoJJgbmq21dZpVPGxzMeiDoPUx09aZa9cxJheVAd/9fU/YesTVvhcKLa5V/8AtFM2uGKNxmbqW1J61IWwBMACQBoKcoohJWgpv60qigSE1mlUUUBRRRQFFFFAUUVVdoOLdynL4m2Pl6+9A5xPioTlWM3UnZff19P9gYODwLXjmeQp6t4n/sv+baBXB+BHR8RBbcJuq+5/M3r71e0Ui3aCiFEAUuiiiCiiigKKKKAooooP/9k=">
            <a:hlinkClick r:id="rId3"/>
          </p:cNvPr>
          <p:cNvSpPr>
            <a:spLocks noChangeAspect="1" noChangeArrowheads="1"/>
          </p:cNvSpPr>
          <p:nvPr/>
        </p:nvSpPr>
        <p:spPr bwMode="auto">
          <a:xfrm>
            <a:off x="155575" y="-433388"/>
            <a:ext cx="1209675" cy="904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 name="Picture 2"/>
          <p:cNvPicPr>
            <a:picLocks noChangeAspect="1" noChangeArrowheads="1"/>
          </p:cNvPicPr>
          <p:nvPr/>
        </p:nvPicPr>
        <p:blipFill>
          <a:blip r:embed="rId4" cstate="print"/>
          <a:srcRect/>
          <a:stretch>
            <a:fillRect/>
          </a:stretch>
        </p:blipFill>
        <p:spPr bwMode="auto">
          <a:xfrm>
            <a:off x="685800" y="1563469"/>
            <a:ext cx="3810000" cy="3810000"/>
          </a:xfrm>
          <a:prstGeom prst="rect">
            <a:avLst/>
          </a:prstGeom>
          <a:noFill/>
          <a:ln w="9525">
            <a:noFill/>
            <a:miter lim="800000"/>
            <a:headEnd/>
            <a:tailEnd/>
          </a:ln>
        </p:spPr>
      </p:pic>
      <p:sp>
        <p:nvSpPr>
          <p:cNvPr id="12" name="TextBox 11"/>
          <p:cNvSpPr txBox="1"/>
          <p:nvPr/>
        </p:nvSpPr>
        <p:spPr>
          <a:xfrm flipH="1">
            <a:off x="609600" y="5449669"/>
            <a:ext cx="4038600" cy="646331"/>
          </a:xfrm>
          <a:prstGeom prst="rect">
            <a:avLst/>
          </a:prstGeom>
          <a:noFill/>
        </p:spPr>
        <p:txBody>
          <a:bodyPr wrap="square" rtlCol="0">
            <a:spAutoFit/>
          </a:bodyPr>
          <a:lstStyle/>
          <a:p>
            <a:pPr algn="ctr"/>
            <a:r>
              <a:rPr lang="en-US" dirty="0" smtClean="0"/>
              <a:t>A visualization of the topology of </a:t>
            </a:r>
          </a:p>
          <a:p>
            <a:pPr algn="ctr"/>
            <a:r>
              <a:rPr lang="en-US" dirty="0" smtClean="0"/>
              <a:t>a portion of the Internet.</a:t>
            </a:r>
            <a:endParaRPr lang="en-US" dirty="0"/>
          </a:p>
        </p:txBody>
      </p:sp>
      <p:pic>
        <p:nvPicPr>
          <p:cNvPr id="225289" name="Picture 9"/>
          <p:cNvPicPr>
            <a:picLocks noChangeAspect="1" noChangeArrowheads="1"/>
          </p:cNvPicPr>
          <p:nvPr/>
        </p:nvPicPr>
        <p:blipFill>
          <a:blip r:embed="rId5" cstate="print"/>
          <a:srcRect r="45152" b="-10803"/>
          <a:stretch>
            <a:fillRect/>
          </a:stretch>
        </p:blipFill>
        <p:spPr bwMode="auto">
          <a:xfrm>
            <a:off x="8001000" y="4876800"/>
            <a:ext cx="914400" cy="304800"/>
          </a:xfrm>
          <a:prstGeom prst="rect">
            <a:avLst/>
          </a:prstGeom>
          <a:noFill/>
          <a:ln w="9525">
            <a:noFill/>
            <a:miter lim="800000"/>
            <a:headEnd/>
            <a:tailEnd/>
          </a:ln>
        </p:spPr>
      </p:pic>
      <p:pic>
        <p:nvPicPr>
          <p:cNvPr id="225291" name="Picture 11"/>
          <p:cNvPicPr>
            <a:picLocks noChangeAspect="1" noChangeArrowheads="1"/>
          </p:cNvPicPr>
          <p:nvPr/>
        </p:nvPicPr>
        <p:blipFill>
          <a:blip r:embed="rId6" cstate="print"/>
          <a:srcRect/>
          <a:stretch>
            <a:fillRect/>
          </a:stretch>
        </p:blipFill>
        <p:spPr bwMode="auto">
          <a:xfrm>
            <a:off x="7086600" y="4876800"/>
            <a:ext cx="885825" cy="239830"/>
          </a:xfrm>
          <a:prstGeom prst="rect">
            <a:avLst/>
          </a:prstGeom>
          <a:noFill/>
          <a:ln w="9525">
            <a:noFill/>
            <a:miter lim="800000"/>
            <a:headEnd/>
            <a:tailEnd/>
          </a:ln>
        </p:spPr>
      </p:pic>
      <p:pic>
        <p:nvPicPr>
          <p:cNvPr id="225293" name="Picture 13"/>
          <p:cNvPicPr>
            <a:picLocks noChangeAspect="1" noChangeArrowheads="1"/>
          </p:cNvPicPr>
          <p:nvPr/>
        </p:nvPicPr>
        <p:blipFill>
          <a:blip r:embed="rId7" cstate="print"/>
          <a:srcRect/>
          <a:stretch>
            <a:fillRect/>
          </a:stretch>
        </p:blipFill>
        <p:spPr bwMode="auto">
          <a:xfrm>
            <a:off x="5257800" y="4876800"/>
            <a:ext cx="885825" cy="230021"/>
          </a:xfrm>
          <a:prstGeom prst="rect">
            <a:avLst/>
          </a:prstGeom>
          <a:noFill/>
          <a:ln w="9525">
            <a:noFill/>
            <a:miter lim="800000"/>
            <a:headEnd/>
            <a:tailEnd/>
          </a:ln>
        </p:spPr>
      </p:pic>
      <p:pic>
        <p:nvPicPr>
          <p:cNvPr id="225294" name="Picture 14"/>
          <p:cNvPicPr>
            <a:picLocks noChangeAspect="1" noChangeArrowheads="1"/>
          </p:cNvPicPr>
          <p:nvPr/>
        </p:nvPicPr>
        <p:blipFill>
          <a:blip r:embed="rId8" cstate="print"/>
          <a:srcRect/>
          <a:stretch>
            <a:fillRect/>
          </a:stretch>
        </p:blipFill>
        <p:spPr bwMode="auto">
          <a:xfrm>
            <a:off x="6172200" y="4876800"/>
            <a:ext cx="914400" cy="346229"/>
          </a:xfrm>
          <a:prstGeom prst="rect">
            <a:avLst/>
          </a:prstGeom>
          <a:noFill/>
          <a:ln w="9525">
            <a:noFill/>
            <a:miter lim="800000"/>
            <a:headEnd/>
            <a:tailEnd/>
          </a:ln>
        </p:spPr>
      </p:pic>
      <p:sp>
        <p:nvSpPr>
          <p:cNvPr id="18" name="TextBox 17"/>
          <p:cNvSpPr txBox="1"/>
          <p:nvPr/>
        </p:nvSpPr>
        <p:spPr>
          <a:xfrm flipH="1">
            <a:off x="4800600" y="5574268"/>
            <a:ext cx="4038600" cy="461665"/>
          </a:xfrm>
          <a:prstGeom prst="rect">
            <a:avLst/>
          </a:prstGeom>
          <a:noFill/>
        </p:spPr>
        <p:txBody>
          <a:bodyPr wrap="square" rtlCol="0">
            <a:spAutoFit/>
          </a:bodyPr>
          <a:lstStyle/>
          <a:p>
            <a:pPr algn="ctr"/>
            <a:r>
              <a:rPr lang="en-US" sz="2400" dirty="0" smtClean="0"/>
              <a:t>Web 2.0</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ontent Placeholder 2"/>
          <p:cNvSpPr>
            <a:spLocks noGrp="1"/>
          </p:cNvSpPr>
          <p:nvPr>
            <p:ph sz="half" idx="1"/>
          </p:nvPr>
        </p:nvSpPr>
        <p:spPr>
          <a:xfrm>
            <a:off x="457200" y="1371600"/>
            <a:ext cx="8686800" cy="1600200"/>
          </a:xfrm>
          <a:solidFill>
            <a:schemeClr val="bg1"/>
          </a:solidFill>
        </p:spPr>
        <p:txBody>
          <a:bodyPr>
            <a:normAutofit fontScale="32500" lnSpcReduction="20000"/>
          </a:bodyPr>
          <a:lstStyle/>
          <a:p>
            <a:pPr>
              <a:buFont typeface="Wingdings" pitchFamily="2" charset="2"/>
              <a:buChar char="q"/>
            </a:pPr>
            <a:r>
              <a:rPr lang="en-US" altLang="zh-CN" sz="7200" dirty="0" smtClean="0"/>
              <a:t>Sharing data may be due to both sources providing accurate data</a:t>
            </a:r>
          </a:p>
          <a:p>
            <a:pPr>
              <a:buFont typeface="Wingdings" pitchFamily="2" charset="2"/>
              <a:buChar char="q"/>
            </a:pPr>
            <a:r>
              <a:rPr lang="en-US" altLang="zh-CN" sz="7200" dirty="0" smtClean="0"/>
              <a:t>A copier can copy only a small fraction of data</a:t>
            </a:r>
          </a:p>
          <a:p>
            <a:pPr>
              <a:buFont typeface="Wingdings" pitchFamily="2" charset="2"/>
              <a:buChar char="q"/>
            </a:pPr>
            <a:r>
              <a:rPr lang="en-US" altLang="zh-CN" sz="7200" dirty="0" smtClean="0"/>
              <a:t>With only a snapshot it is hard to decide which source is a copier</a:t>
            </a:r>
          </a:p>
          <a:p>
            <a:pPr>
              <a:buFont typeface="Wingdings" pitchFamily="2" charset="2"/>
              <a:buChar char="q"/>
            </a:pPr>
            <a:r>
              <a:rPr lang="en-US" altLang="zh-CN" sz="7200" dirty="0" smtClean="0"/>
              <a:t>Copying relationship can be complex: co-copying, transitive copying</a:t>
            </a:r>
          </a:p>
        </p:txBody>
      </p:sp>
      <p:grpSp>
        <p:nvGrpSpPr>
          <p:cNvPr id="3" name="Group 36"/>
          <p:cNvGrpSpPr/>
          <p:nvPr/>
        </p:nvGrpSpPr>
        <p:grpSpPr>
          <a:xfrm>
            <a:off x="7772400" y="3581400"/>
            <a:ext cx="1191926" cy="2438400"/>
            <a:chOff x="7772400" y="3581400"/>
            <a:chExt cx="1191926" cy="2438400"/>
          </a:xfrm>
        </p:grpSpPr>
        <p:sp>
          <p:nvSpPr>
            <p:cNvPr id="20" name="TextBox 19"/>
            <p:cNvSpPr txBox="1"/>
            <p:nvPr/>
          </p:nvSpPr>
          <p:spPr>
            <a:xfrm>
              <a:off x="7772400" y="3581400"/>
              <a:ext cx="415498" cy="369332"/>
            </a:xfrm>
            <a:prstGeom prst="rect">
              <a:avLst/>
            </a:prstGeom>
            <a:noFill/>
          </p:spPr>
          <p:txBody>
            <a:bodyPr wrap="none" rtlCol="0">
              <a:spAutoFit/>
            </a:bodyPr>
            <a:lstStyle/>
            <a:p>
              <a:r>
                <a:rPr lang="en-US" dirty="0" smtClean="0"/>
                <a:t>S1</a:t>
              </a:r>
              <a:endParaRPr lang="en-US" dirty="0"/>
            </a:p>
          </p:txBody>
        </p:sp>
        <p:sp>
          <p:nvSpPr>
            <p:cNvPr id="21" name="TextBox 20"/>
            <p:cNvSpPr txBox="1"/>
            <p:nvPr/>
          </p:nvSpPr>
          <p:spPr>
            <a:xfrm>
              <a:off x="8534400" y="3593068"/>
              <a:ext cx="429926" cy="369332"/>
            </a:xfrm>
            <a:prstGeom prst="rect">
              <a:avLst/>
            </a:prstGeom>
            <a:noFill/>
          </p:spPr>
          <p:txBody>
            <a:bodyPr wrap="none" rtlCol="0">
              <a:spAutoFit/>
            </a:bodyPr>
            <a:lstStyle/>
            <a:p>
              <a:r>
                <a:rPr lang="en-US" dirty="0" smtClean="0"/>
                <a:t>S2</a:t>
              </a:r>
              <a:endParaRPr lang="en-US" dirty="0"/>
            </a:p>
          </p:txBody>
        </p:sp>
        <p:sp>
          <p:nvSpPr>
            <p:cNvPr id="22" name="TextBox 21"/>
            <p:cNvSpPr txBox="1"/>
            <p:nvPr/>
          </p:nvSpPr>
          <p:spPr>
            <a:xfrm>
              <a:off x="8174666" y="4659868"/>
              <a:ext cx="429926" cy="369332"/>
            </a:xfrm>
            <a:prstGeom prst="rect">
              <a:avLst/>
            </a:prstGeom>
            <a:noFill/>
          </p:spPr>
          <p:txBody>
            <a:bodyPr wrap="none" rtlCol="0">
              <a:spAutoFit/>
            </a:bodyPr>
            <a:lstStyle/>
            <a:p>
              <a:r>
                <a:rPr lang="en-US" dirty="0" smtClean="0"/>
                <a:t>S3</a:t>
              </a:r>
              <a:endParaRPr lang="en-US" dirty="0"/>
            </a:p>
          </p:txBody>
        </p:sp>
        <p:sp>
          <p:nvSpPr>
            <p:cNvPr id="23" name="TextBox 22"/>
            <p:cNvSpPr txBox="1"/>
            <p:nvPr/>
          </p:nvSpPr>
          <p:spPr>
            <a:xfrm>
              <a:off x="8174666" y="5650468"/>
              <a:ext cx="429926" cy="369332"/>
            </a:xfrm>
            <a:prstGeom prst="rect">
              <a:avLst/>
            </a:prstGeom>
            <a:noFill/>
          </p:spPr>
          <p:txBody>
            <a:bodyPr wrap="none" rtlCol="0">
              <a:spAutoFit/>
            </a:bodyPr>
            <a:lstStyle/>
            <a:p>
              <a:r>
                <a:rPr lang="en-US" dirty="0" smtClean="0"/>
                <a:t>S4</a:t>
              </a:r>
              <a:endParaRPr lang="en-US" dirty="0"/>
            </a:p>
          </p:txBody>
        </p:sp>
        <p:cxnSp>
          <p:nvCxnSpPr>
            <p:cNvPr id="25" name="Straight Arrow Connector 24"/>
            <p:cNvCxnSpPr>
              <a:stCxn id="22" idx="0"/>
              <a:endCxn id="20" idx="2"/>
            </p:cNvCxnSpPr>
            <p:nvPr/>
          </p:nvCxnSpPr>
          <p:spPr>
            <a:xfrm rot="16200000" flipV="1">
              <a:off x="7830321" y="4100560"/>
              <a:ext cx="709136" cy="40948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2" idx="0"/>
              <a:endCxn id="21" idx="2"/>
            </p:cNvCxnSpPr>
            <p:nvPr/>
          </p:nvCxnSpPr>
          <p:spPr>
            <a:xfrm rot="5400000" flipH="1" flipV="1">
              <a:off x="8220762" y="4131267"/>
              <a:ext cx="697468" cy="35973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3" idx="0"/>
              <a:endCxn id="22" idx="2"/>
            </p:cNvCxnSpPr>
            <p:nvPr/>
          </p:nvCxnSpPr>
          <p:spPr>
            <a:xfrm rot="5400000" flipH="1" flipV="1">
              <a:off x="8078995" y="5339834"/>
              <a:ext cx="621268"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4" name="Group 47"/>
          <p:cNvGrpSpPr/>
          <p:nvPr/>
        </p:nvGrpSpPr>
        <p:grpSpPr>
          <a:xfrm>
            <a:off x="7980149" y="3950732"/>
            <a:ext cx="782851" cy="1699736"/>
            <a:chOff x="7980149" y="3950732"/>
            <a:chExt cx="782851" cy="1699736"/>
          </a:xfrm>
        </p:grpSpPr>
        <p:cxnSp>
          <p:nvCxnSpPr>
            <p:cNvPr id="41" name="Curved Connector 40"/>
            <p:cNvCxnSpPr>
              <a:stCxn id="23" idx="0"/>
              <a:endCxn id="20" idx="2"/>
            </p:cNvCxnSpPr>
            <p:nvPr/>
          </p:nvCxnSpPr>
          <p:spPr>
            <a:xfrm rot="16200000" flipV="1">
              <a:off x="7335021" y="4595860"/>
              <a:ext cx="1699736" cy="409480"/>
            </a:xfrm>
            <a:prstGeom prst="curvedConnector3">
              <a:avLst>
                <a:gd name="adj1" fmla="val -4422"/>
              </a:avLst>
            </a:prstGeom>
            <a:ln w="28575">
              <a:solidFill>
                <a:srgbClr val="6666FF"/>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3" name="Curved Connector 42"/>
            <p:cNvCxnSpPr>
              <a:stCxn id="23" idx="0"/>
            </p:cNvCxnSpPr>
            <p:nvPr/>
          </p:nvCxnSpPr>
          <p:spPr>
            <a:xfrm rot="5400000" flipH="1" flipV="1">
              <a:off x="7770381" y="4657850"/>
              <a:ext cx="1611867" cy="373370"/>
            </a:xfrm>
            <a:prstGeom prst="curvedConnector3">
              <a:avLst>
                <a:gd name="adj1" fmla="val -4091"/>
              </a:avLst>
            </a:prstGeom>
            <a:ln w="28575">
              <a:solidFill>
                <a:srgbClr val="6666FF"/>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18" name="Title 1"/>
          <p:cNvSpPr>
            <a:spLocks noGrp="1"/>
          </p:cNvSpPr>
          <p:nvPr>
            <p:ph type="title"/>
          </p:nvPr>
        </p:nvSpPr>
        <p:spPr>
          <a:xfrm>
            <a:off x="457200" y="209550"/>
            <a:ext cx="8229600" cy="1295400"/>
          </a:xfrm>
        </p:spPr>
        <p:txBody>
          <a:bodyPr/>
          <a:lstStyle/>
          <a:p>
            <a:r>
              <a:rPr lang="en-US" dirty="0" smtClean="0"/>
              <a:t>Challenges in Copying Detection</a:t>
            </a:r>
            <a:endParaRPr lang="en-US" dirty="0"/>
          </a:p>
        </p:txBody>
      </p:sp>
      <p:graphicFrame>
        <p:nvGraphicFramePr>
          <p:cNvPr id="17" name="Table 16"/>
          <p:cNvGraphicFramePr>
            <a:graphicFrameLocks noGrp="1"/>
          </p:cNvGraphicFramePr>
          <p:nvPr/>
        </p:nvGraphicFramePr>
        <p:xfrm>
          <a:off x="609600" y="2971800"/>
          <a:ext cx="7010400" cy="3771900"/>
        </p:xfrm>
        <a:graphic>
          <a:graphicData uri="http://schemas.openxmlformats.org/drawingml/2006/table">
            <a:tbl>
              <a:tblPr firstRow="1" bandRow="1">
                <a:tableStyleId>{5C22544A-7EE6-4342-B048-85BDC9FD1C3A}</a:tableStyleId>
              </a:tblPr>
              <a:tblGrid>
                <a:gridCol w="584200"/>
                <a:gridCol w="787400"/>
                <a:gridCol w="3810000"/>
                <a:gridCol w="1828800"/>
              </a:tblGrid>
              <a:tr h="571500">
                <a:tc>
                  <a:txBody>
                    <a:bodyPr/>
                    <a:lstStyle/>
                    <a:p>
                      <a:pPr algn="ctr"/>
                      <a:r>
                        <a:rPr lang="en-US" dirty="0" err="1" smtClean="0"/>
                        <a:t>Src</a:t>
                      </a:r>
                      <a:endParaRPr lang="en-US" dirty="0"/>
                    </a:p>
                  </a:txBody>
                  <a:tcPr anchor="ctr"/>
                </a:tc>
                <a:tc>
                  <a:txBody>
                    <a:bodyPr/>
                    <a:lstStyle/>
                    <a:p>
                      <a:pPr algn="ctr"/>
                      <a:r>
                        <a:rPr lang="en-US" dirty="0" smtClean="0"/>
                        <a:t>ISBN</a:t>
                      </a:r>
                      <a:endParaRPr lang="en-US" dirty="0"/>
                    </a:p>
                  </a:txBody>
                  <a:tcPr anchor="ctr"/>
                </a:tc>
                <a:tc>
                  <a:txBody>
                    <a:bodyPr/>
                    <a:lstStyle/>
                    <a:p>
                      <a:pPr algn="ctr"/>
                      <a:r>
                        <a:rPr lang="en-US" dirty="0" smtClean="0"/>
                        <a:t>Name</a:t>
                      </a:r>
                      <a:endParaRPr lang="en-US" dirty="0"/>
                    </a:p>
                  </a:txBody>
                  <a:tcPr anchor="ctr"/>
                </a:tc>
                <a:tc>
                  <a:txBody>
                    <a:bodyPr/>
                    <a:lstStyle/>
                    <a:p>
                      <a:pPr algn="ctr"/>
                      <a:r>
                        <a:rPr lang="en-US" dirty="0" smtClean="0"/>
                        <a:t>Author</a:t>
                      </a:r>
                      <a:endParaRPr lang="en-US" dirty="0"/>
                    </a:p>
                  </a:txBody>
                  <a:tcPr anchor="ctr"/>
                </a:tc>
              </a:tr>
              <a:tr h="326571">
                <a:tc rowSpan="2">
                  <a:txBody>
                    <a:bodyPr/>
                    <a:lstStyle/>
                    <a:p>
                      <a:pPr algn="ctr"/>
                      <a:r>
                        <a:rPr lang="en-US" dirty="0" smtClean="0"/>
                        <a:t>S1</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a:t>
                      </a:r>
                      <a:r>
                        <a:rPr lang="en-US" baseline="0" dirty="0" smtClean="0"/>
                        <a:t> </a:t>
                      </a:r>
                      <a:r>
                        <a:rPr lang="en-US" i="1" kern="1200" dirty="0" smtClean="0">
                          <a:solidFill>
                            <a:srgbClr val="7030A0"/>
                          </a:solidFill>
                          <a:latin typeface="+mn-lt"/>
                          <a:ea typeface="+mn-ea"/>
                          <a:cs typeface="+mn-cs"/>
                        </a:rPr>
                        <a:t>Peter</a:t>
                      </a:r>
                    </a:p>
                  </a:txBody>
                  <a:tcPr anchor="ctr"/>
                </a:tc>
              </a:tr>
              <a:tr h="571500">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dirty="0" smtClean="0"/>
                        <a:t>Web Usability: A User-Centered Design</a:t>
                      </a:r>
                      <a:r>
                        <a:rPr lang="en-US" baseline="0" dirty="0" smtClean="0"/>
                        <a:t> Approach</a:t>
                      </a:r>
                      <a:endParaRPr lang="en-US" dirty="0"/>
                    </a:p>
                  </a:txBody>
                  <a:tcPr anchor="ctr"/>
                </a:tc>
                <a:tc>
                  <a:txBody>
                    <a:bodyPr/>
                    <a:lstStyle/>
                    <a:p>
                      <a:pPr algn="ctr"/>
                      <a:r>
                        <a:rPr lang="en-US" dirty="0" smtClean="0"/>
                        <a:t>Lazar, Jonathan</a:t>
                      </a:r>
                      <a:endParaRPr lang="en-US" dirty="0"/>
                    </a:p>
                  </a:txBody>
                  <a:tcPr anchor="ctr"/>
                </a:tc>
              </a:tr>
              <a:tr h="326571">
                <a:tc rowSpan="2">
                  <a:txBody>
                    <a:bodyPr/>
                    <a:lstStyle/>
                    <a:p>
                      <a:pPr algn="ctr"/>
                      <a:r>
                        <a:rPr lang="en-US" dirty="0" smtClean="0"/>
                        <a:t>S2</a:t>
                      </a:r>
                      <a:endParaRPr lang="en-US" dirty="0"/>
                    </a:p>
                  </a:txBody>
                  <a:tcPr anchor="ctr"/>
                </a:tc>
                <a:tc>
                  <a:txBody>
                    <a:bodyPr/>
                    <a:lstStyle/>
                    <a:p>
                      <a:pPr algn="ctr"/>
                      <a:r>
                        <a:rPr lang="en-US" dirty="0" smtClean="0"/>
                        <a:t>1</a:t>
                      </a:r>
                      <a:endParaRPr lang="en-US" dirty="0"/>
                    </a:p>
                  </a:txBody>
                  <a:tcPr anchor="ctr"/>
                </a:tc>
                <a:tc>
                  <a:txBody>
                    <a:bodyPr/>
                    <a:lstStyle/>
                    <a:p>
                      <a:r>
                        <a:rPr lang="en-US" i="1" dirty="0" smtClean="0">
                          <a:solidFill>
                            <a:srgbClr val="7030A0"/>
                          </a:solidFill>
                        </a:rPr>
                        <a:t>IPV4:</a:t>
                      </a:r>
                      <a:r>
                        <a:rPr lang="en-US" i="1" baseline="0" dirty="0" smtClean="0">
                          <a:solidFill>
                            <a:srgbClr val="7030A0"/>
                          </a:solidFill>
                        </a:rPr>
                        <a:t> Theory, Protocol, and Practice</a:t>
                      </a:r>
                      <a:endParaRPr lang="en-US" i="1" dirty="0">
                        <a:solidFill>
                          <a:srgbClr val="7030A0"/>
                        </a:solidFill>
                      </a:endParaRPr>
                    </a:p>
                  </a:txBody>
                  <a:tcPr anchor="ctr"/>
                </a:tc>
                <a:tc>
                  <a:txBody>
                    <a:bodyPr/>
                    <a:lstStyle/>
                    <a:p>
                      <a:pPr algn="ctr"/>
                      <a:r>
                        <a:rPr lang="en-US" dirty="0" smtClean="0"/>
                        <a:t>-</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S3</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 </a:t>
                      </a:r>
                      <a:r>
                        <a:rPr lang="en-US" i="1" kern="1200" dirty="0" smtClean="0">
                          <a:solidFill>
                            <a:srgbClr val="7030A0"/>
                          </a:solidFill>
                          <a:latin typeface="+mn-lt"/>
                          <a:ea typeface="+mn-ea"/>
                          <a:cs typeface="+mn-cs"/>
                        </a:rPr>
                        <a:t>Peter</a:t>
                      </a:r>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S4</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a:t>
                      </a:r>
                      <a:r>
                        <a:rPr lang="en-US" baseline="0" dirty="0" smtClean="0"/>
                        <a:t> Protocol, and Practice</a:t>
                      </a:r>
                      <a:endParaRPr lang="en-US" dirty="0"/>
                    </a:p>
                  </a:txBody>
                  <a:tcPr anchor="ctr"/>
                </a:tc>
                <a:tc>
                  <a:txBody>
                    <a:bodyPr/>
                    <a:lstStyle/>
                    <a:p>
                      <a:pPr algn="ctr"/>
                      <a:r>
                        <a:rPr lang="en-US" dirty="0" err="1" smtClean="0"/>
                        <a:t>Loshin</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Lazar</a:t>
                      </a:r>
                      <a:endParaRPr lang="en-US" dirty="0"/>
                    </a:p>
                  </a:txBody>
                  <a:tcPr anchor="ctr"/>
                </a:tc>
              </a:tr>
            </a:tbl>
          </a:graphicData>
        </a:graphic>
      </p:graphicFrame>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09550"/>
            <a:ext cx="8534400" cy="1295400"/>
          </a:xfrm>
        </p:spPr>
        <p:txBody>
          <a:bodyPr/>
          <a:lstStyle/>
          <a:p>
            <a:r>
              <a:rPr lang="en-US" sz="3600" dirty="0" smtClean="0"/>
              <a:t>High-Level Intuitions for Copying Detection</a:t>
            </a:r>
            <a:endParaRPr lang="en-US" sz="3600" dirty="0"/>
          </a:p>
        </p:txBody>
      </p:sp>
      <p:sp>
        <p:nvSpPr>
          <p:cNvPr id="3" name="Content Placeholder 2"/>
          <p:cNvSpPr>
            <a:spLocks noGrp="1"/>
          </p:cNvSpPr>
          <p:nvPr>
            <p:ph sz="half" idx="1"/>
          </p:nvPr>
        </p:nvSpPr>
        <p:spPr>
          <a:xfrm>
            <a:off x="464344" y="2057400"/>
            <a:ext cx="8222456" cy="4495800"/>
          </a:xfrm>
          <a:solidFill>
            <a:schemeClr val="bg1"/>
          </a:solidFill>
        </p:spPr>
        <p:txBody>
          <a:bodyPr>
            <a:normAutofit/>
          </a:bodyPr>
          <a:lstStyle/>
          <a:p>
            <a:pPr>
              <a:buFont typeface="Wingdings" pitchFamily="2" charset="2"/>
              <a:buChar char="q"/>
            </a:pPr>
            <a:r>
              <a:rPr lang="en-US" altLang="zh-CN" sz="3200" dirty="0" smtClean="0">
                <a:ea typeface="SimSun" pitchFamily="2" charset="-122"/>
              </a:rPr>
              <a:t>Intuition I: decide dependence (w/o direction)</a:t>
            </a:r>
          </a:p>
          <a:p>
            <a:pPr lvl="1">
              <a:buNone/>
            </a:pPr>
            <a:r>
              <a:rPr lang="en-US" altLang="zh-CN" sz="2800" dirty="0" smtClean="0">
                <a:ea typeface="SimSun" pitchFamily="2" charset="-122"/>
              </a:rPr>
              <a:t>For shared data, Pr(</a:t>
            </a:r>
            <a:r>
              <a:rPr lang="el-GR" altLang="zh-CN" sz="2800" dirty="0" smtClean="0">
                <a:ea typeface="SimSun" pitchFamily="2" charset="-122"/>
              </a:rPr>
              <a:t>Ф</a:t>
            </a:r>
            <a:r>
              <a:rPr lang="en-US" altLang="zh-CN" sz="2800" dirty="0" smtClean="0">
                <a:ea typeface="SimSun" pitchFamily="2" charset="-122"/>
              </a:rPr>
              <a:t>(S1)|S1</a:t>
            </a:r>
            <a:r>
              <a:rPr lang="en-US" altLang="zh-CN" sz="2800" dirty="0" smtClean="0">
                <a:sym typeface="Symbol"/>
              </a:rPr>
              <a:t></a:t>
            </a:r>
            <a:r>
              <a:rPr lang="en-US" altLang="zh-CN" sz="2800" dirty="0" smtClean="0">
                <a:ea typeface="SimSun" pitchFamily="2" charset="-122"/>
              </a:rPr>
              <a:t>S2) is low </a:t>
            </a:r>
            <a:br>
              <a:rPr lang="en-US" altLang="zh-CN" sz="2800" dirty="0" smtClean="0">
                <a:ea typeface="SimSun" pitchFamily="2" charset="-122"/>
              </a:rPr>
            </a:br>
            <a:r>
              <a:rPr lang="en-US" altLang="zh-CN" sz="2800" dirty="0" smtClean="0">
                <a:ea typeface="SimSun" pitchFamily="2" charset="-122"/>
              </a:rPr>
              <a:t>e.g., incorrect value</a:t>
            </a:r>
          </a:p>
          <a:p>
            <a:endParaRPr lang="en-US" altLang="zh-CN" dirty="0" smtClean="0">
              <a:ea typeface="SimSun" pitchFamily="2" charset="-122"/>
            </a:endParaRPr>
          </a:p>
        </p:txBody>
      </p:sp>
      <p:sp>
        <p:nvSpPr>
          <p:cNvPr id="4" name="TextBox 3"/>
          <p:cNvSpPr txBox="1"/>
          <p:nvPr/>
        </p:nvSpPr>
        <p:spPr>
          <a:xfrm>
            <a:off x="610165" y="1320225"/>
            <a:ext cx="8497839" cy="584775"/>
          </a:xfrm>
          <a:prstGeom prst="rect">
            <a:avLst/>
          </a:prstGeom>
          <a:noFill/>
        </p:spPr>
        <p:txBody>
          <a:bodyPr wrap="none" rtlCol="0">
            <a:spAutoFit/>
          </a:bodyPr>
          <a:lstStyle/>
          <a:p>
            <a:r>
              <a:rPr lang="en-US" sz="3200" dirty="0" smtClean="0">
                <a:solidFill>
                  <a:schemeClr val="accent1">
                    <a:lumMod val="75000"/>
                  </a:schemeClr>
                </a:solidFill>
              </a:rPr>
              <a:t>Pr(</a:t>
            </a:r>
            <a:r>
              <a:rPr lang="el-GR" sz="3200" dirty="0" smtClean="0">
                <a:solidFill>
                  <a:schemeClr val="accent1">
                    <a:lumMod val="75000"/>
                  </a:schemeClr>
                </a:solidFill>
              </a:rPr>
              <a:t>Ф</a:t>
            </a:r>
            <a:r>
              <a:rPr lang="en-US" sz="3200" dirty="0" smtClean="0">
                <a:solidFill>
                  <a:schemeClr val="accent1">
                    <a:lumMod val="75000"/>
                  </a:schemeClr>
                </a:solidFill>
              </a:rPr>
              <a:t>(S1)|S1</a:t>
            </a:r>
            <a:r>
              <a:rPr lang="en-US" altLang="zh-CN" sz="3200" dirty="0" smtClean="0">
                <a:solidFill>
                  <a:schemeClr val="accent1">
                    <a:lumMod val="75000"/>
                  </a:schemeClr>
                </a:solidFill>
                <a:sym typeface="Wingdings" pitchFamily="2" charset="2"/>
              </a:rPr>
              <a:t></a:t>
            </a:r>
            <a:r>
              <a:rPr lang="en-US" sz="3200" dirty="0" smtClean="0">
                <a:solidFill>
                  <a:schemeClr val="accent1">
                    <a:lumMod val="75000"/>
                  </a:schemeClr>
                </a:solidFill>
              </a:rPr>
              <a:t>S2) &gt;&gt; Pr(</a:t>
            </a:r>
            <a:r>
              <a:rPr lang="el-GR" sz="3200" dirty="0" smtClean="0">
                <a:solidFill>
                  <a:schemeClr val="accent1">
                    <a:lumMod val="75000"/>
                  </a:schemeClr>
                </a:solidFill>
              </a:rPr>
              <a:t>Ф</a:t>
            </a:r>
            <a:r>
              <a:rPr lang="en-US" sz="3200" dirty="0" smtClean="0">
                <a:solidFill>
                  <a:schemeClr val="accent1">
                    <a:lumMod val="75000"/>
                  </a:schemeClr>
                </a:solidFill>
              </a:rPr>
              <a:t>(S1)|S1</a:t>
            </a:r>
            <a:r>
              <a:rPr lang="en-US" altLang="zh-CN" sz="3200" dirty="0" smtClean="0">
                <a:solidFill>
                  <a:schemeClr val="accent1">
                    <a:lumMod val="75000"/>
                  </a:schemeClr>
                </a:solidFill>
                <a:sym typeface="Symbol"/>
              </a:rPr>
              <a:t></a:t>
            </a:r>
            <a:r>
              <a:rPr lang="en-US" sz="3200" dirty="0" smtClean="0">
                <a:solidFill>
                  <a:schemeClr val="accent1">
                    <a:lumMod val="75000"/>
                  </a:schemeClr>
                </a:solidFill>
              </a:rPr>
              <a:t>S2)       S1</a:t>
            </a:r>
            <a:r>
              <a:rPr lang="en-US" altLang="zh-CN" sz="3200" dirty="0" smtClean="0">
                <a:solidFill>
                  <a:schemeClr val="accent1">
                    <a:lumMod val="75000"/>
                  </a:schemeClr>
                </a:solidFill>
                <a:sym typeface="Wingdings" pitchFamily="2" charset="2"/>
              </a:rPr>
              <a:t></a:t>
            </a:r>
            <a:r>
              <a:rPr lang="en-US" sz="3200" dirty="0" smtClean="0">
                <a:solidFill>
                  <a:schemeClr val="accent1">
                    <a:lumMod val="75000"/>
                  </a:schemeClr>
                </a:solidFill>
              </a:rPr>
              <a:t>S2</a:t>
            </a:r>
            <a:endParaRPr lang="en-US" sz="3200" dirty="0">
              <a:solidFill>
                <a:schemeClr val="accent1">
                  <a:lumMod val="75000"/>
                </a:schemeClr>
              </a:solidFill>
            </a:endParaRPr>
          </a:p>
        </p:txBody>
      </p:sp>
      <p:sp>
        <p:nvSpPr>
          <p:cNvPr id="6" name="Right Arrow 5"/>
          <p:cNvSpPr/>
          <p:nvPr/>
        </p:nvSpPr>
        <p:spPr>
          <a:xfrm>
            <a:off x="6868633" y="1469066"/>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2057400"/>
            <a:ext cx="8001000" cy="46482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p:txBody>
          <a:bodyPr/>
          <a:lstStyle>
            <a:extLst/>
          </a:lstStyle>
          <a:p>
            <a:r>
              <a:rPr lang="en-US" dirty="0" smtClean="0"/>
              <a:t>Dependence?</a:t>
            </a:r>
            <a:endParaRPr lang="en-US" dirty="0"/>
          </a:p>
        </p:txBody>
      </p:sp>
      <p:sp>
        <p:nvSpPr>
          <p:cNvPr id="3" name="Rectangle 2"/>
          <p:cNvSpPr>
            <a:spLocks noGrp="1"/>
          </p:cNvSpPr>
          <p:nvPr>
            <p:ph sz="half" idx="1"/>
          </p:nvPr>
        </p:nvSpPr>
        <p:spPr>
          <a:xfrm>
            <a:off x="464344" y="1600200"/>
            <a:ext cx="4038600" cy="5105400"/>
          </a:xfrm>
        </p:spPr>
        <p:txBody>
          <a:bodyPr>
            <a:normAutofit/>
          </a:bodyPr>
          <a:lstStyle>
            <a:extLst/>
          </a:lstStyle>
          <a:p>
            <a:pPr>
              <a:lnSpc>
                <a:spcPct val="114000"/>
              </a:lnSpc>
            </a:pPr>
            <a:r>
              <a:rPr lang="en-US" dirty="0" smtClean="0"/>
              <a:t>Source 1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John Adams</a:t>
            </a:r>
          </a:p>
          <a:p>
            <a:pPr>
              <a:lnSpc>
                <a:spcPct val="114000"/>
              </a:lnSpc>
            </a:pPr>
            <a:r>
              <a:rPr lang="en-US" sz="2400" dirty="0" smtClean="0"/>
              <a:t>3</a:t>
            </a:r>
            <a:r>
              <a:rPr lang="en-US" sz="2400" baseline="30000" dirty="0" smtClean="0"/>
              <a:t>rd</a:t>
            </a:r>
            <a:r>
              <a:rPr lang="en-US" sz="2400" dirty="0" smtClean="0"/>
              <a:t> : Thomas Jefferson</a:t>
            </a:r>
          </a:p>
          <a:p>
            <a:pPr>
              <a:lnSpc>
                <a:spcPct val="114000"/>
              </a:lnSpc>
            </a:pPr>
            <a:r>
              <a:rPr lang="en-US" sz="2400" dirty="0" smtClean="0"/>
              <a:t>4</a:t>
            </a:r>
            <a:r>
              <a:rPr lang="en-US" sz="2400" baseline="30000" dirty="0" smtClean="0"/>
              <a:t>th</a:t>
            </a:r>
            <a:r>
              <a:rPr lang="en-US" dirty="0" smtClean="0"/>
              <a:t>  : </a:t>
            </a:r>
            <a:r>
              <a:rPr lang="en-US" sz="2400" dirty="0" smtClean="0"/>
              <a:t>James Madison</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George H.W. Bush</a:t>
            </a:r>
          </a:p>
          <a:p>
            <a:pPr>
              <a:lnSpc>
                <a:spcPct val="114000"/>
              </a:lnSpc>
            </a:pPr>
            <a:r>
              <a:rPr lang="en-US" sz="2400" dirty="0" smtClean="0"/>
              <a:t>42</a:t>
            </a:r>
            <a:r>
              <a:rPr lang="en-US" sz="2400" baseline="30000" dirty="0" smtClean="0"/>
              <a:t>nd</a:t>
            </a:r>
            <a:r>
              <a:rPr lang="en-US" sz="2400" dirty="0" smtClean="0"/>
              <a:t> : William J. Clinton</a:t>
            </a:r>
          </a:p>
          <a:p>
            <a:pPr>
              <a:lnSpc>
                <a:spcPct val="114000"/>
              </a:lnSpc>
            </a:pPr>
            <a:r>
              <a:rPr lang="en-US" sz="2400" dirty="0" smtClean="0"/>
              <a:t>43</a:t>
            </a:r>
            <a:r>
              <a:rPr lang="en-US" sz="2400" baseline="30000" dirty="0" smtClean="0"/>
              <a:t>rd </a:t>
            </a:r>
            <a:r>
              <a:rPr lang="en-US" sz="2400" dirty="0" smtClean="0"/>
              <a:t>: George W. Bush</a:t>
            </a:r>
          </a:p>
          <a:p>
            <a:pPr>
              <a:lnSpc>
                <a:spcPct val="114000"/>
              </a:lnSpc>
            </a:pPr>
            <a:r>
              <a:rPr lang="en-US" sz="2400" dirty="0" smtClean="0"/>
              <a:t>44</a:t>
            </a:r>
            <a:r>
              <a:rPr lang="en-US" sz="2400" baseline="30000" dirty="0" smtClean="0"/>
              <a:t>th</a:t>
            </a:r>
            <a:r>
              <a:rPr lang="en-US" sz="2400" dirty="0" smtClean="0"/>
              <a:t>: Barack Obama </a:t>
            </a:r>
          </a:p>
        </p:txBody>
      </p:sp>
      <p:sp>
        <p:nvSpPr>
          <p:cNvPr id="10" name="Rectangle 2"/>
          <p:cNvSpPr>
            <a:spLocks noGrp="1"/>
          </p:cNvSpPr>
          <p:nvPr>
            <p:ph sz="half" idx="1"/>
          </p:nvPr>
        </p:nvSpPr>
        <p:spPr>
          <a:xfrm>
            <a:off x="4800600" y="1600200"/>
            <a:ext cx="4038600" cy="5105400"/>
          </a:xfrm>
        </p:spPr>
        <p:txBody>
          <a:bodyPr>
            <a:normAutofit/>
          </a:bodyPr>
          <a:lstStyle>
            <a:extLst/>
          </a:lstStyle>
          <a:p>
            <a:pPr>
              <a:lnSpc>
                <a:spcPct val="114000"/>
              </a:lnSpc>
            </a:pPr>
            <a:r>
              <a:rPr lang="en-US" dirty="0" smtClean="0"/>
              <a:t>Source 2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John Adams</a:t>
            </a:r>
          </a:p>
          <a:p>
            <a:pPr>
              <a:lnSpc>
                <a:spcPct val="114000"/>
              </a:lnSpc>
            </a:pPr>
            <a:r>
              <a:rPr lang="en-US" sz="2400" dirty="0" smtClean="0"/>
              <a:t>3</a:t>
            </a:r>
            <a:r>
              <a:rPr lang="en-US" sz="2400" baseline="30000" dirty="0" smtClean="0"/>
              <a:t>rd</a:t>
            </a:r>
            <a:r>
              <a:rPr lang="en-US" sz="2400" dirty="0" smtClean="0"/>
              <a:t> : Thomas Jefferson</a:t>
            </a:r>
          </a:p>
          <a:p>
            <a:pPr>
              <a:lnSpc>
                <a:spcPct val="114000"/>
              </a:lnSpc>
            </a:pPr>
            <a:r>
              <a:rPr lang="en-US" sz="2400" dirty="0" smtClean="0"/>
              <a:t>4</a:t>
            </a:r>
            <a:r>
              <a:rPr lang="en-US" sz="2400" baseline="30000" dirty="0" smtClean="0"/>
              <a:t>th</a:t>
            </a:r>
            <a:r>
              <a:rPr lang="en-US" dirty="0" smtClean="0"/>
              <a:t>  : </a:t>
            </a:r>
            <a:r>
              <a:rPr lang="en-US" sz="2400" dirty="0" smtClean="0"/>
              <a:t>James Madison</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George H.W. Bush</a:t>
            </a:r>
          </a:p>
          <a:p>
            <a:pPr>
              <a:lnSpc>
                <a:spcPct val="114000"/>
              </a:lnSpc>
            </a:pPr>
            <a:r>
              <a:rPr lang="en-US" sz="2400" dirty="0" smtClean="0"/>
              <a:t>42</a:t>
            </a:r>
            <a:r>
              <a:rPr lang="en-US" sz="2400" baseline="30000" dirty="0" smtClean="0"/>
              <a:t>nd</a:t>
            </a:r>
            <a:r>
              <a:rPr lang="en-US" sz="2400" dirty="0" smtClean="0"/>
              <a:t> : William J. Clinton</a:t>
            </a:r>
          </a:p>
          <a:p>
            <a:pPr>
              <a:lnSpc>
                <a:spcPct val="114000"/>
              </a:lnSpc>
            </a:pPr>
            <a:r>
              <a:rPr lang="en-US" sz="2400" dirty="0" smtClean="0"/>
              <a:t>43</a:t>
            </a:r>
            <a:r>
              <a:rPr lang="en-US" sz="2400" baseline="30000" dirty="0" smtClean="0"/>
              <a:t>rd </a:t>
            </a:r>
            <a:r>
              <a:rPr lang="en-US" sz="2400" dirty="0" smtClean="0"/>
              <a:t>: George W. Bush</a:t>
            </a:r>
          </a:p>
          <a:p>
            <a:pPr>
              <a:lnSpc>
                <a:spcPct val="114000"/>
              </a:lnSpc>
            </a:pPr>
            <a:r>
              <a:rPr lang="en-US" sz="2400" dirty="0" smtClean="0"/>
              <a:t>44</a:t>
            </a:r>
            <a:r>
              <a:rPr lang="en-US" sz="2400" baseline="30000" dirty="0" smtClean="0"/>
              <a:t>th</a:t>
            </a:r>
            <a:r>
              <a:rPr lang="en-US" sz="2400" dirty="0" smtClean="0"/>
              <a:t>: Barack Obama </a:t>
            </a:r>
          </a:p>
        </p:txBody>
      </p:sp>
      <p:sp>
        <p:nvSpPr>
          <p:cNvPr id="13" name="TextBox 12"/>
          <p:cNvSpPr txBox="1"/>
          <p:nvPr/>
        </p:nvSpPr>
        <p:spPr>
          <a:xfrm>
            <a:off x="1676400" y="1214735"/>
            <a:ext cx="6096000" cy="461665"/>
          </a:xfrm>
          <a:prstGeom prst="rect">
            <a:avLst/>
          </a:prstGeom>
          <a:noFill/>
        </p:spPr>
        <p:txBody>
          <a:bodyPr wrap="square" rtlCol="0">
            <a:spAutoFit/>
          </a:bodyPr>
          <a:lstStyle/>
          <a:p>
            <a:r>
              <a:rPr lang="en-US" sz="2400" b="1" dirty="0" smtClean="0">
                <a:solidFill>
                  <a:srgbClr val="FF0000"/>
                </a:solidFill>
              </a:rPr>
              <a:t>Are Source 1 and Source 2 dependent?</a:t>
            </a:r>
            <a:endParaRPr lang="en-US" sz="2400" b="1" dirty="0">
              <a:solidFill>
                <a:srgbClr val="FF0000"/>
              </a:solidFill>
            </a:endParaRPr>
          </a:p>
        </p:txBody>
      </p:sp>
      <p:sp>
        <p:nvSpPr>
          <p:cNvPr id="8" name="TextBox 7"/>
          <p:cNvSpPr txBox="1"/>
          <p:nvPr/>
        </p:nvSpPr>
        <p:spPr>
          <a:xfrm>
            <a:off x="6998402" y="1254518"/>
            <a:ext cx="1805302" cy="400110"/>
          </a:xfrm>
          <a:prstGeom prst="rect">
            <a:avLst/>
          </a:prstGeom>
          <a:noFill/>
        </p:spPr>
        <p:txBody>
          <a:bodyPr wrap="none" rtlCol="0">
            <a:spAutoFit/>
          </a:bodyPr>
          <a:lstStyle/>
          <a:p>
            <a:r>
              <a:rPr lang="en-US" sz="2000" dirty="0" smtClean="0">
                <a:solidFill>
                  <a:schemeClr val="accent2">
                    <a:lumMod val="75000"/>
                  </a:schemeClr>
                </a:solidFill>
              </a:rPr>
              <a:t>Not necessarily</a:t>
            </a:r>
            <a:endParaRPr lang="en-US" sz="2000" dirty="0">
              <a:solidFill>
                <a:schemeClr val="accent2">
                  <a:lumMod val="75000"/>
                </a:schemeClr>
              </a:solidFill>
            </a:endParaRPr>
          </a:p>
        </p:txBody>
      </p:sp>
      <p:sp>
        <p:nvSpPr>
          <p:cNvPr id="9" name="Text Box 76"/>
          <p:cNvSpPr txBox="1">
            <a:spLocks noChangeArrowheads="1"/>
          </p:cNvSpPr>
          <p:nvPr/>
        </p:nvSpPr>
        <p:spPr bwMode="auto">
          <a:xfrm>
            <a:off x="8458200" y="19812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1" name="Text Box 76"/>
          <p:cNvSpPr txBox="1">
            <a:spLocks noChangeArrowheads="1"/>
          </p:cNvSpPr>
          <p:nvPr/>
        </p:nvSpPr>
        <p:spPr bwMode="auto">
          <a:xfrm>
            <a:off x="8458200" y="2498725"/>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2" name="Text Box 76"/>
          <p:cNvSpPr txBox="1">
            <a:spLocks noChangeArrowheads="1"/>
          </p:cNvSpPr>
          <p:nvPr/>
        </p:nvSpPr>
        <p:spPr bwMode="auto">
          <a:xfrm>
            <a:off x="8458200" y="30480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4" name="Text Box 76"/>
          <p:cNvSpPr txBox="1">
            <a:spLocks noChangeArrowheads="1"/>
          </p:cNvSpPr>
          <p:nvPr/>
        </p:nvSpPr>
        <p:spPr bwMode="auto">
          <a:xfrm>
            <a:off x="8458200" y="35814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5" name="Text Box 76"/>
          <p:cNvSpPr txBox="1">
            <a:spLocks noChangeArrowheads="1"/>
          </p:cNvSpPr>
          <p:nvPr/>
        </p:nvSpPr>
        <p:spPr bwMode="auto">
          <a:xfrm>
            <a:off x="8458200" y="4556125"/>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6" name="Text Box 76"/>
          <p:cNvSpPr txBox="1">
            <a:spLocks noChangeArrowheads="1"/>
          </p:cNvSpPr>
          <p:nvPr/>
        </p:nvSpPr>
        <p:spPr bwMode="auto">
          <a:xfrm>
            <a:off x="8458200" y="507365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7" name="Text Box 76"/>
          <p:cNvSpPr txBox="1">
            <a:spLocks noChangeArrowheads="1"/>
          </p:cNvSpPr>
          <p:nvPr/>
        </p:nvSpPr>
        <p:spPr bwMode="auto">
          <a:xfrm>
            <a:off x="8458200" y="5622925"/>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8" name="Text Box 76"/>
          <p:cNvSpPr txBox="1">
            <a:spLocks noChangeArrowheads="1"/>
          </p:cNvSpPr>
          <p:nvPr/>
        </p:nvSpPr>
        <p:spPr bwMode="auto">
          <a:xfrm>
            <a:off x="8458200" y="6156325"/>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100"/>
                            </p:stCondLst>
                            <p:childTnLst>
                              <p:par>
                                <p:cTn id="11" presetID="1" presetClass="entr" presetSubtype="0" fill="hold" grpId="0" nodeType="afterEffect">
                                  <p:stCondLst>
                                    <p:cond delay="10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200"/>
                            </p:stCondLst>
                            <p:childTnLst>
                              <p:par>
                                <p:cTn id="14" presetID="1" presetClass="entr" presetSubtype="0" fill="hold" grpId="0" nodeType="afterEffect">
                                  <p:stCondLst>
                                    <p:cond delay="10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par>
                          <p:cTn id="16" fill="hold">
                            <p:stCondLst>
                              <p:cond delay="300"/>
                            </p:stCondLst>
                            <p:childTnLst>
                              <p:par>
                                <p:cTn id="17" presetID="1" presetClass="entr" presetSubtype="0" fill="hold" grpId="0" nodeType="afterEffect">
                                  <p:stCondLst>
                                    <p:cond delay="10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par>
                          <p:cTn id="19" fill="hold">
                            <p:stCondLst>
                              <p:cond delay="400"/>
                            </p:stCondLst>
                            <p:childTnLst>
                              <p:par>
                                <p:cTn id="20" presetID="1" presetClass="entr" presetSubtype="0" fill="hold" grpId="0" nodeType="afterEffect">
                                  <p:stCondLst>
                                    <p:cond delay="10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par>
                          <p:cTn id="22" fill="hold">
                            <p:stCondLst>
                              <p:cond delay="500"/>
                            </p:stCondLst>
                            <p:childTnLst>
                              <p:par>
                                <p:cTn id="23" presetID="1" presetClass="entr" presetSubtype="0" fill="hold" grpId="0" nodeType="afterEffect">
                                  <p:stCondLst>
                                    <p:cond delay="10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par>
                          <p:cTn id="25" fill="hold">
                            <p:stCondLst>
                              <p:cond delay="600"/>
                            </p:stCondLst>
                            <p:childTnLst>
                              <p:par>
                                <p:cTn id="26" presetID="1" presetClass="entr" presetSubtype="0" fill="hold" grpId="0" nodeType="afterEffect">
                                  <p:stCondLst>
                                    <p:cond delay="100"/>
                                  </p:stCondLst>
                                  <p:childTnLst>
                                    <p:set>
                                      <p:cBhvr>
                                        <p:cTn id="27" dur="1" fill="hold">
                                          <p:stCondLst>
                                            <p:cond delay="0"/>
                                          </p:stCondLst>
                                        </p:cTn>
                                        <p:tgtEl>
                                          <p:spTgt spid="3">
                                            <p:txEl>
                                              <p:pRg st="7" end="7"/>
                                            </p:txEl>
                                          </p:spTgt>
                                        </p:tgtEl>
                                        <p:attrNameLst>
                                          <p:attrName>style.visibility</p:attrName>
                                        </p:attrNameLst>
                                      </p:cBhvr>
                                      <p:to>
                                        <p:strVal val="visible"/>
                                      </p:to>
                                    </p:set>
                                  </p:childTnLst>
                                </p:cTn>
                              </p:par>
                            </p:childTnLst>
                          </p:cTn>
                        </p:par>
                        <p:par>
                          <p:cTn id="28" fill="hold">
                            <p:stCondLst>
                              <p:cond delay="700"/>
                            </p:stCondLst>
                            <p:childTnLst>
                              <p:par>
                                <p:cTn id="29" presetID="1" presetClass="entr" presetSubtype="0" fill="hold" grpId="0" nodeType="afterEffect">
                                  <p:stCondLst>
                                    <p:cond delay="10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par>
                          <p:cTn id="31" fill="hold">
                            <p:stCondLst>
                              <p:cond delay="800"/>
                            </p:stCondLst>
                            <p:childTnLst>
                              <p:par>
                                <p:cTn id="32" presetID="1" presetClass="entr" presetSubtype="0" fill="hold" grpId="0" nodeType="afterEffect">
                                  <p:stCondLst>
                                    <p:cond delay="100"/>
                                  </p:stCondLst>
                                  <p:childTnLst>
                                    <p:set>
                                      <p:cBhvr>
                                        <p:cTn id="33" dur="1" fill="hold">
                                          <p:stCondLst>
                                            <p:cond delay="0"/>
                                          </p:stCondLst>
                                        </p:cTn>
                                        <p:tgtEl>
                                          <p:spTgt spid="3">
                                            <p:txEl>
                                              <p:pRg st="9" end="9"/>
                                            </p:txEl>
                                          </p:spTgt>
                                        </p:tgtEl>
                                        <p:attrNameLst>
                                          <p:attrName>style.visibility</p:attrName>
                                        </p:attrNameLst>
                                      </p:cBhvr>
                                      <p:to>
                                        <p:strVal val="visible"/>
                                      </p:to>
                                    </p:set>
                                  </p:childTnLst>
                                </p:cTn>
                              </p:par>
                            </p:childTnLst>
                          </p:cTn>
                        </p:par>
                        <p:par>
                          <p:cTn id="34" fill="hold">
                            <p:stCondLst>
                              <p:cond delay="900"/>
                            </p:stCondLst>
                            <p:childTnLst>
                              <p:par>
                                <p:cTn id="35" presetID="1" presetClass="entr" presetSubtype="0" fill="hold" grpId="0" nodeType="after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childTnLst>
                                </p:cTn>
                              </p:par>
                            </p:childTnLst>
                          </p:cTn>
                        </p:par>
                        <p:par>
                          <p:cTn id="37" fill="hold">
                            <p:stCondLst>
                              <p:cond delay="900"/>
                            </p:stCondLst>
                            <p:childTnLst>
                              <p:par>
                                <p:cTn id="38" presetID="1" presetClass="entr" presetSubtype="0" fill="hold" grpId="0" nodeType="afterEffect">
                                  <p:stCondLst>
                                    <p:cond delay="100"/>
                                  </p:stCondLst>
                                  <p:childTnLst>
                                    <p:set>
                                      <p:cBhvr>
                                        <p:cTn id="39" dur="1" fill="hold">
                                          <p:stCondLst>
                                            <p:cond delay="0"/>
                                          </p:stCondLst>
                                        </p:cTn>
                                        <p:tgtEl>
                                          <p:spTgt spid="10">
                                            <p:txEl>
                                              <p:pRg st="1" end="1"/>
                                            </p:txEl>
                                          </p:spTgt>
                                        </p:tgtEl>
                                        <p:attrNameLst>
                                          <p:attrName>style.visibility</p:attrName>
                                        </p:attrNameLst>
                                      </p:cBhvr>
                                      <p:to>
                                        <p:strVal val="visible"/>
                                      </p:to>
                                    </p:set>
                                  </p:childTnLst>
                                </p:cTn>
                              </p:par>
                            </p:childTnLst>
                          </p:cTn>
                        </p:par>
                        <p:par>
                          <p:cTn id="40" fill="hold">
                            <p:stCondLst>
                              <p:cond delay="1000"/>
                            </p:stCondLst>
                            <p:childTnLst>
                              <p:par>
                                <p:cTn id="41" presetID="1" presetClass="entr" presetSubtype="0" fill="hold" grpId="0" nodeType="afterEffect">
                                  <p:stCondLst>
                                    <p:cond delay="100"/>
                                  </p:stCondLst>
                                  <p:childTnLst>
                                    <p:set>
                                      <p:cBhvr>
                                        <p:cTn id="42" dur="1" fill="hold">
                                          <p:stCondLst>
                                            <p:cond delay="0"/>
                                          </p:stCondLst>
                                        </p:cTn>
                                        <p:tgtEl>
                                          <p:spTgt spid="10">
                                            <p:txEl>
                                              <p:pRg st="2" end="2"/>
                                            </p:txEl>
                                          </p:spTgt>
                                        </p:tgtEl>
                                        <p:attrNameLst>
                                          <p:attrName>style.visibility</p:attrName>
                                        </p:attrNameLst>
                                      </p:cBhvr>
                                      <p:to>
                                        <p:strVal val="visible"/>
                                      </p:to>
                                    </p:set>
                                  </p:childTnLst>
                                </p:cTn>
                              </p:par>
                            </p:childTnLst>
                          </p:cTn>
                        </p:par>
                        <p:par>
                          <p:cTn id="43" fill="hold">
                            <p:stCondLst>
                              <p:cond delay="1100"/>
                            </p:stCondLst>
                            <p:childTnLst>
                              <p:par>
                                <p:cTn id="44" presetID="1" presetClass="entr" presetSubtype="0" fill="hold" grpId="0" nodeType="afterEffect">
                                  <p:stCondLst>
                                    <p:cond delay="100"/>
                                  </p:stCondLst>
                                  <p:childTnLst>
                                    <p:set>
                                      <p:cBhvr>
                                        <p:cTn id="45" dur="1" fill="hold">
                                          <p:stCondLst>
                                            <p:cond delay="0"/>
                                          </p:stCondLst>
                                        </p:cTn>
                                        <p:tgtEl>
                                          <p:spTgt spid="10">
                                            <p:txEl>
                                              <p:pRg st="3" end="3"/>
                                            </p:txEl>
                                          </p:spTgt>
                                        </p:tgtEl>
                                        <p:attrNameLst>
                                          <p:attrName>style.visibility</p:attrName>
                                        </p:attrNameLst>
                                      </p:cBhvr>
                                      <p:to>
                                        <p:strVal val="visible"/>
                                      </p:to>
                                    </p:set>
                                  </p:childTnLst>
                                </p:cTn>
                              </p:par>
                            </p:childTnLst>
                          </p:cTn>
                        </p:par>
                        <p:par>
                          <p:cTn id="46" fill="hold">
                            <p:stCondLst>
                              <p:cond delay="1200"/>
                            </p:stCondLst>
                            <p:childTnLst>
                              <p:par>
                                <p:cTn id="47" presetID="1" presetClass="entr" presetSubtype="0" fill="hold" grpId="0" nodeType="afterEffect">
                                  <p:stCondLst>
                                    <p:cond delay="100"/>
                                  </p:stCondLst>
                                  <p:childTnLst>
                                    <p:set>
                                      <p:cBhvr>
                                        <p:cTn id="48" dur="1" fill="hold">
                                          <p:stCondLst>
                                            <p:cond delay="0"/>
                                          </p:stCondLst>
                                        </p:cTn>
                                        <p:tgtEl>
                                          <p:spTgt spid="10">
                                            <p:txEl>
                                              <p:pRg st="4" end="4"/>
                                            </p:txEl>
                                          </p:spTgt>
                                        </p:tgtEl>
                                        <p:attrNameLst>
                                          <p:attrName>style.visibility</p:attrName>
                                        </p:attrNameLst>
                                      </p:cBhvr>
                                      <p:to>
                                        <p:strVal val="visible"/>
                                      </p:to>
                                    </p:set>
                                  </p:childTnLst>
                                </p:cTn>
                              </p:par>
                            </p:childTnLst>
                          </p:cTn>
                        </p:par>
                        <p:par>
                          <p:cTn id="49" fill="hold">
                            <p:stCondLst>
                              <p:cond delay="1300"/>
                            </p:stCondLst>
                            <p:childTnLst>
                              <p:par>
                                <p:cTn id="50" presetID="1" presetClass="entr" presetSubtype="0" fill="hold" grpId="0" nodeType="afterEffect">
                                  <p:stCondLst>
                                    <p:cond delay="100"/>
                                  </p:stCondLst>
                                  <p:childTnLst>
                                    <p:set>
                                      <p:cBhvr>
                                        <p:cTn id="51" dur="1" fill="hold">
                                          <p:stCondLst>
                                            <p:cond delay="0"/>
                                          </p:stCondLst>
                                        </p:cTn>
                                        <p:tgtEl>
                                          <p:spTgt spid="10">
                                            <p:txEl>
                                              <p:pRg st="5" end="5"/>
                                            </p:txEl>
                                          </p:spTgt>
                                        </p:tgtEl>
                                        <p:attrNameLst>
                                          <p:attrName>style.visibility</p:attrName>
                                        </p:attrNameLst>
                                      </p:cBhvr>
                                      <p:to>
                                        <p:strVal val="visible"/>
                                      </p:to>
                                    </p:set>
                                  </p:childTnLst>
                                </p:cTn>
                              </p:par>
                            </p:childTnLst>
                          </p:cTn>
                        </p:par>
                        <p:par>
                          <p:cTn id="52" fill="hold">
                            <p:stCondLst>
                              <p:cond delay="1400"/>
                            </p:stCondLst>
                            <p:childTnLst>
                              <p:par>
                                <p:cTn id="53" presetID="1" presetClass="entr" presetSubtype="0" fill="hold" grpId="0" nodeType="afterEffect">
                                  <p:stCondLst>
                                    <p:cond delay="100"/>
                                  </p:stCondLst>
                                  <p:childTnLst>
                                    <p:set>
                                      <p:cBhvr>
                                        <p:cTn id="54" dur="1" fill="hold">
                                          <p:stCondLst>
                                            <p:cond delay="0"/>
                                          </p:stCondLst>
                                        </p:cTn>
                                        <p:tgtEl>
                                          <p:spTgt spid="10">
                                            <p:txEl>
                                              <p:pRg st="6" end="6"/>
                                            </p:txEl>
                                          </p:spTgt>
                                        </p:tgtEl>
                                        <p:attrNameLst>
                                          <p:attrName>style.visibility</p:attrName>
                                        </p:attrNameLst>
                                      </p:cBhvr>
                                      <p:to>
                                        <p:strVal val="visible"/>
                                      </p:to>
                                    </p:set>
                                  </p:childTnLst>
                                </p:cTn>
                              </p:par>
                            </p:childTnLst>
                          </p:cTn>
                        </p:par>
                        <p:par>
                          <p:cTn id="55" fill="hold">
                            <p:stCondLst>
                              <p:cond delay="1500"/>
                            </p:stCondLst>
                            <p:childTnLst>
                              <p:par>
                                <p:cTn id="56" presetID="1" presetClass="entr" presetSubtype="0" fill="hold" grpId="0" nodeType="afterEffect">
                                  <p:stCondLst>
                                    <p:cond delay="100"/>
                                  </p:stCondLst>
                                  <p:childTnLst>
                                    <p:set>
                                      <p:cBhvr>
                                        <p:cTn id="57" dur="1" fill="hold">
                                          <p:stCondLst>
                                            <p:cond delay="0"/>
                                          </p:stCondLst>
                                        </p:cTn>
                                        <p:tgtEl>
                                          <p:spTgt spid="10">
                                            <p:txEl>
                                              <p:pRg st="7" end="7"/>
                                            </p:txEl>
                                          </p:spTgt>
                                        </p:tgtEl>
                                        <p:attrNameLst>
                                          <p:attrName>style.visibility</p:attrName>
                                        </p:attrNameLst>
                                      </p:cBhvr>
                                      <p:to>
                                        <p:strVal val="visible"/>
                                      </p:to>
                                    </p:set>
                                  </p:childTnLst>
                                </p:cTn>
                              </p:par>
                            </p:childTnLst>
                          </p:cTn>
                        </p:par>
                        <p:par>
                          <p:cTn id="58" fill="hold">
                            <p:stCondLst>
                              <p:cond delay="1600"/>
                            </p:stCondLst>
                            <p:childTnLst>
                              <p:par>
                                <p:cTn id="59" presetID="1" presetClass="entr" presetSubtype="0" fill="hold" grpId="0" nodeType="afterEffect">
                                  <p:stCondLst>
                                    <p:cond delay="100"/>
                                  </p:stCondLst>
                                  <p:childTnLst>
                                    <p:set>
                                      <p:cBhvr>
                                        <p:cTn id="60" dur="1" fill="hold">
                                          <p:stCondLst>
                                            <p:cond delay="0"/>
                                          </p:stCondLst>
                                        </p:cTn>
                                        <p:tgtEl>
                                          <p:spTgt spid="10">
                                            <p:txEl>
                                              <p:pRg st="8" end="8"/>
                                            </p:txEl>
                                          </p:spTgt>
                                        </p:tgtEl>
                                        <p:attrNameLst>
                                          <p:attrName>style.visibility</p:attrName>
                                        </p:attrNameLst>
                                      </p:cBhvr>
                                      <p:to>
                                        <p:strVal val="visible"/>
                                      </p:to>
                                    </p:set>
                                  </p:childTnLst>
                                </p:cTn>
                              </p:par>
                            </p:childTnLst>
                          </p:cTn>
                        </p:par>
                        <p:par>
                          <p:cTn id="61" fill="hold">
                            <p:stCondLst>
                              <p:cond delay="1700"/>
                            </p:stCondLst>
                            <p:childTnLst>
                              <p:par>
                                <p:cTn id="62" presetID="1" presetClass="entr" presetSubtype="0" fill="hold" grpId="0" nodeType="afterEffect">
                                  <p:stCondLst>
                                    <p:cond delay="100"/>
                                  </p:stCondLst>
                                  <p:childTnLst>
                                    <p:set>
                                      <p:cBhvr>
                                        <p:cTn id="63"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childTnLst>
                                </p:cTn>
                              </p:par>
                            </p:childTnLst>
                          </p:cTn>
                        </p:par>
                        <p:par>
                          <p:cTn id="68" fill="hold">
                            <p:stCondLst>
                              <p:cond delay="0"/>
                            </p:stCondLst>
                            <p:childTnLst>
                              <p:par>
                                <p:cTn id="69" presetID="22" presetClass="entr" presetSubtype="8"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wipe(left)">
                                      <p:cBhvr>
                                        <p:cTn id="71" dur="500"/>
                                        <p:tgtEl>
                                          <p:spTgt spid="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wipe(left)">
                                      <p:cBhvr>
                                        <p:cTn id="75" dur="500"/>
                                        <p:tgtEl>
                                          <p:spTgt spid="11"/>
                                        </p:tgtEl>
                                      </p:cBhvr>
                                    </p:animEffect>
                                  </p:childTnLst>
                                </p:cTn>
                              </p:par>
                            </p:childTnLst>
                          </p:cTn>
                        </p:par>
                        <p:par>
                          <p:cTn id="76" fill="hold">
                            <p:stCondLst>
                              <p:cond delay="10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par>
                          <p:cTn id="80" fill="hold">
                            <p:stCondLst>
                              <p:cond delay="1500"/>
                            </p:stCondLst>
                            <p:childTnLst>
                              <p:par>
                                <p:cTn id="81" presetID="22" presetClass="entr" presetSubtype="8" fill="hold" grpId="0" nodeType="after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wipe(left)">
                                      <p:cBhvr>
                                        <p:cTn id="83" dur="500"/>
                                        <p:tgtEl>
                                          <p:spTgt spid="14"/>
                                        </p:tgtEl>
                                      </p:cBhvr>
                                    </p:animEffect>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wipe(left)">
                                      <p:cBhvr>
                                        <p:cTn id="87" dur="500"/>
                                        <p:tgtEl>
                                          <p:spTgt spid="15"/>
                                        </p:tgtEl>
                                      </p:cBhvr>
                                    </p:animEffect>
                                  </p:childTnLst>
                                </p:cTn>
                              </p:par>
                            </p:childTnLst>
                          </p:cTn>
                        </p:par>
                        <p:par>
                          <p:cTn id="88" fill="hold">
                            <p:stCondLst>
                              <p:cond delay="2500"/>
                            </p:stCondLst>
                            <p:childTnLst>
                              <p:par>
                                <p:cTn id="89" presetID="22" presetClass="entr" presetSubtype="8" fill="hold" grpId="0" nodeType="after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wipe(left)">
                                      <p:cBhvr>
                                        <p:cTn id="91" dur="500"/>
                                        <p:tgtEl>
                                          <p:spTgt spid="16"/>
                                        </p:tgtEl>
                                      </p:cBhvr>
                                    </p:animEffect>
                                  </p:childTnLst>
                                </p:cTn>
                              </p:par>
                            </p:childTnLst>
                          </p:cTn>
                        </p:par>
                        <p:par>
                          <p:cTn id="92" fill="hold">
                            <p:stCondLst>
                              <p:cond delay="3000"/>
                            </p:stCondLst>
                            <p:childTnLst>
                              <p:par>
                                <p:cTn id="93" presetID="22" presetClass="entr" presetSubtype="8" fill="hold" grpId="0" nodeType="afterEffect">
                                  <p:stCondLst>
                                    <p:cond delay="0"/>
                                  </p:stCondLst>
                                  <p:childTnLst>
                                    <p:set>
                                      <p:cBhvr>
                                        <p:cTn id="94" dur="1" fill="hold">
                                          <p:stCondLst>
                                            <p:cond delay="0"/>
                                          </p:stCondLst>
                                        </p:cTn>
                                        <p:tgtEl>
                                          <p:spTgt spid="17"/>
                                        </p:tgtEl>
                                        <p:attrNameLst>
                                          <p:attrName>style.visibility</p:attrName>
                                        </p:attrNameLst>
                                      </p:cBhvr>
                                      <p:to>
                                        <p:strVal val="visible"/>
                                      </p:to>
                                    </p:set>
                                    <p:animEffect transition="in" filter="wipe(left)">
                                      <p:cBhvr>
                                        <p:cTn id="95" dur="500"/>
                                        <p:tgtEl>
                                          <p:spTgt spid="17"/>
                                        </p:tgtEl>
                                      </p:cBhvr>
                                    </p:animEffect>
                                  </p:childTnLst>
                                </p:cTn>
                              </p:par>
                            </p:childTnLst>
                          </p:cTn>
                        </p:par>
                        <p:par>
                          <p:cTn id="96" fill="hold">
                            <p:stCondLst>
                              <p:cond delay="3500"/>
                            </p:stCondLst>
                            <p:childTnLst>
                              <p:par>
                                <p:cTn id="97" presetID="22" presetClass="entr" presetSubtype="8" fill="hold" grpId="0" nodeType="afterEffect">
                                  <p:stCondLst>
                                    <p:cond delay="0"/>
                                  </p:stCondLst>
                                  <p:childTnLst>
                                    <p:set>
                                      <p:cBhvr>
                                        <p:cTn id="98" dur="1" fill="hold">
                                          <p:stCondLst>
                                            <p:cond delay="0"/>
                                          </p:stCondLst>
                                        </p:cTn>
                                        <p:tgtEl>
                                          <p:spTgt spid="18"/>
                                        </p:tgtEl>
                                        <p:attrNameLst>
                                          <p:attrName>style.visibility</p:attrName>
                                        </p:attrNameLst>
                                      </p:cBhvr>
                                      <p:to>
                                        <p:strVal val="visible"/>
                                      </p:to>
                                    </p:set>
                                    <p:animEffect transition="in" filter="wipe(left)">
                                      <p:cBhvr>
                                        <p:cTn id="99" dur="500"/>
                                        <p:tgtEl>
                                          <p:spTgt spid="18"/>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build="p"/>
      <p:bldP spid="10" grpId="0" build="p"/>
      <p:bldP spid="8" grpId="0"/>
      <p:bldP spid="9" grpId="0"/>
      <p:bldP spid="11" grpId="0"/>
      <p:bldP spid="12" grpId="0"/>
      <p:bldP spid="14" grpId="0"/>
      <p:bldP spid="15" grpId="0"/>
      <p:bldP spid="16" grpId="0"/>
      <p:bldP spid="17" grpId="0"/>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457200" y="4648200"/>
            <a:ext cx="8001000" cy="1524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57200" y="2667000"/>
            <a:ext cx="8001000" cy="14478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7200" y="2133600"/>
            <a:ext cx="8001000" cy="533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p:txBody>
          <a:bodyPr/>
          <a:lstStyle>
            <a:extLst/>
          </a:lstStyle>
          <a:p>
            <a:r>
              <a:rPr lang="en-US" dirty="0" smtClean="0"/>
              <a:t>Dependence? </a:t>
            </a:r>
            <a:endParaRPr lang="en-US" dirty="0"/>
          </a:p>
        </p:txBody>
      </p:sp>
      <p:sp>
        <p:nvSpPr>
          <p:cNvPr id="3" name="Rectangle 2"/>
          <p:cNvSpPr>
            <a:spLocks noGrp="1"/>
          </p:cNvSpPr>
          <p:nvPr>
            <p:ph sz="half" idx="1"/>
          </p:nvPr>
        </p:nvSpPr>
        <p:spPr>
          <a:xfrm>
            <a:off x="464344" y="1600200"/>
            <a:ext cx="4038600" cy="5105400"/>
          </a:xfrm>
        </p:spPr>
        <p:txBody>
          <a:bodyPr>
            <a:normAutofit/>
          </a:bodyPr>
          <a:lstStyle>
            <a:extLst/>
          </a:lstStyle>
          <a:p>
            <a:pPr>
              <a:lnSpc>
                <a:spcPct val="114000"/>
              </a:lnSpc>
            </a:pPr>
            <a:r>
              <a:rPr lang="en-US" dirty="0" smtClean="0"/>
              <a:t>Source 1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Benjamin Franklin</a:t>
            </a:r>
          </a:p>
          <a:p>
            <a:pPr>
              <a:lnSpc>
                <a:spcPct val="114000"/>
              </a:lnSpc>
            </a:pPr>
            <a:r>
              <a:rPr lang="en-US" sz="2400" dirty="0" smtClean="0"/>
              <a:t>3</a:t>
            </a:r>
            <a:r>
              <a:rPr lang="en-US" sz="2400" baseline="30000" dirty="0" smtClean="0"/>
              <a:t>rd</a:t>
            </a:r>
            <a:r>
              <a:rPr lang="en-US" sz="2400" dirty="0" smtClean="0"/>
              <a:t> : Tom Jefferson</a:t>
            </a:r>
          </a:p>
          <a:p>
            <a:pPr>
              <a:lnSpc>
                <a:spcPct val="114000"/>
              </a:lnSpc>
            </a:pPr>
            <a:r>
              <a:rPr lang="en-US" sz="2400" dirty="0" smtClean="0"/>
              <a:t>4</a:t>
            </a:r>
            <a:r>
              <a:rPr lang="en-US" sz="2400" baseline="30000" dirty="0" smtClean="0"/>
              <a:t>th</a:t>
            </a:r>
            <a:r>
              <a:rPr lang="en-US" dirty="0" smtClean="0"/>
              <a:t>  : </a:t>
            </a:r>
            <a:r>
              <a:rPr lang="en-US" sz="2400" dirty="0" smtClean="0"/>
              <a:t>Abraham Lincoln </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George W. Bush</a:t>
            </a:r>
          </a:p>
          <a:p>
            <a:pPr>
              <a:lnSpc>
                <a:spcPct val="114000"/>
              </a:lnSpc>
            </a:pPr>
            <a:r>
              <a:rPr lang="en-US" sz="2400" dirty="0" smtClean="0"/>
              <a:t>42</a:t>
            </a:r>
            <a:r>
              <a:rPr lang="en-US" sz="2400" baseline="30000" dirty="0" smtClean="0"/>
              <a:t>nd</a:t>
            </a:r>
            <a:r>
              <a:rPr lang="en-US" sz="2400" dirty="0" smtClean="0"/>
              <a:t> : Hillary Clinton</a:t>
            </a:r>
          </a:p>
          <a:p>
            <a:pPr>
              <a:lnSpc>
                <a:spcPct val="114000"/>
              </a:lnSpc>
            </a:pPr>
            <a:r>
              <a:rPr lang="en-US" sz="2400" dirty="0" smtClean="0"/>
              <a:t>43</a:t>
            </a:r>
            <a:r>
              <a:rPr lang="en-US" sz="2400" baseline="30000" dirty="0" smtClean="0"/>
              <a:t>rd </a:t>
            </a:r>
            <a:r>
              <a:rPr lang="en-US" sz="2400" dirty="0" smtClean="0"/>
              <a:t>: Mickey Mouse</a:t>
            </a:r>
          </a:p>
          <a:p>
            <a:pPr>
              <a:lnSpc>
                <a:spcPct val="114000"/>
              </a:lnSpc>
            </a:pPr>
            <a:r>
              <a:rPr lang="en-US" sz="2400" dirty="0" smtClean="0"/>
              <a:t>44</a:t>
            </a:r>
            <a:r>
              <a:rPr lang="en-US" sz="2400" baseline="30000" dirty="0" smtClean="0"/>
              <a:t>th</a:t>
            </a:r>
            <a:r>
              <a:rPr lang="en-US" sz="2400" dirty="0" smtClean="0"/>
              <a:t>: Barack Obama </a:t>
            </a:r>
          </a:p>
        </p:txBody>
      </p:sp>
      <p:sp>
        <p:nvSpPr>
          <p:cNvPr id="10" name="Rectangle 2"/>
          <p:cNvSpPr>
            <a:spLocks noGrp="1"/>
          </p:cNvSpPr>
          <p:nvPr>
            <p:ph sz="half" idx="1"/>
          </p:nvPr>
        </p:nvSpPr>
        <p:spPr>
          <a:xfrm>
            <a:off x="4800600" y="1600200"/>
            <a:ext cx="4038600" cy="5105400"/>
          </a:xfrm>
        </p:spPr>
        <p:txBody>
          <a:bodyPr>
            <a:normAutofit/>
          </a:bodyPr>
          <a:lstStyle>
            <a:extLst/>
          </a:lstStyle>
          <a:p>
            <a:pPr>
              <a:lnSpc>
                <a:spcPct val="114000"/>
              </a:lnSpc>
            </a:pPr>
            <a:r>
              <a:rPr lang="en-US" dirty="0" smtClean="0"/>
              <a:t>Source 2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Benjamin Franklin</a:t>
            </a:r>
          </a:p>
          <a:p>
            <a:pPr>
              <a:lnSpc>
                <a:spcPct val="114000"/>
              </a:lnSpc>
            </a:pPr>
            <a:r>
              <a:rPr lang="en-US" sz="2400" dirty="0" smtClean="0"/>
              <a:t>3</a:t>
            </a:r>
            <a:r>
              <a:rPr lang="en-US" sz="2400" baseline="30000" dirty="0" smtClean="0"/>
              <a:t>rd</a:t>
            </a:r>
            <a:r>
              <a:rPr lang="en-US" sz="2400" dirty="0" smtClean="0"/>
              <a:t> : Tom Jefferson</a:t>
            </a:r>
          </a:p>
          <a:p>
            <a:pPr>
              <a:lnSpc>
                <a:spcPct val="114000"/>
              </a:lnSpc>
            </a:pPr>
            <a:r>
              <a:rPr lang="en-US" sz="2400" dirty="0" smtClean="0"/>
              <a:t>4</a:t>
            </a:r>
            <a:r>
              <a:rPr lang="en-US" sz="2400" baseline="30000" dirty="0" smtClean="0"/>
              <a:t>th</a:t>
            </a:r>
            <a:r>
              <a:rPr lang="en-US" dirty="0" smtClean="0"/>
              <a:t>  : </a:t>
            </a:r>
            <a:r>
              <a:rPr lang="en-US" sz="2400" dirty="0" smtClean="0"/>
              <a:t>Abraham Lincoln </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George W. Bush</a:t>
            </a:r>
          </a:p>
          <a:p>
            <a:pPr>
              <a:lnSpc>
                <a:spcPct val="114000"/>
              </a:lnSpc>
            </a:pPr>
            <a:r>
              <a:rPr lang="en-US" sz="2400" dirty="0" smtClean="0"/>
              <a:t>42</a:t>
            </a:r>
            <a:r>
              <a:rPr lang="en-US" sz="2400" baseline="30000" dirty="0" smtClean="0"/>
              <a:t>nd</a:t>
            </a:r>
            <a:r>
              <a:rPr lang="en-US" sz="2400" dirty="0" smtClean="0"/>
              <a:t> : Hillary Clinton</a:t>
            </a:r>
          </a:p>
          <a:p>
            <a:pPr>
              <a:lnSpc>
                <a:spcPct val="114000"/>
              </a:lnSpc>
            </a:pPr>
            <a:r>
              <a:rPr lang="en-US" sz="2400" dirty="0" smtClean="0"/>
              <a:t>43</a:t>
            </a:r>
            <a:r>
              <a:rPr lang="en-US" sz="2400" baseline="30000" dirty="0" smtClean="0"/>
              <a:t>rd </a:t>
            </a:r>
            <a:r>
              <a:rPr lang="en-US" sz="2400" dirty="0" smtClean="0"/>
              <a:t>: Mickey Mouse</a:t>
            </a:r>
          </a:p>
          <a:p>
            <a:pPr>
              <a:lnSpc>
                <a:spcPct val="114000"/>
              </a:lnSpc>
            </a:pPr>
            <a:r>
              <a:rPr lang="en-US" sz="2400" dirty="0" smtClean="0"/>
              <a:t>44</a:t>
            </a:r>
            <a:r>
              <a:rPr lang="en-US" sz="2400" baseline="30000" dirty="0" smtClean="0"/>
              <a:t>th</a:t>
            </a:r>
            <a:r>
              <a:rPr lang="en-US" sz="2400" dirty="0" smtClean="0"/>
              <a:t>: John McCain</a:t>
            </a:r>
          </a:p>
        </p:txBody>
      </p:sp>
      <p:sp>
        <p:nvSpPr>
          <p:cNvPr id="13" name="TextBox 12"/>
          <p:cNvSpPr txBox="1"/>
          <p:nvPr/>
        </p:nvSpPr>
        <p:spPr>
          <a:xfrm>
            <a:off x="1676400" y="1214735"/>
            <a:ext cx="6096000" cy="461665"/>
          </a:xfrm>
          <a:prstGeom prst="rect">
            <a:avLst/>
          </a:prstGeom>
          <a:noFill/>
        </p:spPr>
        <p:txBody>
          <a:bodyPr wrap="square" rtlCol="0">
            <a:spAutoFit/>
          </a:bodyPr>
          <a:lstStyle/>
          <a:p>
            <a:r>
              <a:rPr lang="en-US" sz="2400" b="1" dirty="0" smtClean="0">
                <a:solidFill>
                  <a:srgbClr val="FF0000"/>
                </a:solidFill>
              </a:rPr>
              <a:t>Are Source 1 and Source 2 dependent?</a:t>
            </a:r>
            <a:endParaRPr lang="en-US" sz="2400" b="1" dirty="0">
              <a:solidFill>
                <a:srgbClr val="FF0000"/>
              </a:solidFill>
            </a:endParaRPr>
          </a:p>
        </p:txBody>
      </p:sp>
      <p:sp>
        <p:nvSpPr>
          <p:cNvPr id="6" name="Rectangle 1"/>
          <p:cNvSpPr txBox="1">
            <a:spLocks/>
          </p:cNvSpPr>
          <p:nvPr/>
        </p:nvSpPr>
        <p:spPr>
          <a:xfrm>
            <a:off x="3276600" y="228600"/>
            <a:ext cx="3810000" cy="1295400"/>
          </a:xfrm>
          <a:prstGeom prst="rect">
            <a:avLst/>
          </a:prstGeom>
        </p:spPr>
        <p:txBody>
          <a:bodyPr vert="horz" anchor="ctr">
            <a:no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 Common Errors</a:t>
            </a:r>
            <a:endParaRPr kumimoji="0" lang="en-US" sz="40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sp>
        <p:nvSpPr>
          <p:cNvPr id="17" name="TextBox 16"/>
          <p:cNvSpPr txBox="1"/>
          <p:nvPr/>
        </p:nvSpPr>
        <p:spPr>
          <a:xfrm>
            <a:off x="6998402" y="1254518"/>
            <a:ext cx="1269322" cy="400110"/>
          </a:xfrm>
          <a:prstGeom prst="rect">
            <a:avLst/>
          </a:prstGeom>
          <a:noFill/>
        </p:spPr>
        <p:txBody>
          <a:bodyPr wrap="none" rtlCol="0">
            <a:spAutoFit/>
          </a:bodyPr>
          <a:lstStyle/>
          <a:p>
            <a:r>
              <a:rPr lang="en-US" sz="2000" dirty="0" smtClean="0">
                <a:solidFill>
                  <a:schemeClr val="accent2">
                    <a:lumMod val="75000"/>
                  </a:schemeClr>
                </a:solidFill>
              </a:rPr>
              <a:t>Very likely</a:t>
            </a:r>
            <a:endParaRPr lang="en-US" sz="2000" dirty="0">
              <a:solidFill>
                <a:schemeClr val="accent2">
                  <a:lumMod val="75000"/>
                </a:schemeClr>
              </a:solidFill>
            </a:endParaRPr>
          </a:p>
        </p:txBody>
      </p:sp>
      <p:sp>
        <p:nvSpPr>
          <p:cNvPr id="12" name="Text Box 76"/>
          <p:cNvSpPr txBox="1">
            <a:spLocks noChangeArrowheads="1"/>
          </p:cNvSpPr>
          <p:nvPr/>
        </p:nvSpPr>
        <p:spPr bwMode="auto">
          <a:xfrm>
            <a:off x="8458200" y="19812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5" name="Text Box 76"/>
          <p:cNvSpPr txBox="1">
            <a:spLocks noChangeArrowheads="1"/>
          </p:cNvSpPr>
          <p:nvPr/>
        </p:nvSpPr>
        <p:spPr bwMode="auto">
          <a:xfrm>
            <a:off x="8458200" y="24987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16" name="Text Box 76"/>
          <p:cNvSpPr txBox="1">
            <a:spLocks noChangeArrowheads="1"/>
          </p:cNvSpPr>
          <p:nvPr/>
        </p:nvSpPr>
        <p:spPr bwMode="auto">
          <a:xfrm>
            <a:off x="8458200" y="30480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18" name="Text Box 76"/>
          <p:cNvSpPr txBox="1">
            <a:spLocks noChangeArrowheads="1"/>
          </p:cNvSpPr>
          <p:nvPr/>
        </p:nvSpPr>
        <p:spPr bwMode="auto">
          <a:xfrm>
            <a:off x="8458200" y="35814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19" name="Text Box 76"/>
          <p:cNvSpPr txBox="1">
            <a:spLocks noChangeArrowheads="1"/>
          </p:cNvSpPr>
          <p:nvPr/>
        </p:nvSpPr>
        <p:spPr bwMode="auto">
          <a:xfrm>
            <a:off x="8458200" y="45561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0" name="Text Box 76"/>
          <p:cNvSpPr txBox="1">
            <a:spLocks noChangeArrowheads="1"/>
          </p:cNvSpPr>
          <p:nvPr/>
        </p:nvSpPr>
        <p:spPr bwMode="auto">
          <a:xfrm>
            <a:off x="8458200" y="507365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1" name="Text Box 76"/>
          <p:cNvSpPr txBox="1">
            <a:spLocks noChangeArrowheads="1"/>
          </p:cNvSpPr>
          <p:nvPr/>
        </p:nvSpPr>
        <p:spPr bwMode="auto">
          <a:xfrm>
            <a:off x="8458200" y="56229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500"/>
                                        <p:tgtEl>
                                          <p:spTgt spid="12"/>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par>
                          <p:cTn id="23" fill="hold">
                            <p:stCondLst>
                              <p:cond delay="1500"/>
                            </p:stCondLst>
                            <p:childTnLst>
                              <p:par>
                                <p:cTn id="24" presetID="22" presetClass="entr" presetSubtype="8"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par>
                          <p:cTn id="27" fill="hold">
                            <p:stCondLst>
                              <p:cond delay="2000"/>
                            </p:stCondLst>
                            <p:childTnLst>
                              <p:par>
                                <p:cTn id="28" presetID="22" presetClass="entr" presetSubtype="8" fill="hold" grpId="0"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par>
                          <p:cTn id="31" fill="hold">
                            <p:stCondLst>
                              <p:cond delay="2500"/>
                            </p:stCondLst>
                            <p:childTnLst>
                              <p:par>
                                <p:cTn id="32" presetID="22" presetClass="entr" presetSubtype="8" fill="hold" grpId="0"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left)">
                                      <p:cBhvr>
                                        <p:cTn id="34" dur="500"/>
                                        <p:tgtEl>
                                          <p:spTgt spid="20"/>
                                        </p:tgtEl>
                                      </p:cBhvr>
                                    </p:animEffect>
                                  </p:childTnLst>
                                </p:cTn>
                              </p:par>
                            </p:childTnLst>
                          </p:cTn>
                        </p:par>
                        <p:par>
                          <p:cTn id="35" fill="hold">
                            <p:stCondLst>
                              <p:cond delay="3000"/>
                            </p:stCondLst>
                            <p:childTnLst>
                              <p:par>
                                <p:cTn id="36" presetID="22" presetClass="entr" presetSubtype="8"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7" grpId="0" animBg="1"/>
      <p:bldP spid="6" grpId="0"/>
      <p:bldP spid="17" grpId="0"/>
      <p:bldP spid="12" grpId="0"/>
      <p:bldP spid="15" grpId="0"/>
      <p:bldP spid="16" grpId="0"/>
      <p:bldP spid="18" grpId="0"/>
      <p:bldP spid="19" grpId="0"/>
      <p:bldP spid="20"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09550"/>
            <a:ext cx="8534400" cy="1295400"/>
          </a:xfrm>
        </p:spPr>
        <p:txBody>
          <a:bodyPr/>
          <a:lstStyle/>
          <a:p>
            <a:r>
              <a:rPr lang="en-US" sz="3600" dirty="0" smtClean="0"/>
              <a:t>High-Level Intuitions for Copying Detection</a:t>
            </a:r>
            <a:endParaRPr lang="en-US" sz="3600" dirty="0"/>
          </a:p>
        </p:txBody>
      </p:sp>
      <p:sp>
        <p:nvSpPr>
          <p:cNvPr id="3" name="Content Placeholder 2"/>
          <p:cNvSpPr>
            <a:spLocks noGrp="1"/>
          </p:cNvSpPr>
          <p:nvPr>
            <p:ph sz="half" idx="1"/>
          </p:nvPr>
        </p:nvSpPr>
        <p:spPr>
          <a:xfrm>
            <a:off x="464344" y="2057400"/>
            <a:ext cx="8222456" cy="4495800"/>
          </a:xfrm>
          <a:solidFill>
            <a:schemeClr val="bg1"/>
          </a:solidFill>
        </p:spPr>
        <p:txBody>
          <a:bodyPr>
            <a:normAutofit fontScale="92500"/>
          </a:bodyPr>
          <a:lstStyle/>
          <a:p>
            <a:pPr>
              <a:buFont typeface="Wingdings" pitchFamily="2" charset="2"/>
              <a:buChar char="q"/>
            </a:pPr>
            <a:r>
              <a:rPr lang="en-US" altLang="zh-CN" sz="3200" dirty="0" smtClean="0">
                <a:solidFill>
                  <a:schemeClr val="accent3"/>
                </a:solidFill>
                <a:ea typeface="SimSun" pitchFamily="2" charset="-122"/>
              </a:rPr>
              <a:t>Intuition I: decide</a:t>
            </a:r>
            <a:r>
              <a:rPr lang="en-US" altLang="zh-CN" sz="3200" dirty="0" smtClean="0">
                <a:ea typeface="SimSun" pitchFamily="2" charset="-122"/>
              </a:rPr>
              <a:t> </a:t>
            </a:r>
            <a:r>
              <a:rPr lang="en-US" altLang="zh-CN" sz="3200" dirty="0" smtClean="0">
                <a:solidFill>
                  <a:schemeClr val="accent3"/>
                </a:solidFill>
                <a:ea typeface="SimSun" pitchFamily="2" charset="-122"/>
              </a:rPr>
              <a:t>dependence (w/o direction)</a:t>
            </a:r>
          </a:p>
          <a:p>
            <a:pPr lvl="1">
              <a:buNone/>
            </a:pPr>
            <a:r>
              <a:rPr lang="en-US" altLang="zh-CN" sz="2800" dirty="0" smtClean="0">
                <a:solidFill>
                  <a:schemeClr val="accent3"/>
                </a:solidFill>
                <a:ea typeface="SimSun" pitchFamily="2" charset="-122"/>
              </a:rPr>
              <a:t>For shared data, Pr(</a:t>
            </a:r>
            <a:r>
              <a:rPr lang="el-GR" altLang="zh-CN" sz="2800" dirty="0" smtClean="0">
                <a:solidFill>
                  <a:schemeClr val="accent3"/>
                </a:solidFill>
                <a:ea typeface="SimSun" pitchFamily="2" charset="-122"/>
              </a:rPr>
              <a:t>Ф</a:t>
            </a:r>
            <a:r>
              <a:rPr lang="en-US" altLang="zh-CN" sz="2800" dirty="0" smtClean="0">
                <a:solidFill>
                  <a:schemeClr val="accent3"/>
                </a:solidFill>
                <a:ea typeface="SimSun" pitchFamily="2" charset="-122"/>
              </a:rPr>
              <a:t>(S1)|S1</a:t>
            </a:r>
            <a:r>
              <a:rPr lang="en-US" altLang="zh-CN" sz="2800" dirty="0" smtClean="0">
                <a:solidFill>
                  <a:schemeClr val="accent3"/>
                </a:solidFill>
                <a:ea typeface="SimSun" pitchFamily="2" charset="-122"/>
                <a:sym typeface="Symbol"/>
              </a:rPr>
              <a:t></a:t>
            </a:r>
            <a:r>
              <a:rPr lang="en-US" altLang="zh-CN" sz="2800" dirty="0" smtClean="0">
                <a:solidFill>
                  <a:schemeClr val="accent3"/>
                </a:solidFill>
                <a:ea typeface="SimSun" pitchFamily="2" charset="-122"/>
              </a:rPr>
              <a:t>S2) is low </a:t>
            </a:r>
            <a:br>
              <a:rPr lang="en-US" altLang="zh-CN" sz="2800" dirty="0" smtClean="0">
                <a:solidFill>
                  <a:schemeClr val="accent3"/>
                </a:solidFill>
                <a:ea typeface="SimSun" pitchFamily="2" charset="-122"/>
              </a:rPr>
            </a:br>
            <a:r>
              <a:rPr lang="en-US" altLang="zh-CN" sz="2800" dirty="0" smtClean="0">
                <a:solidFill>
                  <a:schemeClr val="accent3"/>
                </a:solidFill>
                <a:ea typeface="SimSun" pitchFamily="2" charset="-122"/>
              </a:rPr>
              <a:t>e.g., incorrect data</a:t>
            </a:r>
          </a:p>
          <a:p>
            <a:endParaRPr lang="en-US" altLang="zh-CN" dirty="0" smtClean="0">
              <a:ea typeface="SimSun" pitchFamily="2" charset="-122"/>
            </a:endParaRPr>
          </a:p>
          <a:p>
            <a:pPr>
              <a:buFont typeface="Wingdings" pitchFamily="2" charset="2"/>
              <a:buChar char="q"/>
            </a:pPr>
            <a:r>
              <a:rPr lang="en-US" altLang="zh-CN" sz="3200" dirty="0" smtClean="0">
                <a:ea typeface="SimSun" pitchFamily="2" charset="-122"/>
              </a:rPr>
              <a:t>Intuition II: decide copying </a:t>
            </a:r>
            <a:r>
              <a:rPr lang="en-US" altLang="zh-CN" sz="3200" b="1" dirty="0" smtClean="0">
                <a:ea typeface="SimSun" pitchFamily="2" charset="-122"/>
              </a:rPr>
              <a:t>direction</a:t>
            </a:r>
          </a:p>
          <a:p>
            <a:pPr lvl="1">
              <a:buNone/>
            </a:pPr>
            <a:r>
              <a:rPr lang="en-US" altLang="zh-CN" sz="2800" dirty="0" smtClean="0">
                <a:ea typeface="SimSun" pitchFamily="2" charset="-122"/>
              </a:rPr>
              <a:t>Let F be a property function of the data </a:t>
            </a:r>
            <a:br>
              <a:rPr lang="en-US" altLang="zh-CN" sz="2800" dirty="0" smtClean="0">
                <a:ea typeface="SimSun" pitchFamily="2" charset="-122"/>
              </a:rPr>
            </a:br>
            <a:r>
              <a:rPr lang="en-US" altLang="zh-CN" sz="2800" dirty="0" smtClean="0">
                <a:ea typeface="SimSun" pitchFamily="2" charset="-122"/>
              </a:rPr>
              <a:t>(e.g., accuracy of data)</a:t>
            </a:r>
          </a:p>
          <a:p>
            <a:pPr lvl="1">
              <a:buNone/>
            </a:pPr>
            <a:endParaRPr lang="en-US" altLang="zh-CN" sz="1000" dirty="0" smtClean="0">
              <a:solidFill>
                <a:srgbClr val="C00000"/>
              </a:solidFill>
              <a:ea typeface="SimSun" pitchFamily="2" charset="-122"/>
            </a:endParaRPr>
          </a:p>
          <a:p>
            <a:pPr lvl="1">
              <a:buNone/>
            </a:pPr>
            <a:r>
              <a:rPr lang="en-US" altLang="zh-CN" sz="3000" dirty="0" smtClean="0">
                <a:solidFill>
                  <a:srgbClr val="C00000"/>
                </a:solidFill>
                <a:ea typeface="SimSun" pitchFamily="2" charset="-122"/>
              </a:rPr>
              <a:t>|F(</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(S1) </a:t>
            </a:r>
            <a:r>
              <a:rPr lang="en-US" altLang="zh-CN" sz="3000" dirty="0" smtClean="0">
                <a:solidFill>
                  <a:srgbClr val="C00000"/>
                </a:solidFill>
                <a:ea typeface="SimSun" pitchFamily="2" charset="-122"/>
                <a:sym typeface="Symbol"/>
              </a:rPr>
              <a:t></a:t>
            </a:r>
            <a:r>
              <a:rPr lang="en-US" altLang="zh-CN" sz="3000" dirty="0" smtClean="0">
                <a:solidFill>
                  <a:srgbClr val="C00000"/>
                </a:solidFill>
                <a:ea typeface="SimSun" pitchFamily="2" charset="-122"/>
              </a:rPr>
              <a:t> </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(S2))-F(</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(S1)-</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(S2))| </a:t>
            </a:r>
          </a:p>
          <a:p>
            <a:pPr lvl="1">
              <a:buNone/>
            </a:pPr>
            <a:r>
              <a:rPr lang="en-US" altLang="zh-CN" sz="3000" dirty="0" smtClean="0">
                <a:solidFill>
                  <a:srgbClr val="C00000"/>
                </a:solidFill>
                <a:ea typeface="SimSun" pitchFamily="2" charset="-122"/>
              </a:rPr>
              <a:t>				&gt; |F(</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(S1) </a:t>
            </a:r>
            <a:r>
              <a:rPr lang="en-US" altLang="zh-CN" sz="3000" dirty="0" smtClean="0">
                <a:solidFill>
                  <a:srgbClr val="C00000"/>
                </a:solidFill>
                <a:ea typeface="SimSun" pitchFamily="2" charset="-122"/>
                <a:sym typeface="Symbol"/>
              </a:rPr>
              <a:t></a:t>
            </a:r>
            <a:r>
              <a:rPr lang="en-US" altLang="zh-CN" sz="3000" dirty="0" smtClean="0">
                <a:solidFill>
                  <a:srgbClr val="C00000"/>
                </a:solidFill>
                <a:ea typeface="SimSun" pitchFamily="2" charset="-122"/>
              </a:rPr>
              <a:t> </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(S2))-F(</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(S2)-</a:t>
            </a:r>
            <a:r>
              <a:rPr lang="el-GR" altLang="zh-CN" sz="3000" dirty="0" smtClean="0">
                <a:solidFill>
                  <a:srgbClr val="C00000"/>
                </a:solidFill>
                <a:ea typeface="SimSun" pitchFamily="2" charset="-122"/>
              </a:rPr>
              <a:t>Ф</a:t>
            </a:r>
            <a:r>
              <a:rPr lang="en-US" altLang="zh-CN" sz="3000" dirty="0" smtClean="0">
                <a:solidFill>
                  <a:srgbClr val="C00000"/>
                </a:solidFill>
                <a:ea typeface="SimSun" pitchFamily="2" charset="-122"/>
              </a:rPr>
              <a:t>(S1))| </a:t>
            </a:r>
            <a:r>
              <a:rPr lang="en-US" altLang="zh-CN" dirty="0" smtClean="0">
                <a:solidFill>
                  <a:srgbClr val="C00000"/>
                </a:solidFill>
                <a:ea typeface="SimSun" pitchFamily="2" charset="-122"/>
              </a:rPr>
              <a:t>.</a:t>
            </a:r>
          </a:p>
        </p:txBody>
      </p:sp>
      <p:sp>
        <p:nvSpPr>
          <p:cNvPr id="4" name="TextBox 3"/>
          <p:cNvSpPr txBox="1"/>
          <p:nvPr/>
        </p:nvSpPr>
        <p:spPr>
          <a:xfrm>
            <a:off x="610165" y="1320225"/>
            <a:ext cx="8292655" cy="584775"/>
          </a:xfrm>
          <a:prstGeom prst="rect">
            <a:avLst/>
          </a:prstGeom>
          <a:noFill/>
        </p:spPr>
        <p:txBody>
          <a:bodyPr wrap="none" rtlCol="0">
            <a:spAutoFit/>
          </a:bodyPr>
          <a:lstStyle/>
          <a:p>
            <a:r>
              <a:rPr lang="en-US" sz="3200" dirty="0" smtClean="0">
                <a:solidFill>
                  <a:schemeClr val="accent1">
                    <a:lumMod val="75000"/>
                  </a:schemeClr>
                </a:solidFill>
              </a:rPr>
              <a:t>Pr(</a:t>
            </a:r>
            <a:r>
              <a:rPr lang="el-GR" sz="3200" dirty="0" smtClean="0">
                <a:solidFill>
                  <a:schemeClr val="accent1">
                    <a:lumMod val="75000"/>
                  </a:schemeClr>
                </a:solidFill>
              </a:rPr>
              <a:t>Ф</a:t>
            </a:r>
            <a:r>
              <a:rPr lang="en-US" sz="3200" dirty="0" smtClean="0">
                <a:solidFill>
                  <a:schemeClr val="accent1">
                    <a:lumMod val="75000"/>
                  </a:schemeClr>
                </a:solidFill>
              </a:rPr>
              <a:t>(S1)|S1</a:t>
            </a:r>
            <a:r>
              <a:rPr lang="en-US" altLang="zh-CN" sz="3200" dirty="0" smtClean="0">
                <a:solidFill>
                  <a:schemeClr val="accent1">
                    <a:lumMod val="75000"/>
                  </a:schemeClr>
                </a:solidFill>
                <a:sym typeface="Wingdings" pitchFamily="2" charset="2"/>
              </a:rPr>
              <a:t></a:t>
            </a:r>
            <a:r>
              <a:rPr lang="en-US" sz="3200" dirty="0" smtClean="0">
                <a:solidFill>
                  <a:schemeClr val="accent1">
                    <a:lumMod val="75000"/>
                  </a:schemeClr>
                </a:solidFill>
              </a:rPr>
              <a:t>S2) &gt;&gt; Pr(</a:t>
            </a:r>
            <a:r>
              <a:rPr lang="el-GR" sz="3200" dirty="0" smtClean="0">
                <a:solidFill>
                  <a:schemeClr val="accent1">
                    <a:lumMod val="75000"/>
                  </a:schemeClr>
                </a:solidFill>
              </a:rPr>
              <a:t>Ф</a:t>
            </a:r>
            <a:r>
              <a:rPr lang="en-US" sz="3200" dirty="0" smtClean="0">
                <a:solidFill>
                  <a:schemeClr val="accent1">
                    <a:lumMod val="75000"/>
                  </a:schemeClr>
                </a:solidFill>
              </a:rPr>
              <a:t>(S1)|S1</a:t>
            </a:r>
            <a:r>
              <a:rPr lang="en-US" altLang="zh-CN" sz="3200" dirty="0" smtClean="0">
                <a:solidFill>
                  <a:schemeClr val="accent1">
                    <a:lumMod val="75000"/>
                  </a:schemeClr>
                </a:solidFill>
                <a:sym typeface="Symbol"/>
              </a:rPr>
              <a:t></a:t>
            </a:r>
            <a:r>
              <a:rPr lang="en-US" sz="3200" dirty="0" smtClean="0">
                <a:solidFill>
                  <a:schemeClr val="accent1">
                    <a:lumMod val="75000"/>
                  </a:schemeClr>
                </a:solidFill>
              </a:rPr>
              <a:t>S2)       S1</a:t>
            </a:r>
            <a:r>
              <a:rPr lang="en-US" altLang="zh-CN" sz="3200" dirty="0" smtClean="0">
                <a:solidFill>
                  <a:schemeClr val="accent1">
                    <a:lumMod val="75000"/>
                  </a:schemeClr>
                </a:solidFill>
                <a:sym typeface="Wingdings" pitchFamily="2" charset="2"/>
              </a:rPr>
              <a:t></a:t>
            </a:r>
            <a:r>
              <a:rPr lang="en-US" sz="3200" dirty="0" smtClean="0">
                <a:solidFill>
                  <a:schemeClr val="accent1">
                    <a:lumMod val="75000"/>
                  </a:schemeClr>
                </a:solidFill>
              </a:rPr>
              <a:t>S2</a:t>
            </a:r>
            <a:endParaRPr lang="en-US" sz="3200" dirty="0">
              <a:solidFill>
                <a:schemeClr val="accent1">
                  <a:lumMod val="75000"/>
                </a:schemeClr>
              </a:solidFill>
            </a:endParaRPr>
          </a:p>
        </p:txBody>
      </p:sp>
      <p:sp>
        <p:nvSpPr>
          <p:cNvPr id="6" name="Right Arrow 5"/>
          <p:cNvSpPr/>
          <p:nvPr/>
        </p:nvSpPr>
        <p:spPr>
          <a:xfrm>
            <a:off x="6868633" y="1469066"/>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457200" y="3657600"/>
            <a:ext cx="8001000" cy="5334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57200" y="6172200"/>
            <a:ext cx="8001000" cy="5334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57200" y="5181600"/>
            <a:ext cx="8001000" cy="533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57200" y="2133600"/>
            <a:ext cx="8001000" cy="533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p:txBody>
          <a:bodyPr/>
          <a:lstStyle>
            <a:extLst/>
          </a:lstStyle>
          <a:p>
            <a:r>
              <a:rPr lang="en-US" dirty="0" smtClean="0"/>
              <a:t>Dependence? </a:t>
            </a:r>
            <a:endParaRPr lang="en-US" dirty="0"/>
          </a:p>
        </p:txBody>
      </p:sp>
      <p:sp>
        <p:nvSpPr>
          <p:cNvPr id="10" name="Rectangle 2"/>
          <p:cNvSpPr>
            <a:spLocks noGrp="1"/>
          </p:cNvSpPr>
          <p:nvPr>
            <p:ph sz="half" idx="1"/>
          </p:nvPr>
        </p:nvSpPr>
        <p:spPr>
          <a:xfrm>
            <a:off x="4800600" y="1600200"/>
            <a:ext cx="4038600" cy="5105400"/>
          </a:xfrm>
        </p:spPr>
        <p:txBody>
          <a:bodyPr>
            <a:normAutofit/>
          </a:bodyPr>
          <a:lstStyle>
            <a:extLst/>
          </a:lstStyle>
          <a:p>
            <a:pPr>
              <a:lnSpc>
                <a:spcPct val="114000"/>
              </a:lnSpc>
            </a:pPr>
            <a:r>
              <a:rPr lang="en-US" dirty="0" smtClean="0"/>
              <a:t>Source 2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Benjamin Franklin</a:t>
            </a:r>
          </a:p>
          <a:p>
            <a:pPr>
              <a:lnSpc>
                <a:spcPct val="114000"/>
              </a:lnSpc>
            </a:pPr>
            <a:r>
              <a:rPr lang="en-US" sz="2400" dirty="0" smtClean="0"/>
              <a:t>3</a:t>
            </a:r>
            <a:r>
              <a:rPr lang="en-US" sz="2400" baseline="30000" dirty="0" smtClean="0"/>
              <a:t>rd</a:t>
            </a:r>
            <a:r>
              <a:rPr lang="en-US" sz="2400" dirty="0" smtClean="0"/>
              <a:t> : Tom Jefferson</a:t>
            </a:r>
          </a:p>
          <a:p>
            <a:pPr>
              <a:lnSpc>
                <a:spcPct val="114000"/>
              </a:lnSpc>
            </a:pPr>
            <a:r>
              <a:rPr lang="en-US" sz="2400" dirty="0" smtClean="0"/>
              <a:t>4</a:t>
            </a:r>
            <a:r>
              <a:rPr lang="en-US" sz="2400" baseline="30000" dirty="0" smtClean="0"/>
              <a:t>th</a:t>
            </a:r>
            <a:r>
              <a:rPr lang="en-US" sz="2400" dirty="0" smtClean="0"/>
              <a:t>  : Abraham Lincoln </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Hillary Clinton</a:t>
            </a:r>
          </a:p>
          <a:p>
            <a:pPr>
              <a:lnSpc>
                <a:spcPct val="114000"/>
              </a:lnSpc>
            </a:pPr>
            <a:r>
              <a:rPr lang="en-US" sz="2400" dirty="0" smtClean="0"/>
              <a:t>42</a:t>
            </a:r>
            <a:r>
              <a:rPr lang="en-US" sz="2400" baseline="30000" dirty="0" smtClean="0"/>
              <a:t>nd</a:t>
            </a:r>
            <a:r>
              <a:rPr lang="en-US" sz="2400" dirty="0" smtClean="0"/>
              <a:t> : William J. Clinton</a:t>
            </a:r>
          </a:p>
          <a:p>
            <a:pPr>
              <a:lnSpc>
                <a:spcPct val="114000"/>
              </a:lnSpc>
            </a:pPr>
            <a:r>
              <a:rPr lang="en-US" sz="2400" dirty="0" smtClean="0"/>
              <a:t>43</a:t>
            </a:r>
            <a:r>
              <a:rPr lang="en-US" sz="2400" baseline="30000" dirty="0" smtClean="0"/>
              <a:t>rd </a:t>
            </a:r>
            <a:r>
              <a:rPr lang="en-US" sz="2400" dirty="0" smtClean="0"/>
              <a:t>: Mickey Mouse</a:t>
            </a:r>
          </a:p>
          <a:p>
            <a:pPr>
              <a:lnSpc>
                <a:spcPct val="114000"/>
              </a:lnSpc>
            </a:pPr>
            <a:r>
              <a:rPr lang="en-US" sz="2400" dirty="0" smtClean="0"/>
              <a:t>44</a:t>
            </a:r>
            <a:r>
              <a:rPr lang="en-US" sz="2400" baseline="30000" dirty="0" smtClean="0"/>
              <a:t>th</a:t>
            </a:r>
            <a:r>
              <a:rPr lang="en-US" sz="2400" dirty="0" smtClean="0"/>
              <a:t>: John McCain</a:t>
            </a:r>
          </a:p>
        </p:txBody>
      </p:sp>
      <p:sp>
        <p:nvSpPr>
          <p:cNvPr id="13" name="TextBox 12"/>
          <p:cNvSpPr txBox="1"/>
          <p:nvPr/>
        </p:nvSpPr>
        <p:spPr>
          <a:xfrm>
            <a:off x="1676400" y="1214735"/>
            <a:ext cx="6096000" cy="461665"/>
          </a:xfrm>
          <a:prstGeom prst="rect">
            <a:avLst/>
          </a:prstGeom>
          <a:noFill/>
        </p:spPr>
        <p:txBody>
          <a:bodyPr wrap="square" rtlCol="0">
            <a:spAutoFit/>
          </a:bodyPr>
          <a:lstStyle/>
          <a:p>
            <a:r>
              <a:rPr lang="en-US" sz="2400" b="1" dirty="0" smtClean="0">
                <a:solidFill>
                  <a:srgbClr val="FF0000"/>
                </a:solidFill>
              </a:rPr>
              <a:t>Are Source 1 and Source 2 dependent?</a:t>
            </a:r>
            <a:endParaRPr lang="en-US" sz="2400" b="1" dirty="0">
              <a:solidFill>
                <a:srgbClr val="FF0000"/>
              </a:solidFill>
            </a:endParaRPr>
          </a:p>
        </p:txBody>
      </p:sp>
      <p:sp>
        <p:nvSpPr>
          <p:cNvPr id="6" name="Rectangle 1"/>
          <p:cNvSpPr txBox="1">
            <a:spLocks/>
          </p:cNvSpPr>
          <p:nvPr/>
        </p:nvSpPr>
        <p:spPr>
          <a:xfrm>
            <a:off x="3276600" y="228600"/>
            <a:ext cx="4267200" cy="1295400"/>
          </a:xfrm>
          <a:prstGeom prst="rect">
            <a:avLst/>
          </a:prstGeom>
        </p:spPr>
        <p:txBody>
          <a:bodyPr vert="horz" anchor="ctr">
            <a:no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 Different Accuracy</a:t>
            </a:r>
            <a:endParaRPr kumimoji="0" lang="en-US" sz="40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sp>
        <p:nvSpPr>
          <p:cNvPr id="9" name="Rectangle 2"/>
          <p:cNvSpPr>
            <a:spLocks noGrp="1"/>
          </p:cNvSpPr>
          <p:nvPr>
            <p:ph sz="half" idx="1"/>
          </p:nvPr>
        </p:nvSpPr>
        <p:spPr>
          <a:xfrm>
            <a:off x="464344" y="1600200"/>
            <a:ext cx="4038600" cy="5105400"/>
          </a:xfrm>
        </p:spPr>
        <p:txBody>
          <a:bodyPr>
            <a:normAutofit/>
          </a:bodyPr>
          <a:lstStyle>
            <a:extLst/>
          </a:lstStyle>
          <a:p>
            <a:pPr>
              <a:lnSpc>
                <a:spcPct val="114000"/>
              </a:lnSpc>
            </a:pPr>
            <a:r>
              <a:rPr lang="en-US" dirty="0" smtClean="0"/>
              <a:t>Source 1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John Adams</a:t>
            </a:r>
          </a:p>
          <a:p>
            <a:pPr>
              <a:lnSpc>
                <a:spcPct val="114000"/>
              </a:lnSpc>
            </a:pPr>
            <a:r>
              <a:rPr lang="en-US" sz="2400" dirty="0" smtClean="0"/>
              <a:t>3</a:t>
            </a:r>
            <a:r>
              <a:rPr lang="en-US" sz="2400" baseline="30000" dirty="0" smtClean="0"/>
              <a:t>rd</a:t>
            </a:r>
            <a:r>
              <a:rPr lang="en-US" sz="2400" dirty="0" smtClean="0"/>
              <a:t> : Thomas Jefferson</a:t>
            </a:r>
          </a:p>
          <a:p>
            <a:pPr>
              <a:lnSpc>
                <a:spcPct val="114000"/>
              </a:lnSpc>
            </a:pPr>
            <a:r>
              <a:rPr lang="en-US" sz="2400" dirty="0" smtClean="0"/>
              <a:t>4</a:t>
            </a:r>
            <a:r>
              <a:rPr lang="en-US" sz="2400" baseline="30000" dirty="0" smtClean="0"/>
              <a:t>th</a:t>
            </a:r>
            <a:r>
              <a:rPr lang="en-US" sz="2400" dirty="0" smtClean="0"/>
              <a:t>  : Abraham Lincoln </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George W. Bush</a:t>
            </a:r>
          </a:p>
          <a:p>
            <a:pPr>
              <a:lnSpc>
                <a:spcPct val="114000"/>
              </a:lnSpc>
            </a:pPr>
            <a:r>
              <a:rPr lang="en-US" sz="2400" dirty="0" smtClean="0"/>
              <a:t>42</a:t>
            </a:r>
            <a:r>
              <a:rPr lang="en-US" sz="2400" baseline="30000" dirty="0" smtClean="0"/>
              <a:t>nd</a:t>
            </a:r>
            <a:r>
              <a:rPr lang="en-US" sz="2400" dirty="0" smtClean="0"/>
              <a:t> : William J. Clinton</a:t>
            </a:r>
          </a:p>
          <a:p>
            <a:pPr>
              <a:lnSpc>
                <a:spcPct val="114000"/>
              </a:lnSpc>
            </a:pPr>
            <a:r>
              <a:rPr lang="en-US" sz="2400" dirty="0" smtClean="0"/>
              <a:t>43</a:t>
            </a:r>
            <a:r>
              <a:rPr lang="en-US" sz="2400" baseline="30000" dirty="0" smtClean="0"/>
              <a:t>rd </a:t>
            </a:r>
            <a:r>
              <a:rPr lang="en-US" sz="2400" dirty="0" smtClean="0"/>
              <a:t>: George W. Bush</a:t>
            </a:r>
          </a:p>
          <a:p>
            <a:pPr>
              <a:lnSpc>
                <a:spcPct val="114000"/>
              </a:lnSpc>
            </a:pPr>
            <a:r>
              <a:rPr lang="en-US" sz="2400" dirty="0" smtClean="0"/>
              <a:t>44</a:t>
            </a:r>
            <a:r>
              <a:rPr lang="en-US" sz="2400" baseline="30000" dirty="0" smtClean="0"/>
              <a:t>th</a:t>
            </a:r>
            <a:r>
              <a:rPr lang="en-US" sz="2400" dirty="0" smtClean="0"/>
              <a:t>: John McCain</a:t>
            </a:r>
          </a:p>
        </p:txBody>
      </p:sp>
      <p:sp>
        <p:nvSpPr>
          <p:cNvPr id="19" name="Text Box 76"/>
          <p:cNvSpPr txBox="1">
            <a:spLocks noChangeArrowheads="1"/>
          </p:cNvSpPr>
          <p:nvPr/>
        </p:nvSpPr>
        <p:spPr bwMode="auto">
          <a:xfrm>
            <a:off x="3733800" y="25146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20" name="Text Box 76"/>
          <p:cNvSpPr txBox="1">
            <a:spLocks noChangeArrowheads="1"/>
          </p:cNvSpPr>
          <p:nvPr/>
        </p:nvSpPr>
        <p:spPr bwMode="auto">
          <a:xfrm>
            <a:off x="3733800" y="30480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21" name="Text Box 76"/>
          <p:cNvSpPr txBox="1">
            <a:spLocks noChangeArrowheads="1"/>
          </p:cNvSpPr>
          <p:nvPr/>
        </p:nvSpPr>
        <p:spPr bwMode="auto">
          <a:xfrm>
            <a:off x="3733800" y="55626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7" name="TextBox 16"/>
          <p:cNvSpPr txBox="1"/>
          <p:nvPr/>
        </p:nvSpPr>
        <p:spPr>
          <a:xfrm>
            <a:off x="7010400" y="1099894"/>
            <a:ext cx="1676400" cy="707886"/>
          </a:xfrm>
          <a:prstGeom prst="rect">
            <a:avLst/>
          </a:prstGeom>
          <a:noFill/>
        </p:spPr>
        <p:txBody>
          <a:bodyPr wrap="square" rtlCol="0">
            <a:spAutoFit/>
          </a:bodyPr>
          <a:lstStyle/>
          <a:p>
            <a:r>
              <a:rPr lang="en-US" sz="2000" dirty="0" smtClean="0">
                <a:solidFill>
                  <a:schemeClr val="accent2">
                    <a:lumMod val="75000"/>
                  </a:schemeClr>
                </a:solidFill>
              </a:rPr>
              <a:t>S2 more likely to be a copier</a:t>
            </a:r>
            <a:endParaRPr lang="en-US" sz="2000" dirty="0">
              <a:solidFill>
                <a:schemeClr val="accent2">
                  <a:lumMod val="75000"/>
                </a:schemeClr>
              </a:solidFill>
            </a:endParaRPr>
          </a:p>
        </p:txBody>
      </p:sp>
      <p:sp>
        <p:nvSpPr>
          <p:cNvPr id="18" name="Text Box 76"/>
          <p:cNvSpPr txBox="1">
            <a:spLocks noChangeArrowheads="1"/>
          </p:cNvSpPr>
          <p:nvPr/>
        </p:nvSpPr>
        <p:spPr bwMode="auto">
          <a:xfrm>
            <a:off x="8458200" y="20574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22" name="Text Box 76"/>
          <p:cNvSpPr txBox="1">
            <a:spLocks noChangeArrowheads="1"/>
          </p:cNvSpPr>
          <p:nvPr/>
        </p:nvSpPr>
        <p:spPr bwMode="auto">
          <a:xfrm>
            <a:off x="7772400" y="25146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3" name="Text Box 76"/>
          <p:cNvSpPr txBox="1">
            <a:spLocks noChangeArrowheads="1"/>
          </p:cNvSpPr>
          <p:nvPr/>
        </p:nvSpPr>
        <p:spPr bwMode="auto">
          <a:xfrm>
            <a:off x="7772400" y="30321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8" name="Text Box 76"/>
          <p:cNvSpPr txBox="1">
            <a:spLocks noChangeArrowheads="1"/>
          </p:cNvSpPr>
          <p:nvPr/>
        </p:nvSpPr>
        <p:spPr bwMode="auto">
          <a:xfrm>
            <a:off x="7772400" y="55467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31" name="Text Box 76"/>
          <p:cNvSpPr txBox="1">
            <a:spLocks noChangeArrowheads="1"/>
          </p:cNvSpPr>
          <p:nvPr/>
        </p:nvSpPr>
        <p:spPr bwMode="auto">
          <a:xfrm>
            <a:off x="8458200" y="5089525"/>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25" name="Text Box 76"/>
          <p:cNvSpPr txBox="1">
            <a:spLocks noChangeArrowheads="1"/>
          </p:cNvSpPr>
          <p:nvPr/>
        </p:nvSpPr>
        <p:spPr bwMode="auto">
          <a:xfrm>
            <a:off x="7772400" y="45720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6" name="Text Box 76"/>
          <p:cNvSpPr txBox="1">
            <a:spLocks noChangeArrowheads="1"/>
          </p:cNvSpPr>
          <p:nvPr/>
        </p:nvSpPr>
        <p:spPr bwMode="auto">
          <a:xfrm>
            <a:off x="3733800" y="45720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7" name="Text Box 76"/>
          <p:cNvSpPr txBox="1">
            <a:spLocks noChangeArrowheads="1"/>
          </p:cNvSpPr>
          <p:nvPr/>
        </p:nvSpPr>
        <p:spPr bwMode="auto">
          <a:xfrm>
            <a:off x="8458200" y="35814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30" name="Text Box 76"/>
          <p:cNvSpPr txBox="1">
            <a:spLocks noChangeArrowheads="1"/>
          </p:cNvSpPr>
          <p:nvPr/>
        </p:nvSpPr>
        <p:spPr bwMode="auto">
          <a:xfrm>
            <a:off x="8458200" y="61563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par>
                          <p:cTn id="13" fill="hold">
                            <p:stCondLst>
                              <p:cond delay="0"/>
                            </p:stCondLst>
                            <p:childTnLst>
                              <p:par>
                                <p:cTn id="14" presetID="22" presetClass="entr" presetSubtype="8"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left)">
                                      <p:cBhvr>
                                        <p:cTn id="20" dur="5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left)">
                                      <p:cBhvr>
                                        <p:cTn id="25" dur="500"/>
                                        <p:tgtEl>
                                          <p:spTgt spid="19"/>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left)">
                                      <p:cBhvr>
                                        <p:cTn id="29" dur="500"/>
                                        <p:tgtEl>
                                          <p:spTgt spid="20"/>
                                        </p:tgtEl>
                                      </p:cBhvr>
                                    </p:animEffect>
                                  </p:childTnLst>
                                </p:cTn>
                              </p:par>
                            </p:childTnLst>
                          </p:cTn>
                        </p:par>
                        <p:par>
                          <p:cTn id="30" fill="hold">
                            <p:stCondLst>
                              <p:cond delay="1000"/>
                            </p:stCondLst>
                            <p:childTnLst>
                              <p:par>
                                <p:cTn id="31" presetID="22" presetClass="entr" presetSubtype="8"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par>
                          <p:cTn id="38" fill="hold">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500"/>
                                        <p:tgtEl>
                                          <p:spTgt spid="22"/>
                                        </p:tgtEl>
                                      </p:cBhvr>
                                    </p:animEffect>
                                  </p:childTnLst>
                                </p:cTn>
                              </p:par>
                            </p:childTnLst>
                          </p:cTn>
                        </p:par>
                        <p:par>
                          <p:cTn id="42" fill="hold">
                            <p:stCondLst>
                              <p:cond delay="2500"/>
                            </p:stCondLst>
                            <p:childTnLst>
                              <p:par>
                                <p:cTn id="43" presetID="22" presetClass="entr" presetSubtype="8"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left)">
                                      <p:cBhvr>
                                        <p:cTn id="45" dur="500"/>
                                        <p:tgtEl>
                                          <p:spTgt spid="23"/>
                                        </p:tgtEl>
                                      </p:cBhvr>
                                    </p:animEffect>
                                  </p:childTnLst>
                                </p:cTn>
                              </p:par>
                            </p:childTnLst>
                          </p:cTn>
                        </p:par>
                        <p:par>
                          <p:cTn id="46" fill="hold">
                            <p:stCondLst>
                              <p:cond delay="3000"/>
                            </p:stCondLst>
                            <p:childTnLst>
                              <p:par>
                                <p:cTn id="47" presetID="22" presetClass="entr" presetSubtype="8" fill="hold" grpId="0"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left)">
                                      <p:cBhvr>
                                        <p:cTn id="49" dur="500"/>
                                        <p:tgtEl>
                                          <p:spTgt spid="25"/>
                                        </p:tgtEl>
                                      </p:cBhvr>
                                    </p:animEffect>
                                  </p:childTnLst>
                                </p:cTn>
                              </p:par>
                            </p:childTnLst>
                          </p:cTn>
                        </p:par>
                        <p:par>
                          <p:cTn id="50" fill="hold">
                            <p:stCondLst>
                              <p:cond delay="3500"/>
                            </p:stCondLst>
                            <p:childTnLst>
                              <p:par>
                                <p:cTn id="51" presetID="22" presetClass="entr" presetSubtype="8" fill="hold" grpId="0" nodeType="after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left)">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6"/>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childTnLst>
                                </p:cTn>
                              </p:par>
                            </p:childTnLst>
                          </p:cTn>
                        </p:par>
                        <p:par>
                          <p:cTn id="60" fill="hold">
                            <p:stCondLst>
                              <p:cond delay="0"/>
                            </p:stCondLst>
                            <p:childTnLst>
                              <p:par>
                                <p:cTn id="61" presetID="22" presetClass="entr" presetSubtype="8" fill="hold" grpId="0"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wipe(left)">
                                      <p:cBhvr>
                                        <p:cTn id="63" dur="500"/>
                                        <p:tgtEl>
                                          <p:spTgt spid="27"/>
                                        </p:tgtEl>
                                      </p:cBhvr>
                                    </p:animEffect>
                                  </p:childTnLst>
                                </p:cTn>
                              </p:par>
                            </p:childTnLst>
                          </p:cTn>
                        </p:par>
                        <p:par>
                          <p:cTn id="64" fill="hold">
                            <p:stCondLst>
                              <p:cond delay="500"/>
                            </p:stCondLst>
                            <p:childTnLst>
                              <p:par>
                                <p:cTn id="65" presetID="22" presetClass="entr" presetSubtype="8" fill="hold" grpId="0" nodeType="after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left)">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6" grpId="0" animBg="1"/>
      <p:bldP spid="12" grpId="0" animBg="1"/>
      <p:bldP spid="11" grpId="0" animBg="1"/>
      <p:bldP spid="6" grpId="0"/>
      <p:bldP spid="19" grpId="0"/>
      <p:bldP spid="20" grpId="0"/>
      <p:bldP spid="21" grpId="0"/>
      <p:bldP spid="17" grpId="0"/>
      <p:bldP spid="18" grpId="0"/>
      <p:bldP spid="22" grpId="0"/>
      <p:bldP spid="23" grpId="0"/>
      <p:bldP spid="28" grpId="0"/>
      <p:bldP spid="31" grpId="0"/>
      <p:bldP spid="25" grpId="0"/>
      <p:bldP spid="26" grpId="0"/>
      <p:bldP spid="27" grpId="0"/>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57200" y="6172200"/>
            <a:ext cx="8001000" cy="5334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57200" y="3657600"/>
            <a:ext cx="8001000" cy="5334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57200" y="4648200"/>
            <a:ext cx="8001000" cy="10668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57200" y="2133600"/>
            <a:ext cx="8001000" cy="533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a:spLocks noGrp="1"/>
          </p:cNvSpPr>
          <p:nvPr>
            <p:ph type="title"/>
          </p:nvPr>
        </p:nvSpPr>
        <p:spPr/>
        <p:txBody>
          <a:bodyPr/>
          <a:lstStyle>
            <a:extLst/>
          </a:lstStyle>
          <a:p>
            <a:r>
              <a:rPr lang="en-US" dirty="0" smtClean="0"/>
              <a:t>Dependence? </a:t>
            </a:r>
            <a:endParaRPr lang="en-US" dirty="0"/>
          </a:p>
        </p:txBody>
      </p:sp>
      <p:sp>
        <p:nvSpPr>
          <p:cNvPr id="10" name="Rectangle 2"/>
          <p:cNvSpPr>
            <a:spLocks noGrp="1"/>
          </p:cNvSpPr>
          <p:nvPr>
            <p:ph sz="half" idx="1"/>
          </p:nvPr>
        </p:nvSpPr>
        <p:spPr>
          <a:xfrm>
            <a:off x="4800600" y="1600200"/>
            <a:ext cx="4038600" cy="5105400"/>
          </a:xfrm>
        </p:spPr>
        <p:txBody>
          <a:bodyPr>
            <a:normAutofit/>
          </a:bodyPr>
          <a:lstStyle>
            <a:extLst/>
          </a:lstStyle>
          <a:p>
            <a:pPr>
              <a:lnSpc>
                <a:spcPct val="114000"/>
              </a:lnSpc>
            </a:pPr>
            <a:r>
              <a:rPr lang="en-US" dirty="0" smtClean="0"/>
              <a:t>Source 2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Benjamin Franklin</a:t>
            </a:r>
          </a:p>
          <a:p>
            <a:pPr>
              <a:lnSpc>
                <a:spcPct val="114000"/>
              </a:lnSpc>
            </a:pPr>
            <a:r>
              <a:rPr lang="en-US" sz="2400" dirty="0" smtClean="0"/>
              <a:t>3</a:t>
            </a:r>
            <a:r>
              <a:rPr lang="en-US" sz="2400" baseline="30000" dirty="0" smtClean="0"/>
              <a:t>rd</a:t>
            </a:r>
            <a:r>
              <a:rPr lang="en-US" sz="2400" dirty="0" smtClean="0"/>
              <a:t> : Tom Jefferson</a:t>
            </a:r>
          </a:p>
          <a:p>
            <a:pPr>
              <a:lnSpc>
                <a:spcPct val="114000"/>
              </a:lnSpc>
            </a:pPr>
            <a:r>
              <a:rPr lang="en-US" sz="2400" dirty="0" smtClean="0"/>
              <a:t>4</a:t>
            </a:r>
            <a:r>
              <a:rPr lang="en-US" sz="2400" baseline="30000" dirty="0" smtClean="0"/>
              <a:t>th</a:t>
            </a:r>
            <a:r>
              <a:rPr lang="en-US" dirty="0" smtClean="0"/>
              <a:t>  : </a:t>
            </a:r>
            <a:r>
              <a:rPr lang="en-US" sz="2400" dirty="0" smtClean="0"/>
              <a:t>Abraham Lincoln </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George W. Bush</a:t>
            </a:r>
          </a:p>
          <a:p>
            <a:pPr>
              <a:lnSpc>
                <a:spcPct val="114000"/>
              </a:lnSpc>
            </a:pPr>
            <a:r>
              <a:rPr lang="en-US" sz="2400" dirty="0" smtClean="0"/>
              <a:t>42</a:t>
            </a:r>
            <a:r>
              <a:rPr lang="en-US" sz="2400" baseline="30000" dirty="0" smtClean="0"/>
              <a:t>nd</a:t>
            </a:r>
            <a:r>
              <a:rPr lang="en-US" sz="2400" dirty="0" smtClean="0"/>
              <a:t> : Hillary Clinton</a:t>
            </a:r>
          </a:p>
          <a:p>
            <a:pPr>
              <a:lnSpc>
                <a:spcPct val="114000"/>
              </a:lnSpc>
            </a:pPr>
            <a:r>
              <a:rPr lang="en-US" sz="2400" dirty="0" smtClean="0"/>
              <a:t>43</a:t>
            </a:r>
            <a:r>
              <a:rPr lang="en-US" sz="2400" baseline="30000" dirty="0" smtClean="0"/>
              <a:t>rd </a:t>
            </a:r>
            <a:r>
              <a:rPr lang="en-US" sz="2400" dirty="0" smtClean="0"/>
              <a:t>: Mickey Mouse</a:t>
            </a:r>
          </a:p>
          <a:p>
            <a:pPr>
              <a:lnSpc>
                <a:spcPct val="114000"/>
              </a:lnSpc>
            </a:pPr>
            <a:r>
              <a:rPr lang="en-US" sz="2400" dirty="0" smtClean="0"/>
              <a:t>44</a:t>
            </a:r>
            <a:r>
              <a:rPr lang="en-US" sz="2400" baseline="30000" dirty="0" smtClean="0"/>
              <a:t>th</a:t>
            </a:r>
            <a:r>
              <a:rPr lang="en-US" sz="2400" dirty="0" smtClean="0"/>
              <a:t>: John McCain</a:t>
            </a:r>
          </a:p>
        </p:txBody>
      </p:sp>
      <p:sp>
        <p:nvSpPr>
          <p:cNvPr id="13" name="TextBox 12"/>
          <p:cNvSpPr txBox="1"/>
          <p:nvPr/>
        </p:nvSpPr>
        <p:spPr>
          <a:xfrm>
            <a:off x="1676400" y="1214735"/>
            <a:ext cx="6096000" cy="461665"/>
          </a:xfrm>
          <a:prstGeom prst="rect">
            <a:avLst/>
          </a:prstGeom>
          <a:noFill/>
        </p:spPr>
        <p:txBody>
          <a:bodyPr wrap="square" rtlCol="0">
            <a:spAutoFit/>
          </a:bodyPr>
          <a:lstStyle/>
          <a:p>
            <a:r>
              <a:rPr lang="en-US" sz="2400" b="1" dirty="0" smtClean="0">
                <a:solidFill>
                  <a:srgbClr val="FF0000"/>
                </a:solidFill>
              </a:rPr>
              <a:t>Are Source 1 and Source 2 dependent?</a:t>
            </a:r>
            <a:endParaRPr lang="en-US" sz="2400" b="1" dirty="0">
              <a:solidFill>
                <a:srgbClr val="FF0000"/>
              </a:solidFill>
            </a:endParaRPr>
          </a:p>
        </p:txBody>
      </p:sp>
      <p:sp>
        <p:nvSpPr>
          <p:cNvPr id="6" name="Rectangle 1"/>
          <p:cNvSpPr txBox="1">
            <a:spLocks/>
          </p:cNvSpPr>
          <p:nvPr/>
        </p:nvSpPr>
        <p:spPr>
          <a:xfrm>
            <a:off x="3276600" y="228600"/>
            <a:ext cx="4267200" cy="1295400"/>
          </a:xfrm>
          <a:prstGeom prst="rect">
            <a:avLst/>
          </a:prstGeom>
        </p:spPr>
        <p:txBody>
          <a:bodyPr vert="horz" anchor="ctr">
            <a:noAutofit/>
          </a:bodyPr>
          <a:lstStyle>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 Different Accuracy</a:t>
            </a:r>
            <a:endParaRPr kumimoji="0" lang="en-US" sz="40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sp>
        <p:nvSpPr>
          <p:cNvPr id="9" name="Rectangle 2"/>
          <p:cNvSpPr>
            <a:spLocks noGrp="1"/>
          </p:cNvSpPr>
          <p:nvPr>
            <p:ph sz="half" idx="1"/>
          </p:nvPr>
        </p:nvSpPr>
        <p:spPr>
          <a:xfrm>
            <a:off x="464344" y="1600200"/>
            <a:ext cx="4038600" cy="5105400"/>
          </a:xfrm>
        </p:spPr>
        <p:txBody>
          <a:bodyPr>
            <a:normAutofit/>
          </a:bodyPr>
          <a:lstStyle>
            <a:extLst/>
          </a:lstStyle>
          <a:p>
            <a:pPr>
              <a:lnSpc>
                <a:spcPct val="114000"/>
              </a:lnSpc>
            </a:pPr>
            <a:r>
              <a:rPr lang="en-US" dirty="0" smtClean="0"/>
              <a:t>Source 1 on USA Presidents</a:t>
            </a:r>
            <a:r>
              <a:rPr lang="en-US" sz="2400" dirty="0" smtClean="0"/>
              <a:t>:</a:t>
            </a:r>
          </a:p>
          <a:p>
            <a:pPr>
              <a:lnSpc>
                <a:spcPct val="114000"/>
              </a:lnSpc>
            </a:pPr>
            <a:r>
              <a:rPr lang="en-US" sz="2400" dirty="0" smtClean="0"/>
              <a:t>1</a:t>
            </a:r>
            <a:r>
              <a:rPr lang="en-US" sz="2400" baseline="30000" dirty="0" smtClean="0"/>
              <a:t>st</a:t>
            </a:r>
            <a:r>
              <a:rPr lang="en-US" sz="2400" dirty="0" smtClean="0"/>
              <a:t> : George Washington</a:t>
            </a:r>
          </a:p>
          <a:p>
            <a:pPr>
              <a:lnSpc>
                <a:spcPct val="114000"/>
              </a:lnSpc>
            </a:pPr>
            <a:r>
              <a:rPr lang="en-US" sz="2400" dirty="0" smtClean="0"/>
              <a:t>2</a:t>
            </a:r>
            <a:r>
              <a:rPr lang="en-US" sz="2400" baseline="30000" dirty="0" smtClean="0"/>
              <a:t>nd</a:t>
            </a:r>
            <a:r>
              <a:rPr lang="en-US" sz="2400" dirty="0" smtClean="0"/>
              <a:t> : John Adams</a:t>
            </a:r>
          </a:p>
          <a:p>
            <a:pPr>
              <a:lnSpc>
                <a:spcPct val="114000"/>
              </a:lnSpc>
            </a:pPr>
            <a:r>
              <a:rPr lang="en-US" sz="2400" dirty="0" smtClean="0"/>
              <a:t>3</a:t>
            </a:r>
            <a:r>
              <a:rPr lang="en-US" sz="2400" baseline="30000" dirty="0" smtClean="0"/>
              <a:t>rd</a:t>
            </a:r>
            <a:r>
              <a:rPr lang="en-US" sz="2400" dirty="0" smtClean="0"/>
              <a:t> : Thomas Jefferson</a:t>
            </a:r>
          </a:p>
          <a:p>
            <a:pPr>
              <a:lnSpc>
                <a:spcPct val="114000"/>
              </a:lnSpc>
            </a:pPr>
            <a:r>
              <a:rPr lang="en-US" sz="2400" dirty="0" smtClean="0"/>
              <a:t>4</a:t>
            </a:r>
            <a:r>
              <a:rPr lang="en-US" sz="2400" baseline="30000" dirty="0" smtClean="0"/>
              <a:t>th</a:t>
            </a:r>
            <a:r>
              <a:rPr lang="en-US" dirty="0" smtClean="0"/>
              <a:t>  : </a:t>
            </a:r>
            <a:r>
              <a:rPr lang="en-US" sz="2400" dirty="0" smtClean="0"/>
              <a:t>Abraham Lincoln</a:t>
            </a:r>
          </a:p>
          <a:p>
            <a:pPr>
              <a:lnSpc>
                <a:spcPct val="114000"/>
              </a:lnSpc>
            </a:pPr>
            <a:r>
              <a:rPr lang="en-US" sz="2400" dirty="0" smtClean="0"/>
              <a:t>…</a:t>
            </a:r>
          </a:p>
          <a:p>
            <a:pPr>
              <a:lnSpc>
                <a:spcPct val="114000"/>
              </a:lnSpc>
            </a:pPr>
            <a:r>
              <a:rPr lang="en-US" sz="2400" dirty="0" smtClean="0"/>
              <a:t>41</a:t>
            </a:r>
            <a:r>
              <a:rPr lang="en-US" sz="2400" baseline="30000" dirty="0" smtClean="0"/>
              <a:t>st</a:t>
            </a:r>
            <a:r>
              <a:rPr lang="en-US" sz="2400" dirty="0" smtClean="0"/>
              <a:t> : George W. Bush</a:t>
            </a:r>
          </a:p>
          <a:p>
            <a:pPr>
              <a:lnSpc>
                <a:spcPct val="114000"/>
              </a:lnSpc>
            </a:pPr>
            <a:r>
              <a:rPr lang="en-US" sz="2400" dirty="0" smtClean="0"/>
              <a:t>42</a:t>
            </a:r>
            <a:r>
              <a:rPr lang="en-US" sz="2400" baseline="30000" dirty="0" smtClean="0"/>
              <a:t>nd</a:t>
            </a:r>
            <a:r>
              <a:rPr lang="en-US" sz="2400" dirty="0" smtClean="0"/>
              <a:t> : Hillary Clinton</a:t>
            </a:r>
          </a:p>
          <a:p>
            <a:pPr>
              <a:lnSpc>
                <a:spcPct val="114000"/>
              </a:lnSpc>
            </a:pPr>
            <a:r>
              <a:rPr lang="en-US" sz="2400" dirty="0" smtClean="0"/>
              <a:t>43</a:t>
            </a:r>
            <a:r>
              <a:rPr lang="en-US" sz="2400" baseline="30000" dirty="0" smtClean="0"/>
              <a:t>rd </a:t>
            </a:r>
            <a:r>
              <a:rPr lang="en-US" sz="2400" dirty="0" smtClean="0"/>
              <a:t>: George W. Bush</a:t>
            </a:r>
          </a:p>
          <a:p>
            <a:pPr>
              <a:lnSpc>
                <a:spcPct val="114000"/>
              </a:lnSpc>
            </a:pPr>
            <a:r>
              <a:rPr lang="en-US" sz="2400" dirty="0" smtClean="0"/>
              <a:t>44</a:t>
            </a:r>
            <a:r>
              <a:rPr lang="en-US" sz="2400" baseline="30000" dirty="0" smtClean="0"/>
              <a:t>th</a:t>
            </a:r>
            <a:r>
              <a:rPr lang="en-US" sz="2400" dirty="0" smtClean="0"/>
              <a:t>: John McCain</a:t>
            </a:r>
          </a:p>
        </p:txBody>
      </p:sp>
      <p:sp>
        <p:nvSpPr>
          <p:cNvPr id="19" name="Text Box 76"/>
          <p:cNvSpPr txBox="1">
            <a:spLocks noChangeArrowheads="1"/>
          </p:cNvSpPr>
          <p:nvPr/>
        </p:nvSpPr>
        <p:spPr bwMode="auto">
          <a:xfrm>
            <a:off x="3733800" y="25146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20" name="Text Box 76"/>
          <p:cNvSpPr txBox="1">
            <a:spLocks noChangeArrowheads="1"/>
          </p:cNvSpPr>
          <p:nvPr/>
        </p:nvSpPr>
        <p:spPr bwMode="auto">
          <a:xfrm>
            <a:off x="3733800" y="30480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21" name="Text Box 76"/>
          <p:cNvSpPr txBox="1">
            <a:spLocks noChangeArrowheads="1"/>
          </p:cNvSpPr>
          <p:nvPr/>
        </p:nvSpPr>
        <p:spPr bwMode="auto">
          <a:xfrm>
            <a:off x="3733800" y="55626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17" name="TextBox 16"/>
          <p:cNvSpPr txBox="1"/>
          <p:nvPr/>
        </p:nvSpPr>
        <p:spPr>
          <a:xfrm>
            <a:off x="7010400" y="1099894"/>
            <a:ext cx="1676400" cy="707886"/>
          </a:xfrm>
          <a:prstGeom prst="rect">
            <a:avLst/>
          </a:prstGeom>
          <a:noFill/>
        </p:spPr>
        <p:txBody>
          <a:bodyPr wrap="square" rtlCol="0">
            <a:spAutoFit/>
          </a:bodyPr>
          <a:lstStyle/>
          <a:p>
            <a:r>
              <a:rPr lang="en-US" sz="2000" dirty="0" smtClean="0">
                <a:solidFill>
                  <a:schemeClr val="accent2">
                    <a:lumMod val="75000"/>
                  </a:schemeClr>
                </a:solidFill>
              </a:rPr>
              <a:t>S1 more likely to be a copier</a:t>
            </a:r>
            <a:endParaRPr lang="en-US" sz="2000" dirty="0">
              <a:solidFill>
                <a:schemeClr val="accent2">
                  <a:lumMod val="75000"/>
                </a:schemeClr>
              </a:solidFill>
            </a:endParaRPr>
          </a:p>
        </p:txBody>
      </p:sp>
      <p:sp>
        <p:nvSpPr>
          <p:cNvPr id="18" name="Text Box 76"/>
          <p:cNvSpPr txBox="1">
            <a:spLocks noChangeArrowheads="1"/>
          </p:cNvSpPr>
          <p:nvPr/>
        </p:nvSpPr>
        <p:spPr bwMode="auto">
          <a:xfrm>
            <a:off x="8458200" y="2057400"/>
            <a:ext cx="685800" cy="701675"/>
          </a:xfrm>
          <a:prstGeom prst="rect">
            <a:avLst/>
          </a:prstGeom>
          <a:noFill/>
          <a:ln w="9525">
            <a:noFill/>
            <a:miter lim="800000"/>
            <a:headEnd/>
            <a:tailEnd/>
          </a:ln>
          <a:effectLst/>
        </p:spPr>
        <p:txBody>
          <a:bodyPr>
            <a:spAutoFit/>
          </a:bodyPr>
          <a:lstStyle/>
          <a:p>
            <a:r>
              <a:rPr lang="en-US" sz="4000" dirty="0">
                <a:solidFill>
                  <a:srgbClr val="FF3300"/>
                </a:solidFill>
                <a:sym typeface="Wingdings" pitchFamily="2" charset="2"/>
              </a:rPr>
              <a:t></a:t>
            </a:r>
          </a:p>
        </p:txBody>
      </p:sp>
      <p:sp>
        <p:nvSpPr>
          <p:cNvPr id="22" name="Text Box 76"/>
          <p:cNvSpPr txBox="1">
            <a:spLocks noChangeArrowheads="1"/>
          </p:cNvSpPr>
          <p:nvPr/>
        </p:nvSpPr>
        <p:spPr bwMode="auto">
          <a:xfrm>
            <a:off x="7772400" y="25146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3" name="Text Box 76"/>
          <p:cNvSpPr txBox="1">
            <a:spLocks noChangeArrowheads="1"/>
          </p:cNvSpPr>
          <p:nvPr/>
        </p:nvSpPr>
        <p:spPr bwMode="auto">
          <a:xfrm>
            <a:off x="7772400" y="30321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4" name="Text Box 76"/>
          <p:cNvSpPr txBox="1">
            <a:spLocks noChangeArrowheads="1"/>
          </p:cNvSpPr>
          <p:nvPr/>
        </p:nvSpPr>
        <p:spPr bwMode="auto">
          <a:xfrm>
            <a:off x="8458200" y="365760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5" name="Text Box 76"/>
          <p:cNvSpPr txBox="1">
            <a:spLocks noChangeArrowheads="1"/>
          </p:cNvSpPr>
          <p:nvPr/>
        </p:nvSpPr>
        <p:spPr bwMode="auto">
          <a:xfrm>
            <a:off x="8458200" y="46323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6" name="Text Box 76"/>
          <p:cNvSpPr txBox="1">
            <a:spLocks noChangeArrowheads="1"/>
          </p:cNvSpPr>
          <p:nvPr/>
        </p:nvSpPr>
        <p:spPr bwMode="auto">
          <a:xfrm>
            <a:off x="8458200" y="5149850"/>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7" name="Text Box 76"/>
          <p:cNvSpPr txBox="1">
            <a:spLocks noChangeArrowheads="1"/>
          </p:cNvSpPr>
          <p:nvPr/>
        </p:nvSpPr>
        <p:spPr bwMode="auto">
          <a:xfrm>
            <a:off x="8458200" y="61563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
        <p:nvSpPr>
          <p:cNvPr id="28" name="Text Box 76"/>
          <p:cNvSpPr txBox="1">
            <a:spLocks noChangeArrowheads="1"/>
          </p:cNvSpPr>
          <p:nvPr/>
        </p:nvSpPr>
        <p:spPr bwMode="auto">
          <a:xfrm>
            <a:off x="7772400" y="5546725"/>
            <a:ext cx="685800" cy="701675"/>
          </a:xfrm>
          <a:prstGeom prst="rect">
            <a:avLst/>
          </a:prstGeom>
          <a:noFill/>
          <a:ln w="9525">
            <a:noFill/>
            <a:miter lim="800000"/>
            <a:headEnd/>
            <a:tailEnd/>
          </a:ln>
          <a:effectLst/>
        </p:spPr>
        <p:txBody>
          <a:bodyPr>
            <a:spAutoFit/>
          </a:bodyPr>
          <a:lstStyle/>
          <a:p>
            <a:r>
              <a:rPr lang="en-US" sz="4000" dirty="0" smtClean="0">
                <a:solidFill>
                  <a:srgbClr val="FF3300"/>
                </a:solidFill>
                <a:sym typeface="Wingdings"/>
              </a:rPr>
              <a:t></a:t>
            </a:r>
            <a:endParaRPr lang="en-US" sz="4000" dirty="0">
              <a:solidFill>
                <a:srgbClr val="FF3300"/>
              </a:solidFill>
              <a:sym typeface="Wingdings" pitchFamily="2" charset="2"/>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par>
                          <p:cTn id="13" fill="hold">
                            <p:stCondLst>
                              <p:cond delay="0"/>
                            </p:stCondLst>
                            <p:childTnLst>
                              <p:par>
                                <p:cTn id="14" presetID="22" presetClass="entr" presetSubtype="8"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left)">
                                      <p:cBhvr>
                                        <p:cTn id="20" dur="500"/>
                                        <p:tgtEl>
                                          <p:spTgt spid="24"/>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left)">
                                      <p:cBhvr>
                                        <p:cTn id="24" dur="500"/>
                                        <p:tgtEl>
                                          <p:spTgt spid="25"/>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childTnLst>
                          </p:cTn>
                        </p:par>
                        <p:par>
                          <p:cTn id="46" fill="hold">
                            <p:stCondLst>
                              <p:cond delay="1500"/>
                            </p:stCondLst>
                            <p:childTnLst>
                              <p:par>
                                <p:cTn id="47" presetID="22" presetClass="entr" presetSubtype="8" fill="hold" grpId="0" nodeType="after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left)">
                                      <p:cBhvr>
                                        <p:cTn id="49" dur="500"/>
                                        <p:tgtEl>
                                          <p:spTgt spid="22"/>
                                        </p:tgtEl>
                                      </p:cBhvr>
                                    </p:animEffect>
                                  </p:childTnLst>
                                </p:cTn>
                              </p:par>
                            </p:childTnLst>
                          </p:cTn>
                        </p:par>
                        <p:par>
                          <p:cTn id="50" fill="hold">
                            <p:stCondLst>
                              <p:cond delay="2000"/>
                            </p:stCondLst>
                            <p:childTnLst>
                              <p:par>
                                <p:cTn id="51" presetID="22" presetClass="entr" presetSubtype="8" fill="hold" grpId="0" nodeType="after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left)">
                                      <p:cBhvr>
                                        <p:cTn id="53" dur="500"/>
                                        <p:tgtEl>
                                          <p:spTgt spid="23"/>
                                        </p:tgtEl>
                                      </p:cBhvr>
                                    </p:animEffect>
                                  </p:childTnLst>
                                </p:cTn>
                              </p:par>
                            </p:childTnLst>
                          </p:cTn>
                        </p:par>
                        <p:par>
                          <p:cTn id="54" fill="hold">
                            <p:stCondLst>
                              <p:cond delay="2500"/>
                            </p:stCondLst>
                            <p:childTnLst>
                              <p:par>
                                <p:cTn id="55" presetID="22" presetClass="entr" presetSubtype="8" fill="hold" grpId="0" nodeType="after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ipe(left)">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12" grpId="0" animBg="1"/>
      <p:bldP spid="11" grpId="0" animBg="1"/>
      <p:bldP spid="6" grpId="0"/>
      <p:bldP spid="19" grpId="0"/>
      <p:bldP spid="20" grpId="0"/>
      <p:bldP spid="21" grpId="0"/>
      <p:bldP spid="17" grpId="0"/>
      <p:bldP spid="18" grpId="0"/>
      <p:bldP spid="22" grpId="0"/>
      <p:bldP spid="23" grpId="0"/>
      <p:bldP spid="24" grpId="0"/>
      <p:bldP spid="25" grpId="0"/>
      <p:bldP spid="26" grpId="0"/>
      <p:bldP spid="27" grpId="0"/>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267200" y="15240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28600"/>
            <a:ext cx="8229600" cy="1295400"/>
          </a:xfrm>
        </p:spPr>
        <p:txBody>
          <a:bodyPr/>
          <a:lstStyle/>
          <a:p>
            <a:r>
              <a:rPr lang="en-US" dirty="0" smtClean="0"/>
              <a:t>Bayesian Analysis – Basic</a:t>
            </a:r>
            <a:endParaRPr lang="en-US" sz="3200" dirty="0"/>
          </a:p>
        </p:txBody>
      </p:sp>
      <p:grpSp>
        <p:nvGrpSpPr>
          <p:cNvPr id="13" name="Group 12"/>
          <p:cNvGrpSpPr/>
          <p:nvPr/>
        </p:nvGrpSpPr>
        <p:grpSpPr>
          <a:xfrm>
            <a:off x="1524000" y="1062335"/>
            <a:ext cx="6553200" cy="1833265"/>
            <a:chOff x="1524000" y="1062335"/>
            <a:chExt cx="6553200" cy="1833265"/>
          </a:xfrm>
        </p:grpSpPr>
        <p:sp>
          <p:nvSpPr>
            <p:cNvPr id="4" name="Oval 3"/>
            <p:cNvSpPr/>
            <p:nvPr/>
          </p:nvSpPr>
          <p:spPr>
            <a:xfrm>
              <a:off x="1524000" y="1295400"/>
              <a:ext cx="6172200" cy="16002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2209800" y="1905000"/>
              <a:ext cx="48006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048000" y="1447800"/>
              <a:ext cx="3124200" cy="461665"/>
            </a:xfrm>
            <a:prstGeom prst="rect">
              <a:avLst/>
            </a:prstGeom>
            <a:noFill/>
          </p:spPr>
          <p:txBody>
            <a:bodyPr wrap="square" rtlCol="0">
              <a:spAutoFit/>
            </a:bodyPr>
            <a:lstStyle/>
            <a:p>
              <a:r>
                <a:rPr lang="en-US" sz="2400" dirty="0" smtClean="0"/>
                <a:t>Different  Values  </a:t>
              </a:r>
              <a:r>
                <a:rPr lang="en-US" sz="2400" b="1" dirty="0" err="1" smtClean="0"/>
                <a:t>O.A</a:t>
              </a:r>
              <a:r>
                <a:rPr lang="en-US" sz="2400" b="1" baseline="-25000" dirty="0" err="1" smtClean="0"/>
                <a:t>d</a:t>
              </a:r>
              <a:endParaRPr lang="en-US" sz="2400" b="1" baseline="-25000" dirty="0" smtClean="0"/>
            </a:p>
          </p:txBody>
        </p:sp>
        <p:sp>
          <p:nvSpPr>
            <p:cNvPr id="10" name="TextBox 9"/>
            <p:cNvSpPr txBox="1"/>
            <p:nvPr/>
          </p:nvSpPr>
          <p:spPr>
            <a:xfrm>
              <a:off x="2895600" y="2362200"/>
              <a:ext cx="1676400" cy="461665"/>
            </a:xfrm>
            <a:prstGeom prst="rect">
              <a:avLst/>
            </a:prstGeom>
            <a:noFill/>
          </p:spPr>
          <p:txBody>
            <a:bodyPr wrap="square" rtlCol="0">
              <a:spAutoFit/>
            </a:bodyPr>
            <a:lstStyle/>
            <a:p>
              <a:r>
                <a:rPr lang="en-US" sz="2400" dirty="0" smtClean="0">
                  <a:solidFill>
                    <a:schemeClr val="bg1"/>
                  </a:solidFill>
                </a:rPr>
                <a:t>TRUE   </a:t>
              </a:r>
              <a:r>
                <a:rPr lang="en-US" sz="2400" b="1" dirty="0" err="1" smtClean="0">
                  <a:solidFill>
                    <a:schemeClr val="bg1"/>
                  </a:solidFill>
                </a:rPr>
                <a:t>O.A</a:t>
              </a:r>
              <a:r>
                <a:rPr lang="en-US" sz="2400" b="1" baseline="-25000" dirty="0" err="1" smtClean="0">
                  <a:solidFill>
                    <a:schemeClr val="bg1"/>
                  </a:solidFill>
                </a:rPr>
                <a:t>t</a:t>
              </a:r>
              <a:endParaRPr lang="en-US" b="1" baseline="-25000" dirty="0"/>
            </a:p>
          </p:txBody>
        </p:sp>
        <p:sp>
          <p:nvSpPr>
            <p:cNvPr id="12" name="TextBox 11"/>
            <p:cNvSpPr txBox="1"/>
            <p:nvPr/>
          </p:nvSpPr>
          <p:spPr>
            <a:xfrm>
              <a:off x="6248400" y="1062335"/>
              <a:ext cx="1828800" cy="461665"/>
            </a:xfrm>
            <a:prstGeom prst="rect">
              <a:avLst/>
            </a:prstGeom>
            <a:noFill/>
          </p:spPr>
          <p:txBody>
            <a:bodyPr wrap="square" rtlCol="0">
              <a:spAutoFit/>
            </a:bodyPr>
            <a:lstStyle/>
            <a:p>
              <a:r>
                <a:rPr lang="en-US" sz="2400" dirty="0" smtClean="0"/>
                <a:t>S1 </a:t>
              </a:r>
              <a:r>
                <a:rPr lang="en-US" sz="2400" dirty="0" smtClean="0">
                  <a:sym typeface="Symbol"/>
                </a:rPr>
                <a:t> S2</a:t>
              </a:r>
              <a:endParaRPr lang="en-US" sz="2400" dirty="0"/>
            </a:p>
          </p:txBody>
        </p:sp>
        <p:cxnSp>
          <p:nvCxnSpPr>
            <p:cNvPr id="14" name="Straight Connector 13"/>
            <p:cNvCxnSpPr>
              <a:stCxn id="5" idx="4"/>
              <a:endCxn id="8" idx="2"/>
            </p:cNvCxnSpPr>
            <p:nvPr/>
          </p:nvCxnSpPr>
          <p:spPr>
            <a:xfrm rot="5400000" flipH="1">
              <a:off x="4155132" y="2364433"/>
              <a:ext cx="909935" cy="0"/>
            </a:xfrm>
            <a:prstGeom prst="line">
              <a:avLst/>
            </a:prstGeom>
            <a:ln w="254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648200" y="2362200"/>
              <a:ext cx="1828800" cy="461665"/>
            </a:xfrm>
            <a:prstGeom prst="rect">
              <a:avLst/>
            </a:prstGeom>
            <a:noFill/>
          </p:spPr>
          <p:txBody>
            <a:bodyPr wrap="square" rtlCol="0">
              <a:spAutoFit/>
            </a:bodyPr>
            <a:lstStyle/>
            <a:p>
              <a:r>
                <a:rPr lang="en-US" sz="2400" dirty="0" smtClean="0">
                  <a:solidFill>
                    <a:schemeClr val="bg1"/>
                  </a:solidFill>
                </a:rPr>
                <a:t>FALSE  </a:t>
              </a:r>
              <a:r>
                <a:rPr lang="en-US" sz="2400" b="1" dirty="0" err="1" smtClean="0">
                  <a:solidFill>
                    <a:schemeClr val="bg1"/>
                  </a:solidFill>
                </a:rPr>
                <a:t>O.A</a:t>
              </a:r>
              <a:r>
                <a:rPr lang="en-US" sz="2400" b="1" baseline="-25000" dirty="0" err="1" smtClean="0">
                  <a:solidFill>
                    <a:schemeClr val="bg1"/>
                  </a:solidFill>
                </a:rPr>
                <a:t>f</a:t>
              </a:r>
              <a:endParaRPr lang="en-US" sz="2400" dirty="0">
                <a:solidFill>
                  <a:schemeClr val="bg1"/>
                </a:solidFill>
              </a:endParaRPr>
            </a:p>
          </p:txBody>
        </p:sp>
        <p:sp>
          <p:nvSpPr>
            <p:cNvPr id="9" name="TextBox 8"/>
            <p:cNvSpPr txBox="1"/>
            <p:nvPr/>
          </p:nvSpPr>
          <p:spPr>
            <a:xfrm>
              <a:off x="3733800" y="1981200"/>
              <a:ext cx="1828800" cy="461665"/>
            </a:xfrm>
            <a:prstGeom prst="rect">
              <a:avLst/>
            </a:prstGeom>
            <a:noFill/>
          </p:spPr>
          <p:txBody>
            <a:bodyPr wrap="square" rtlCol="0">
              <a:spAutoFit/>
            </a:bodyPr>
            <a:lstStyle/>
            <a:p>
              <a:r>
                <a:rPr lang="en-US" sz="2400" dirty="0" smtClean="0">
                  <a:solidFill>
                    <a:schemeClr val="bg1"/>
                  </a:solidFill>
                </a:rPr>
                <a:t>Same Values</a:t>
              </a:r>
              <a:endParaRPr lang="en-US" sz="2400" dirty="0">
                <a:solidFill>
                  <a:schemeClr val="bg1"/>
                </a:solidFill>
              </a:endParaRPr>
            </a:p>
          </p:txBody>
        </p:sp>
      </p:grpSp>
      <p:sp>
        <p:nvSpPr>
          <p:cNvPr id="29" name="Content Placeholder 2"/>
          <p:cNvSpPr>
            <a:spLocks noGrp="1"/>
          </p:cNvSpPr>
          <p:nvPr>
            <p:ph sz="half" idx="1"/>
          </p:nvPr>
        </p:nvSpPr>
        <p:spPr>
          <a:xfrm>
            <a:off x="762000" y="3048000"/>
            <a:ext cx="8382000" cy="3810000"/>
          </a:xfrm>
          <a:solidFill>
            <a:schemeClr val="bg1"/>
          </a:solidFill>
        </p:spPr>
        <p:txBody>
          <a:bodyPr>
            <a:normAutofit/>
          </a:bodyPr>
          <a:lstStyle/>
          <a:p>
            <a:pPr>
              <a:buFont typeface="Wingdings" pitchFamily="2" charset="2"/>
              <a:buChar char="q"/>
            </a:pPr>
            <a:r>
              <a:rPr lang="en-US" altLang="zh-CN" sz="2800" dirty="0" smtClean="0">
                <a:ea typeface="SimSun" pitchFamily="2" charset="-122"/>
              </a:rPr>
              <a:t>Observation: </a:t>
            </a:r>
            <a:r>
              <a:rPr lang="az-Cyrl-AZ" altLang="zh-CN" sz="2800" dirty="0" smtClean="0">
                <a:ea typeface="SimSun" pitchFamily="2" charset="-122"/>
              </a:rPr>
              <a:t>Ф</a:t>
            </a:r>
            <a:endParaRPr lang="en-US" altLang="zh-CN" sz="2800" dirty="0" smtClean="0">
              <a:ea typeface="SimSun" pitchFamily="2" charset="-122"/>
            </a:endParaRPr>
          </a:p>
          <a:p>
            <a:pPr>
              <a:buFont typeface="Wingdings" pitchFamily="2" charset="2"/>
              <a:buChar char="q"/>
            </a:pPr>
            <a:r>
              <a:rPr lang="en-US" altLang="zh-CN" sz="2800" dirty="0" smtClean="0">
                <a:ea typeface="SimSun" pitchFamily="2" charset="-122"/>
              </a:rPr>
              <a:t>Goal: Pr(S1</a:t>
            </a:r>
            <a:r>
              <a:rPr lang="en-US" altLang="zh-CN" sz="2800" dirty="0" smtClean="0">
                <a:ea typeface="SimSun" pitchFamily="2" charset="-122"/>
                <a:sym typeface="Symbol"/>
              </a:rPr>
              <a:t>S2|</a:t>
            </a:r>
            <a:r>
              <a:rPr lang="az-Cyrl-AZ" altLang="zh-CN" sz="2800" dirty="0" smtClean="0">
                <a:ea typeface="SimSun" pitchFamily="2" charset="-122"/>
              </a:rPr>
              <a:t> Ф</a:t>
            </a:r>
            <a:r>
              <a:rPr lang="en-US" altLang="zh-CN" sz="2800" dirty="0" smtClean="0">
                <a:ea typeface="SimSun" pitchFamily="2" charset="-122"/>
              </a:rPr>
              <a:t>), Pr(S1</a:t>
            </a:r>
            <a:r>
              <a:rPr lang="en-US" altLang="zh-CN" sz="2800" dirty="0" smtClean="0">
                <a:ea typeface="SimSun" pitchFamily="2" charset="-122"/>
                <a:sym typeface="Symbol"/>
              </a:rPr>
              <a:t>S2|</a:t>
            </a:r>
            <a:r>
              <a:rPr lang="az-Cyrl-AZ" altLang="zh-CN" sz="2800" dirty="0" smtClean="0">
                <a:ea typeface="SimSun" pitchFamily="2" charset="-122"/>
              </a:rPr>
              <a:t> Ф</a:t>
            </a:r>
            <a:r>
              <a:rPr lang="en-US" altLang="zh-CN" sz="2800" dirty="0" smtClean="0">
                <a:ea typeface="SimSun" pitchFamily="2" charset="-122"/>
              </a:rPr>
              <a:t>) (sum up to 1)</a:t>
            </a:r>
          </a:p>
          <a:p>
            <a:pPr>
              <a:buFont typeface="Wingdings" pitchFamily="2" charset="2"/>
              <a:buChar char="q"/>
            </a:pPr>
            <a:r>
              <a:rPr lang="en-US" altLang="zh-CN" sz="2800" dirty="0" smtClean="0">
                <a:ea typeface="SimSun" pitchFamily="2" charset="-122"/>
              </a:rPr>
              <a:t>According to the </a:t>
            </a:r>
            <a:r>
              <a:rPr lang="en-US" altLang="zh-CN" sz="2800" dirty="0" err="1" smtClean="0">
                <a:ea typeface="SimSun" pitchFamily="2" charset="-122"/>
              </a:rPr>
              <a:t>Bayes</a:t>
            </a:r>
            <a:r>
              <a:rPr lang="en-US" altLang="zh-CN" sz="2800" dirty="0" smtClean="0">
                <a:ea typeface="SimSun" pitchFamily="2" charset="-122"/>
              </a:rPr>
              <a:t> Rule, we need to know</a:t>
            </a:r>
          </a:p>
          <a:p>
            <a:r>
              <a:rPr lang="en-US" altLang="zh-CN" sz="2800" dirty="0" smtClean="0">
                <a:ea typeface="SimSun" pitchFamily="2" charset="-122"/>
              </a:rPr>
              <a:t>	Pr(</a:t>
            </a:r>
            <a:r>
              <a:rPr lang="az-Cyrl-AZ" altLang="zh-CN" sz="2800" dirty="0" smtClean="0">
                <a:ea typeface="SimSun" pitchFamily="2" charset="-122"/>
              </a:rPr>
              <a:t>Ф</a:t>
            </a:r>
            <a:r>
              <a:rPr lang="en-US" altLang="zh-CN" sz="2800" dirty="0" smtClean="0">
                <a:ea typeface="SimSun" pitchFamily="2" charset="-122"/>
              </a:rPr>
              <a:t>|S1</a:t>
            </a:r>
            <a:r>
              <a:rPr lang="en-US" altLang="zh-CN" sz="2800" dirty="0" smtClean="0">
                <a:ea typeface="SimSun" pitchFamily="2" charset="-122"/>
                <a:sym typeface="Symbol"/>
              </a:rPr>
              <a:t>S2), Pr(</a:t>
            </a:r>
            <a:r>
              <a:rPr lang="az-Cyrl-AZ" altLang="zh-CN" sz="2800" dirty="0" smtClean="0">
                <a:ea typeface="SimSun" pitchFamily="2" charset="-122"/>
              </a:rPr>
              <a:t>Ф</a:t>
            </a:r>
            <a:r>
              <a:rPr lang="en-US" altLang="zh-CN" sz="2800" dirty="0" smtClean="0">
                <a:ea typeface="SimSun" pitchFamily="2" charset="-122"/>
              </a:rPr>
              <a:t>|S1</a:t>
            </a:r>
            <a:r>
              <a:rPr lang="en-US" altLang="zh-CN" sz="2800" dirty="0" smtClean="0">
                <a:ea typeface="SimSun" pitchFamily="2" charset="-122"/>
                <a:sym typeface="Symbol"/>
              </a:rPr>
              <a:t>S2)</a:t>
            </a:r>
          </a:p>
          <a:p>
            <a:pPr>
              <a:buFont typeface="Wingdings" pitchFamily="2" charset="2"/>
              <a:buChar char="q"/>
            </a:pPr>
            <a:r>
              <a:rPr lang="en-US" altLang="zh-CN" sz="2800" dirty="0" smtClean="0">
                <a:ea typeface="SimSun" pitchFamily="2" charset="-122"/>
                <a:sym typeface="Symbol"/>
              </a:rPr>
              <a:t>Key: computing </a:t>
            </a:r>
            <a:r>
              <a:rPr lang="en-US" altLang="zh-CN" sz="2800" dirty="0" smtClean="0">
                <a:ea typeface="SimSun" pitchFamily="2" charset="-122"/>
              </a:rPr>
              <a:t>Pr(</a:t>
            </a:r>
            <a:r>
              <a:rPr lang="az-Cyrl-AZ" altLang="zh-CN" sz="2800" dirty="0" smtClean="0">
                <a:ea typeface="SimSun" pitchFamily="2" charset="-122"/>
              </a:rPr>
              <a:t>Ф</a:t>
            </a:r>
            <a:r>
              <a:rPr lang="en-US" altLang="zh-CN" sz="2800" baseline="-25000" dirty="0" smtClean="0">
                <a:ea typeface="SimSun" pitchFamily="2" charset="-122"/>
              </a:rPr>
              <a:t>O.A</a:t>
            </a:r>
            <a:r>
              <a:rPr lang="en-US" altLang="zh-CN" sz="2800" dirty="0" smtClean="0">
                <a:ea typeface="SimSun" pitchFamily="2" charset="-122"/>
              </a:rPr>
              <a:t>|S1</a:t>
            </a:r>
            <a:r>
              <a:rPr lang="en-US" altLang="zh-CN" sz="2800" dirty="0" smtClean="0">
                <a:ea typeface="SimSun" pitchFamily="2" charset="-122"/>
                <a:sym typeface="Symbol"/>
              </a:rPr>
              <a:t>S2), Pr(</a:t>
            </a:r>
            <a:r>
              <a:rPr lang="az-Cyrl-AZ" altLang="zh-CN" sz="2800" dirty="0" smtClean="0">
                <a:ea typeface="SimSun" pitchFamily="2" charset="-122"/>
              </a:rPr>
              <a:t>Ф</a:t>
            </a:r>
            <a:r>
              <a:rPr lang="en-US" altLang="zh-CN" sz="2800" baseline="-25000" dirty="0" smtClean="0">
                <a:ea typeface="SimSun" pitchFamily="2" charset="-122"/>
              </a:rPr>
              <a:t>O.A</a:t>
            </a:r>
            <a:r>
              <a:rPr lang="en-US" altLang="zh-CN" sz="2800" dirty="0" smtClean="0">
                <a:ea typeface="SimSun" pitchFamily="2" charset="-122"/>
              </a:rPr>
              <a:t>|S1</a:t>
            </a:r>
            <a:r>
              <a:rPr lang="en-US" altLang="zh-CN" sz="2800" dirty="0" smtClean="0">
                <a:ea typeface="SimSun" pitchFamily="2" charset="-122"/>
                <a:sym typeface="Symbol"/>
              </a:rPr>
              <a:t>S2) </a:t>
            </a:r>
            <a:br>
              <a:rPr lang="en-US" altLang="zh-CN" sz="2800" dirty="0" smtClean="0">
                <a:ea typeface="SimSun" pitchFamily="2" charset="-122"/>
                <a:sym typeface="Symbol"/>
              </a:rPr>
            </a:br>
            <a:r>
              <a:rPr lang="en-US" altLang="zh-CN" sz="2800" dirty="0" smtClean="0">
                <a:ea typeface="SimSun" pitchFamily="2" charset="-122"/>
                <a:sym typeface="Symbol"/>
              </a:rPr>
              <a:t>	for each O.A</a:t>
            </a:r>
            <a:r>
              <a:rPr lang="en-US" sz="2800" dirty="0" smtClean="0"/>
              <a:t>S1 </a:t>
            </a:r>
            <a:r>
              <a:rPr lang="en-US" sz="2800" dirty="0" smtClean="0">
                <a:sym typeface="Symbol"/>
              </a:rPr>
              <a:t> S2</a:t>
            </a:r>
            <a:endParaRPr lang="en-US" sz="2800" dirty="0" smtClean="0"/>
          </a:p>
          <a:p>
            <a:endParaRPr lang="en-US" altLang="zh-CN" sz="2800" dirty="0" smtClean="0">
              <a:latin typeface="Blackadder ITC" pitchFamily="82" charset="0"/>
              <a:ea typeface="SimSun" pitchFamily="2" charset="-122"/>
              <a:sym typeface="Symbol"/>
            </a:endParaRPr>
          </a:p>
          <a:p>
            <a:endParaRPr lang="en-US" altLang="zh-CN" sz="2800" dirty="0" smtClean="0">
              <a:ea typeface="SimSun" pitchFamily="2" charset="-122"/>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267200" y="15240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28600"/>
            <a:ext cx="8229600" cy="1295400"/>
          </a:xfrm>
        </p:spPr>
        <p:txBody>
          <a:bodyPr/>
          <a:lstStyle/>
          <a:p>
            <a:r>
              <a:rPr lang="en-US" dirty="0" smtClean="0"/>
              <a:t>Bayesian Analysis – </a:t>
            </a:r>
            <a:r>
              <a:rPr lang="en-US" sz="3600" dirty="0" smtClean="0"/>
              <a:t>Probability Computation</a:t>
            </a:r>
            <a:endParaRPr lang="en-US" sz="3200" dirty="0"/>
          </a:p>
        </p:txBody>
      </p:sp>
      <p:graphicFrame>
        <p:nvGraphicFramePr>
          <p:cNvPr id="22" name="Table 21"/>
          <p:cNvGraphicFramePr>
            <a:graphicFrameLocks noGrp="1"/>
          </p:cNvGraphicFramePr>
          <p:nvPr/>
        </p:nvGraphicFramePr>
        <p:xfrm>
          <a:off x="838200" y="3048000"/>
          <a:ext cx="7848600" cy="3124200"/>
        </p:xfrm>
        <a:graphic>
          <a:graphicData uri="http://schemas.openxmlformats.org/drawingml/2006/table">
            <a:tbl>
              <a:tblPr firstRow="1" bandRow="1">
                <a:tableStyleId>{93296810-A885-4BE3-A3E7-6D5BEEA58F35}</a:tableStyleId>
              </a:tblPr>
              <a:tblGrid>
                <a:gridCol w="838200"/>
                <a:gridCol w="3352800"/>
                <a:gridCol w="3657600"/>
              </a:tblGrid>
              <a:tr h="781050">
                <a:tc>
                  <a:txBody>
                    <a:bodyPr/>
                    <a:lstStyle/>
                    <a:p>
                      <a:pPr algn="ctr"/>
                      <a:r>
                        <a:rPr lang="en-US" sz="2400" dirty="0" smtClean="0"/>
                        <a:t>Pr</a:t>
                      </a:r>
                      <a:endParaRPr lang="en-US" sz="2400" dirty="0"/>
                    </a:p>
                  </a:txBody>
                  <a:tcPr anchor="ctr"/>
                </a:tc>
                <a:tc>
                  <a:txBody>
                    <a:bodyPr/>
                    <a:lstStyle/>
                    <a:p>
                      <a:pPr algn="ctr"/>
                      <a:r>
                        <a:rPr lang="en-US" sz="2400" dirty="0" smtClean="0"/>
                        <a:t>Independence</a:t>
                      </a:r>
                      <a:endParaRPr lang="en-US" sz="2400" dirty="0"/>
                    </a:p>
                  </a:txBody>
                  <a:tcPr anchor="ctr"/>
                </a:tc>
                <a:tc>
                  <a:txBody>
                    <a:bodyPr/>
                    <a:lstStyle/>
                    <a:p>
                      <a:pPr algn="ctr"/>
                      <a:r>
                        <a:rPr lang="en-US" sz="2400" dirty="0" smtClean="0"/>
                        <a:t>Copying</a:t>
                      </a:r>
                      <a:endParaRPr lang="en-US" sz="2400" dirty="0"/>
                    </a:p>
                  </a:txBody>
                  <a:tcPr anchor="ctr"/>
                </a:tc>
              </a:tr>
              <a:tr h="7810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t>O.A</a:t>
                      </a:r>
                      <a:r>
                        <a:rPr lang="en-US" sz="2400" baseline="-25000" dirty="0" err="1" smtClean="0"/>
                        <a:t>t</a:t>
                      </a:r>
                      <a:endParaRPr lang="en-US" sz="2400" b="1" baseline="-25000" dirty="0" smtClean="0"/>
                    </a:p>
                  </a:txBody>
                  <a:tcPr anchor="ctr"/>
                </a:tc>
                <a:tc>
                  <a:txBody>
                    <a:bodyPr/>
                    <a:lstStyle/>
                    <a:p>
                      <a:pPr algn="ctr"/>
                      <a:endParaRPr lang="en-US" sz="2400" baseline="30000" dirty="0"/>
                    </a:p>
                  </a:txBody>
                  <a:tcPr anchor="ctr"/>
                </a:tc>
                <a:tc>
                  <a:txBody>
                    <a:bodyPr/>
                    <a:lstStyle/>
                    <a:p>
                      <a:pPr algn="ctr"/>
                      <a:endParaRPr lang="en-US" sz="2400" dirty="0"/>
                    </a:p>
                  </a:txBody>
                  <a:tcPr anchor="ctr"/>
                </a:tc>
              </a:tr>
              <a:tr h="7810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t>O.A</a:t>
                      </a:r>
                      <a:r>
                        <a:rPr lang="en-US" sz="2400" baseline="-25000" dirty="0" err="1" smtClean="0"/>
                        <a:t>f</a:t>
                      </a:r>
                      <a:endParaRPr lang="en-US" sz="2400" b="1" baseline="-25000" dirty="0" smtClean="0"/>
                    </a:p>
                  </a:txBody>
                  <a:tcPr anchor="ctr"/>
                </a:tc>
                <a:tc>
                  <a:txBody>
                    <a:bodyPr/>
                    <a:lstStyle/>
                    <a:p>
                      <a:pPr algn="ctr"/>
                      <a:endParaRPr lang="en-US" sz="2400" dirty="0"/>
                    </a:p>
                  </a:txBody>
                  <a:tcPr anchor="ctr"/>
                </a:tc>
                <a:tc>
                  <a:txBody>
                    <a:bodyPr/>
                    <a:lstStyle/>
                    <a:p>
                      <a:pPr algn="ctr"/>
                      <a:endParaRPr lang="en-US" sz="2400" dirty="0"/>
                    </a:p>
                  </a:txBody>
                  <a:tcPr anchor="ctr"/>
                </a:tc>
              </a:tr>
              <a:tr h="7810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t>O.A</a:t>
                      </a:r>
                      <a:r>
                        <a:rPr lang="en-US" sz="2400" baseline="-25000" dirty="0" err="1" smtClean="0"/>
                        <a:t>d</a:t>
                      </a:r>
                      <a:endParaRPr lang="en-US" sz="2400" b="1" baseline="-25000" dirty="0" smtClean="0"/>
                    </a:p>
                  </a:txBody>
                  <a:tcPr anchor="ctr"/>
                </a:tc>
                <a:tc>
                  <a:txBody>
                    <a:bodyPr/>
                    <a:lstStyle/>
                    <a:p>
                      <a:pPr algn="ctr"/>
                      <a:endParaRPr lang="en-US" sz="2400" dirty="0"/>
                    </a:p>
                  </a:txBody>
                  <a:tcPr anchor="ctr"/>
                </a:tc>
                <a:tc>
                  <a:txBody>
                    <a:bodyPr/>
                    <a:lstStyle/>
                    <a:p>
                      <a:pPr algn="ctr"/>
                      <a:endParaRPr lang="en-US" sz="2400" dirty="0"/>
                    </a:p>
                  </a:txBody>
                  <a:tcPr anchor="ctr"/>
                </a:tc>
              </a:tr>
            </a:tbl>
          </a:graphicData>
        </a:graphic>
      </p:graphicFrame>
      <p:graphicFrame>
        <p:nvGraphicFramePr>
          <p:cNvPr id="23" name="Object 22"/>
          <p:cNvGraphicFramePr>
            <a:graphicFrameLocks noChangeAspect="1"/>
          </p:cNvGraphicFramePr>
          <p:nvPr/>
        </p:nvGraphicFramePr>
        <p:xfrm>
          <a:off x="2333231" y="4572000"/>
          <a:ext cx="2176424" cy="914400"/>
        </p:xfrm>
        <a:graphic>
          <a:graphicData uri="http://schemas.openxmlformats.org/presentationml/2006/ole">
            <mc:AlternateContent xmlns:mc="http://schemas.openxmlformats.org/markup-compatibility/2006">
              <mc:Choice xmlns:v="urn:schemas-microsoft-com:vml" Requires="v">
                <p:oleObj spid="_x0000_s232457" name="Equation" r:id="rId4" imgW="876240" imgH="469800" progId="Equation.3">
                  <p:embed/>
                </p:oleObj>
              </mc:Choice>
              <mc:Fallback>
                <p:oleObj name="Equation" r:id="rId4" imgW="876240" imgH="46980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3231" y="4572000"/>
                        <a:ext cx="2176424"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ct 23"/>
          <p:cNvGraphicFramePr>
            <a:graphicFrameLocks noChangeAspect="1"/>
          </p:cNvGraphicFramePr>
          <p:nvPr/>
        </p:nvGraphicFramePr>
        <p:xfrm>
          <a:off x="2743200" y="3962399"/>
          <a:ext cx="1018674" cy="537633"/>
        </p:xfrm>
        <a:graphic>
          <a:graphicData uri="http://schemas.openxmlformats.org/presentationml/2006/ole">
            <mc:AlternateContent xmlns:mc="http://schemas.openxmlformats.org/markup-compatibility/2006">
              <mc:Choice xmlns:v="urn:schemas-microsoft-com:vml" Requires="v">
                <p:oleObj spid="_x0000_s232458" name="Equation" r:id="rId6" imgW="457200" imgH="241200" progId="Equation.3">
                  <p:embed/>
                </p:oleObj>
              </mc:Choice>
              <mc:Fallback>
                <p:oleObj name="Equation" r:id="rId6" imgW="457200" imgH="2412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3200" y="3962399"/>
                        <a:ext cx="1018674" cy="5376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ct 24"/>
          <p:cNvGraphicFramePr>
            <a:graphicFrameLocks noChangeAspect="1"/>
          </p:cNvGraphicFramePr>
          <p:nvPr/>
        </p:nvGraphicFramePr>
        <p:xfrm>
          <a:off x="1981200" y="5334000"/>
          <a:ext cx="2743200" cy="914400"/>
        </p:xfrm>
        <a:graphic>
          <a:graphicData uri="http://schemas.openxmlformats.org/presentationml/2006/ole">
            <mc:AlternateContent xmlns:mc="http://schemas.openxmlformats.org/markup-compatibility/2006">
              <mc:Choice xmlns:v="urn:schemas-microsoft-com:vml" Requires="v">
                <p:oleObj spid="_x0000_s232459" name="Equation" r:id="rId8" imgW="1257120" imgH="419040" progId="Equation.3">
                  <p:embed/>
                </p:oleObj>
              </mc:Choice>
              <mc:Fallback>
                <p:oleObj name="Equation" r:id="rId8" imgW="1257120" imgH="419040" progId="Equation.3">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81200" y="5334000"/>
                        <a:ext cx="2743200"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ct 25"/>
          <p:cNvGraphicFramePr>
            <a:graphicFrameLocks noChangeAspect="1"/>
          </p:cNvGraphicFramePr>
          <p:nvPr/>
        </p:nvGraphicFramePr>
        <p:xfrm>
          <a:off x="5170488" y="3975100"/>
          <a:ext cx="3405187" cy="554038"/>
        </p:xfrm>
        <a:graphic>
          <a:graphicData uri="http://schemas.openxmlformats.org/presentationml/2006/ole">
            <mc:AlternateContent xmlns:mc="http://schemas.openxmlformats.org/markup-compatibility/2006">
              <mc:Choice xmlns:v="urn:schemas-microsoft-com:vml" Requires="v">
                <p:oleObj spid="_x0000_s232460" name="Equation" r:id="rId10" imgW="1485720" imgH="241200" progId="Equation.3">
                  <p:embed/>
                </p:oleObj>
              </mc:Choice>
              <mc:Fallback>
                <p:oleObj name="Equation" r:id="rId10" imgW="1485720" imgH="241200" progId="Equation.3">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70488" y="3975100"/>
                        <a:ext cx="3405187" cy="554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ct 26"/>
          <p:cNvGraphicFramePr>
            <a:graphicFrameLocks noChangeAspect="1"/>
          </p:cNvGraphicFramePr>
          <p:nvPr/>
        </p:nvGraphicFramePr>
        <p:xfrm>
          <a:off x="5895474" y="4572000"/>
          <a:ext cx="1981200" cy="838200"/>
        </p:xfrm>
        <a:graphic>
          <a:graphicData uri="http://schemas.openxmlformats.org/presentationml/2006/ole">
            <mc:AlternateContent xmlns:mc="http://schemas.openxmlformats.org/markup-compatibility/2006">
              <mc:Choice xmlns:v="urn:schemas-microsoft-com:vml" Requires="v">
                <p:oleObj spid="_x0000_s232461" name="Equation" r:id="rId12" imgW="990360" imgH="419040" progId="Equation.3">
                  <p:embed/>
                </p:oleObj>
              </mc:Choice>
              <mc:Fallback>
                <p:oleObj name="Equation" r:id="rId12" imgW="990360" imgH="419040" progId="Equation.3">
                  <p:embed/>
                  <p:pic>
                    <p:nvPicPr>
                      <p:cNvPr id="0"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95474" y="4572000"/>
                        <a:ext cx="19812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ct 27"/>
          <p:cNvGraphicFramePr>
            <a:graphicFrameLocks noChangeAspect="1"/>
          </p:cNvGraphicFramePr>
          <p:nvPr/>
        </p:nvGraphicFramePr>
        <p:xfrm>
          <a:off x="6124074" y="5486400"/>
          <a:ext cx="1371600" cy="574158"/>
        </p:xfrm>
        <a:graphic>
          <a:graphicData uri="http://schemas.openxmlformats.org/presentationml/2006/ole">
            <mc:AlternateContent xmlns:mc="http://schemas.openxmlformats.org/markup-compatibility/2006">
              <mc:Choice xmlns:v="urn:schemas-microsoft-com:vml" Requires="v">
                <p:oleObj spid="_x0000_s232462" name="Equation" r:id="rId14" imgW="545760" imgH="228600" progId="Equation.3">
                  <p:embed/>
                </p:oleObj>
              </mc:Choice>
              <mc:Fallback>
                <p:oleObj name="Equation" r:id="rId14" imgW="545760" imgH="228600" progId="Equation.3">
                  <p:embed/>
                  <p:pic>
                    <p:nvPicPr>
                      <p:cNvPr id="0"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24074" y="5486400"/>
                        <a:ext cx="1371600" cy="5741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Content Placeholder 2"/>
          <p:cNvSpPr>
            <a:spLocks noGrp="1"/>
          </p:cNvSpPr>
          <p:nvPr>
            <p:ph sz="half" idx="1"/>
          </p:nvPr>
        </p:nvSpPr>
        <p:spPr>
          <a:xfrm>
            <a:off x="1219200" y="6248400"/>
            <a:ext cx="7924800" cy="609600"/>
          </a:xfrm>
          <a:solidFill>
            <a:schemeClr val="bg1"/>
          </a:solidFill>
        </p:spPr>
        <p:txBody>
          <a:bodyPr>
            <a:normAutofit/>
          </a:bodyPr>
          <a:lstStyle/>
          <a:p>
            <a:r>
              <a:rPr lang="el-GR" altLang="zh-CN" sz="2800" dirty="0" smtClean="0">
                <a:ea typeface="SimSun" pitchFamily="2" charset="-122"/>
              </a:rPr>
              <a:t>ε</a:t>
            </a:r>
            <a:r>
              <a:rPr lang="en-US" altLang="zh-CN" sz="2800" dirty="0" smtClean="0">
                <a:ea typeface="SimSun" pitchFamily="2" charset="-122"/>
              </a:rPr>
              <a:t>-error rate;   n-#wrong-values;   c-copy rate</a:t>
            </a:r>
          </a:p>
        </p:txBody>
      </p:sp>
      <p:sp>
        <p:nvSpPr>
          <p:cNvPr id="30" name="TextBox 29"/>
          <p:cNvSpPr txBox="1"/>
          <p:nvPr/>
        </p:nvSpPr>
        <p:spPr>
          <a:xfrm>
            <a:off x="4724400" y="3810000"/>
            <a:ext cx="692304" cy="830997"/>
          </a:xfrm>
          <a:prstGeom prst="rect">
            <a:avLst/>
          </a:prstGeom>
          <a:noFill/>
        </p:spPr>
        <p:txBody>
          <a:bodyPr wrap="square" rtlCol="0">
            <a:spAutoFit/>
          </a:bodyPr>
          <a:lstStyle/>
          <a:p>
            <a:r>
              <a:rPr lang="en-US" sz="4800" b="1" dirty="0" smtClean="0">
                <a:solidFill>
                  <a:schemeClr val="accent2">
                    <a:lumMod val="60000"/>
                    <a:lumOff val="40000"/>
                  </a:schemeClr>
                </a:solidFill>
                <a:sym typeface="Symbol"/>
              </a:rPr>
              <a:t></a:t>
            </a:r>
            <a:endParaRPr lang="en-US" sz="4800" b="1" dirty="0">
              <a:solidFill>
                <a:schemeClr val="accent2">
                  <a:lumMod val="60000"/>
                  <a:lumOff val="40000"/>
                </a:schemeClr>
              </a:solidFill>
            </a:endParaRPr>
          </a:p>
        </p:txBody>
      </p:sp>
      <p:sp>
        <p:nvSpPr>
          <p:cNvPr id="31" name="TextBox 30"/>
          <p:cNvSpPr txBox="1"/>
          <p:nvPr/>
        </p:nvSpPr>
        <p:spPr>
          <a:xfrm>
            <a:off x="4724400" y="4572000"/>
            <a:ext cx="692304" cy="830997"/>
          </a:xfrm>
          <a:prstGeom prst="rect">
            <a:avLst/>
          </a:prstGeom>
          <a:noFill/>
        </p:spPr>
        <p:txBody>
          <a:bodyPr wrap="square" rtlCol="0">
            <a:spAutoFit/>
          </a:bodyPr>
          <a:lstStyle/>
          <a:p>
            <a:r>
              <a:rPr lang="en-US" sz="4800" b="1" dirty="0" smtClean="0">
                <a:solidFill>
                  <a:schemeClr val="accent2">
                    <a:lumMod val="60000"/>
                    <a:lumOff val="40000"/>
                  </a:schemeClr>
                </a:solidFill>
                <a:sym typeface="Symbol"/>
              </a:rPr>
              <a:t></a:t>
            </a:r>
            <a:endParaRPr lang="en-US" sz="4800" b="1" dirty="0">
              <a:solidFill>
                <a:schemeClr val="accent2">
                  <a:lumMod val="60000"/>
                  <a:lumOff val="40000"/>
                </a:schemeClr>
              </a:solidFill>
            </a:endParaRPr>
          </a:p>
        </p:txBody>
      </p:sp>
      <p:sp>
        <p:nvSpPr>
          <p:cNvPr id="32" name="TextBox 31"/>
          <p:cNvSpPr txBox="1"/>
          <p:nvPr/>
        </p:nvSpPr>
        <p:spPr>
          <a:xfrm>
            <a:off x="4800600" y="5334000"/>
            <a:ext cx="692304" cy="830997"/>
          </a:xfrm>
          <a:prstGeom prst="rect">
            <a:avLst/>
          </a:prstGeom>
          <a:noFill/>
        </p:spPr>
        <p:txBody>
          <a:bodyPr wrap="square" rtlCol="0">
            <a:spAutoFit/>
          </a:bodyPr>
          <a:lstStyle/>
          <a:p>
            <a:r>
              <a:rPr lang="en-US" sz="4800" b="1" dirty="0" smtClean="0">
                <a:solidFill>
                  <a:schemeClr val="accent2">
                    <a:lumMod val="60000"/>
                    <a:lumOff val="40000"/>
                  </a:schemeClr>
                </a:solidFill>
                <a:sym typeface="Symbol"/>
              </a:rPr>
              <a:t>&gt;</a:t>
            </a:r>
            <a:endParaRPr lang="en-US" sz="4800" b="1" dirty="0">
              <a:solidFill>
                <a:schemeClr val="accent2">
                  <a:lumMod val="60000"/>
                  <a:lumOff val="40000"/>
                </a:schemeClr>
              </a:solidFill>
            </a:endParaRPr>
          </a:p>
        </p:txBody>
      </p:sp>
      <p:grpSp>
        <p:nvGrpSpPr>
          <p:cNvPr id="33" name="Group 32"/>
          <p:cNvGrpSpPr/>
          <p:nvPr/>
        </p:nvGrpSpPr>
        <p:grpSpPr>
          <a:xfrm>
            <a:off x="1524000" y="1062335"/>
            <a:ext cx="6553200" cy="1833265"/>
            <a:chOff x="1524000" y="1062335"/>
            <a:chExt cx="6553200" cy="1833265"/>
          </a:xfrm>
        </p:grpSpPr>
        <p:sp>
          <p:nvSpPr>
            <p:cNvPr id="34" name="Oval 33"/>
            <p:cNvSpPr/>
            <p:nvPr/>
          </p:nvSpPr>
          <p:spPr>
            <a:xfrm>
              <a:off x="1524000" y="1295400"/>
              <a:ext cx="6172200" cy="16002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p:cNvSpPr/>
            <p:nvPr/>
          </p:nvSpPr>
          <p:spPr>
            <a:xfrm>
              <a:off x="2209800" y="1905000"/>
              <a:ext cx="48006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3048000" y="1447800"/>
              <a:ext cx="3124200" cy="461665"/>
            </a:xfrm>
            <a:prstGeom prst="rect">
              <a:avLst/>
            </a:prstGeom>
            <a:noFill/>
          </p:spPr>
          <p:txBody>
            <a:bodyPr wrap="square" rtlCol="0">
              <a:spAutoFit/>
            </a:bodyPr>
            <a:lstStyle/>
            <a:p>
              <a:r>
                <a:rPr lang="en-US" sz="2400" dirty="0" smtClean="0"/>
                <a:t>Different  Values  </a:t>
              </a:r>
              <a:r>
                <a:rPr lang="en-US" sz="2400" b="1" dirty="0" err="1" smtClean="0"/>
                <a:t>O.A</a:t>
              </a:r>
              <a:r>
                <a:rPr lang="en-US" sz="2400" b="1" baseline="-25000" dirty="0" err="1" smtClean="0"/>
                <a:t>d</a:t>
              </a:r>
              <a:endParaRPr lang="en-US" sz="2400" b="1" baseline="-25000" dirty="0" smtClean="0"/>
            </a:p>
          </p:txBody>
        </p:sp>
        <p:sp>
          <p:nvSpPr>
            <p:cNvPr id="46" name="TextBox 45"/>
            <p:cNvSpPr txBox="1"/>
            <p:nvPr/>
          </p:nvSpPr>
          <p:spPr>
            <a:xfrm>
              <a:off x="2895600" y="2362200"/>
              <a:ext cx="1676400" cy="461665"/>
            </a:xfrm>
            <a:prstGeom prst="rect">
              <a:avLst/>
            </a:prstGeom>
            <a:noFill/>
          </p:spPr>
          <p:txBody>
            <a:bodyPr wrap="square" rtlCol="0">
              <a:spAutoFit/>
            </a:bodyPr>
            <a:lstStyle/>
            <a:p>
              <a:r>
                <a:rPr lang="en-US" sz="2400" dirty="0" smtClean="0">
                  <a:solidFill>
                    <a:schemeClr val="bg1"/>
                  </a:solidFill>
                </a:rPr>
                <a:t>TRUE   </a:t>
              </a:r>
              <a:r>
                <a:rPr lang="en-US" sz="2400" b="1" dirty="0" err="1" smtClean="0">
                  <a:solidFill>
                    <a:schemeClr val="bg1"/>
                  </a:solidFill>
                </a:rPr>
                <a:t>O.A</a:t>
              </a:r>
              <a:r>
                <a:rPr lang="en-US" sz="2400" b="1" baseline="-25000" dirty="0" err="1" smtClean="0">
                  <a:solidFill>
                    <a:schemeClr val="bg1"/>
                  </a:solidFill>
                </a:rPr>
                <a:t>t</a:t>
              </a:r>
              <a:endParaRPr lang="en-US" b="1" baseline="-25000" dirty="0"/>
            </a:p>
          </p:txBody>
        </p:sp>
        <p:sp>
          <p:nvSpPr>
            <p:cNvPr id="47" name="TextBox 46"/>
            <p:cNvSpPr txBox="1"/>
            <p:nvPr/>
          </p:nvSpPr>
          <p:spPr>
            <a:xfrm>
              <a:off x="6248400" y="1062335"/>
              <a:ext cx="1828800" cy="461665"/>
            </a:xfrm>
            <a:prstGeom prst="rect">
              <a:avLst/>
            </a:prstGeom>
            <a:noFill/>
          </p:spPr>
          <p:txBody>
            <a:bodyPr wrap="square" rtlCol="0">
              <a:spAutoFit/>
            </a:bodyPr>
            <a:lstStyle/>
            <a:p>
              <a:r>
                <a:rPr lang="en-US" sz="2400" dirty="0" smtClean="0"/>
                <a:t>S1 </a:t>
              </a:r>
              <a:r>
                <a:rPr lang="en-US" sz="2400" dirty="0" smtClean="0">
                  <a:sym typeface="Symbol"/>
                </a:rPr>
                <a:t> S2</a:t>
              </a:r>
              <a:endParaRPr lang="en-US" sz="2400" dirty="0"/>
            </a:p>
          </p:txBody>
        </p:sp>
        <p:cxnSp>
          <p:nvCxnSpPr>
            <p:cNvPr id="48" name="Straight Connector 47"/>
            <p:cNvCxnSpPr>
              <a:stCxn id="44" idx="4"/>
              <a:endCxn id="45" idx="2"/>
            </p:cNvCxnSpPr>
            <p:nvPr/>
          </p:nvCxnSpPr>
          <p:spPr>
            <a:xfrm rot="5400000" flipH="1">
              <a:off x="4155132" y="2364433"/>
              <a:ext cx="909935" cy="0"/>
            </a:xfrm>
            <a:prstGeom prst="line">
              <a:avLst/>
            </a:prstGeom>
            <a:ln w="254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4648200" y="2362200"/>
              <a:ext cx="1828800" cy="461665"/>
            </a:xfrm>
            <a:prstGeom prst="rect">
              <a:avLst/>
            </a:prstGeom>
            <a:noFill/>
          </p:spPr>
          <p:txBody>
            <a:bodyPr wrap="square" rtlCol="0">
              <a:spAutoFit/>
            </a:bodyPr>
            <a:lstStyle/>
            <a:p>
              <a:r>
                <a:rPr lang="en-US" sz="2400" dirty="0" smtClean="0">
                  <a:solidFill>
                    <a:schemeClr val="bg1"/>
                  </a:solidFill>
                </a:rPr>
                <a:t>FALSE  </a:t>
              </a:r>
              <a:r>
                <a:rPr lang="en-US" sz="2400" b="1" dirty="0" err="1" smtClean="0">
                  <a:solidFill>
                    <a:schemeClr val="bg1"/>
                  </a:solidFill>
                </a:rPr>
                <a:t>O.A</a:t>
              </a:r>
              <a:r>
                <a:rPr lang="en-US" sz="2400" b="1" baseline="-25000" dirty="0" err="1" smtClean="0">
                  <a:solidFill>
                    <a:schemeClr val="bg1"/>
                  </a:solidFill>
                </a:rPr>
                <a:t>f</a:t>
              </a:r>
              <a:endParaRPr lang="en-US" sz="2400" dirty="0">
                <a:solidFill>
                  <a:schemeClr val="bg1"/>
                </a:solidFill>
              </a:endParaRPr>
            </a:p>
          </p:txBody>
        </p:sp>
        <p:sp>
          <p:nvSpPr>
            <p:cNvPr id="50" name="TextBox 49"/>
            <p:cNvSpPr txBox="1"/>
            <p:nvPr/>
          </p:nvSpPr>
          <p:spPr>
            <a:xfrm>
              <a:off x="3733800" y="1981200"/>
              <a:ext cx="1828800" cy="461665"/>
            </a:xfrm>
            <a:prstGeom prst="rect">
              <a:avLst/>
            </a:prstGeom>
            <a:noFill/>
          </p:spPr>
          <p:txBody>
            <a:bodyPr wrap="square" rtlCol="0">
              <a:spAutoFit/>
            </a:bodyPr>
            <a:lstStyle/>
            <a:p>
              <a:r>
                <a:rPr lang="en-US" sz="2400" dirty="0" smtClean="0">
                  <a:solidFill>
                    <a:schemeClr val="bg1"/>
                  </a:solidFill>
                </a:rPr>
                <a:t>Same Values</a:t>
              </a:r>
              <a:endParaRPr lang="en-US" sz="2400" dirty="0">
                <a:solidFill>
                  <a:schemeClr val="bg1"/>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267200" y="15240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98437"/>
            <a:ext cx="8229600" cy="1295400"/>
          </a:xfrm>
        </p:spPr>
        <p:txBody>
          <a:bodyPr/>
          <a:lstStyle/>
          <a:p>
            <a:r>
              <a:rPr lang="en-US" dirty="0" smtClean="0"/>
              <a:t>Considering Source Accuracy</a:t>
            </a:r>
            <a:endParaRPr lang="en-US" dirty="0"/>
          </a:p>
        </p:txBody>
      </p:sp>
      <p:graphicFrame>
        <p:nvGraphicFramePr>
          <p:cNvPr id="4" name="Table 3"/>
          <p:cNvGraphicFramePr>
            <a:graphicFrameLocks noGrp="1"/>
          </p:cNvGraphicFramePr>
          <p:nvPr/>
        </p:nvGraphicFramePr>
        <p:xfrm>
          <a:off x="304800" y="3033252"/>
          <a:ext cx="8763000" cy="3124200"/>
        </p:xfrm>
        <a:graphic>
          <a:graphicData uri="http://schemas.openxmlformats.org/drawingml/2006/table">
            <a:tbl>
              <a:tblPr firstRow="1" bandRow="1">
                <a:tableStyleId>{93296810-A885-4BE3-A3E7-6D5BEEA58F35}</a:tableStyleId>
              </a:tblPr>
              <a:tblGrid>
                <a:gridCol w="685800"/>
                <a:gridCol w="2803891"/>
                <a:gridCol w="2682509"/>
                <a:gridCol w="2590800"/>
              </a:tblGrid>
              <a:tr h="781050">
                <a:tc>
                  <a:txBody>
                    <a:bodyPr/>
                    <a:lstStyle/>
                    <a:p>
                      <a:pPr algn="ctr"/>
                      <a:r>
                        <a:rPr lang="en-US" sz="2400" dirty="0" smtClean="0"/>
                        <a:t>Pr</a:t>
                      </a:r>
                      <a:endParaRPr lang="en-US" sz="2400" dirty="0"/>
                    </a:p>
                  </a:txBody>
                  <a:tcPr anchor="ctr"/>
                </a:tc>
                <a:tc>
                  <a:txBody>
                    <a:bodyPr/>
                    <a:lstStyle/>
                    <a:p>
                      <a:pPr algn="ctr"/>
                      <a:r>
                        <a:rPr lang="en-US" sz="2400" dirty="0" smtClean="0"/>
                        <a:t>Independence</a:t>
                      </a:r>
                      <a:endParaRPr lang="en-US" sz="2400" dirty="0"/>
                    </a:p>
                  </a:txBody>
                  <a:tcPr anchor="ctr"/>
                </a:tc>
                <a:tc>
                  <a:txBody>
                    <a:bodyPr/>
                    <a:lstStyle/>
                    <a:p>
                      <a:pPr algn="ctr"/>
                      <a:r>
                        <a:rPr lang="en-US" sz="2400" dirty="0" smtClean="0"/>
                        <a:t>S1 Copies</a:t>
                      </a:r>
                      <a:r>
                        <a:rPr lang="en-US" sz="2400" baseline="0" dirty="0" smtClean="0"/>
                        <a:t> S2</a:t>
                      </a:r>
                      <a:endParaRPr lang="en-US" sz="2400" dirty="0"/>
                    </a:p>
                  </a:txBody>
                  <a:tcPr anchor="ctr"/>
                </a:tc>
                <a:tc>
                  <a:txBody>
                    <a:bodyPr/>
                    <a:lstStyle/>
                    <a:p>
                      <a:pPr algn="ctr"/>
                      <a:r>
                        <a:rPr lang="en-US" sz="2400" dirty="0" smtClean="0"/>
                        <a:t>S2 Copies S1</a:t>
                      </a:r>
                      <a:endParaRPr lang="en-US" sz="2400" dirty="0"/>
                    </a:p>
                  </a:txBody>
                  <a:tcPr anchor="ctr"/>
                </a:tc>
              </a:tr>
              <a:tr h="7810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err="1" smtClean="0"/>
                        <a:t>O.A</a:t>
                      </a:r>
                      <a:r>
                        <a:rPr lang="en-US" sz="1800" baseline="-25000" dirty="0" err="1" smtClean="0"/>
                        <a:t>t</a:t>
                      </a:r>
                      <a:endParaRPr lang="en-US" sz="1800" b="1" baseline="-25000" dirty="0" smtClean="0"/>
                    </a:p>
                  </a:txBody>
                  <a:tcPr anchor="ctr"/>
                </a:tc>
                <a:tc>
                  <a:txBody>
                    <a:bodyPr/>
                    <a:lstStyle/>
                    <a:p>
                      <a:pPr algn="ctr"/>
                      <a:endParaRPr lang="en-US" sz="2400" baseline="30000" dirty="0"/>
                    </a:p>
                  </a:txBody>
                  <a:tcPr anchor="ctr"/>
                </a:tc>
                <a:tc>
                  <a:txBody>
                    <a:bodyPr/>
                    <a:lstStyle/>
                    <a:p>
                      <a:pPr algn="ctr"/>
                      <a:endParaRPr lang="en-US" sz="2400" dirty="0"/>
                    </a:p>
                  </a:txBody>
                  <a:tcPr anchor="ctr"/>
                </a:tc>
                <a:tc>
                  <a:txBody>
                    <a:bodyPr/>
                    <a:lstStyle/>
                    <a:p>
                      <a:pPr algn="ctr"/>
                      <a:endParaRPr lang="en-US" sz="2400" dirty="0"/>
                    </a:p>
                  </a:txBody>
                  <a:tcPr anchor="ctr"/>
                </a:tc>
              </a:tr>
              <a:tr h="7810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err="1" smtClean="0"/>
                        <a:t>O.A</a:t>
                      </a:r>
                      <a:r>
                        <a:rPr lang="en-US" sz="1800" baseline="-25000" dirty="0" err="1" smtClean="0"/>
                        <a:t>f</a:t>
                      </a:r>
                      <a:endParaRPr lang="en-US" sz="1800" b="1" baseline="-25000" dirty="0" smtClean="0"/>
                    </a:p>
                  </a:txBody>
                  <a:tcPr anchor="ct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tr>
              <a:tr h="7810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err="1" smtClean="0"/>
                        <a:t>O.A</a:t>
                      </a:r>
                      <a:r>
                        <a:rPr lang="en-US" sz="1800" baseline="-25000" dirty="0" err="1" smtClean="0"/>
                        <a:t>d</a:t>
                      </a:r>
                      <a:endParaRPr lang="en-US" sz="1800" b="1" baseline="-25000" dirty="0" smtClean="0"/>
                    </a:p>
                  </a:txBody>
                  <a:tcPr anchor="ctr"/>
                </a:tc>
                <a:tc>
                  <a:txBody>
                    <a:bodyPr/>
                    <a:lstStyle/>
                    <a:p>
                      <a:pPr algn="ctr"/>
                      <a:endParaRPr lang="en-US" sz="2400" dirty="0"/>
                    </a:p>
                  </a:txBody>
                  <a:tcPr anchor="ctr"/>
                </a:tc>
                <a:tc>
                  <a:txBody>
                    <a:bodyPr/>
                    <a:lstStyle/>
                    <a:p>
                      <a:pPr algn="ctr"/>
                      <a:endParaRPr lang="en-US" sz="2400" dirty="0"/>
                    </a:p>
                  </a:txBody>
                  <a:tcPr anchor="ctr"/>
                </a:tc>
                <a:tc>
                  <a:txBody>
                    <a:bodyPr/>
                    <a:lstStyle/>
                    <a:p>
                      <a:pPr algn="ctr"/>
                      <a:endParaRPr lang="en-US" sz="2400" dirty="0"/>
                    </a:p>
                  </a:txBody>
                  <a:tcPr anchor="ctr"/>
                </a:tc>
              </a:tr>
            </a:tbl>
          </a:graphicData>
        </a:graphic>
      </p:graphicFrame>
      <p:graphicFrame>
        <p:nvGraphicFramePr>
          <p:cNvPr id="5" name="Object 4"/>
          <p:cNvGraphicFramePr>
            <a:graphicFrameLocks noChangeAspect="1"/>
          </p:cNvGraphicFramePr>
          <p:nvPr/>
        </p:nvGraphicFramePr>
        <p:xfrm>
          <a:off x="1295400" y="4709652"/>
          <a:ext cx="2286000" cy="701817"/>
        </p:xfrm>
        <a:graphic>
          <a:graphicData uri="http://schemas.openxmlformats.org/presentationml/2006/ole">
            <mc:AlternateContent xmlns:mc="http://schemas.openxmlformats.org/markup-compatibility/2006">
              <mc:Choice xmlns:v="urn:schemas-microsoft-com:vml" Requires="v">
                <p:oleObj spid="_x0000_s233484" name="Equation" r:id="rId4" imgW="1002960" imgH="393480" progId="Equation.3">
                  <p:embed/>
                </p:oleObj>
              </mc:Choice>
              <mc:Fallback>
                <p:oleObj name="Equation" r:id="rId4" imgW="1002960" imgH="3934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4709652"/>
                        <a:ext cx="2286000" cy="7018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1447800" y="5547852"/>
          <a:ext cx="1828800" cy="496859"/>
        </p:xfrm>
        <a:graphic>
          <a:graphicData uri="http://schemas.openxmlformats.org/presentationml/2006/ole">
            <mc:AlternateContent xmlns:mc="http://schemas.openxmlformats.org/markup-compatibility/2006">
              <mc:Choice xmlns:v="urn:schemas-microsoft-com:vml" Requires="v">
                <p:oleObj spid="_x0000_s233485" name="Equation" r:id="rId6" imgW="888840" imgH="241200" progId="Equation.3">
                  <p:embed/>
                </p:oleObj>
              </mc:Choice>
              <mc:Fallback>
                <p:oleObj name="Equation" r:id="rId6" imgW="888840" imgH="24120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5547852"/>
                        <a:ext cx="1828800" cy="4968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3810000" y="3972366"/>
          <a:ext cx="2667000" cy="432486"/>
        </p:xfrm>
        <a:graphic>
          <a:graphicData uri="http://schemas.openxmlformats.org/presentationml/2006/ole">
            <mc:AlternateContent xmlns:mc="http://schemas.openxmlformats.org/markup-compatibility/2006">
              <mc:Choice xmlns:v="urn:schemas-microsoft-com:vml" Requires="v">
                <p:oleObj spid="_x0000_s233486" name="Equation" r:id="rId8" imgW="1409400" imgH="228600" progId="Equation.3">
                  <p:embed/>
                </p:oleObj>
              </mc:Choice>
              <mc:Fallback>
                <p:oleObj name="Equation" r:id="rId8" imgW="1409400" imgH="228600" progId="Equation.3">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0" y="3972366"/>
                        <a:ext cx="2667000" cy="4324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4181475" y="4779808"/>
          <a:ext cx="2143125" cy="437843"/>
        </p:xfrm>
        <a:graphic>
          <a:graphicData uri="http://schemas.openxmlformats.org/presentationml/2006/ole">
            <mc:AlternateContent xmlns:mc="http://schemas.openxmlformats.org/markup-compatibility/2006">
              <mc:Choice xmlns:v="urn:schemas-microsoft-com:vml" Requires="v">
                <p:oleObj spid="_x0000_s233487" name="Equation" r:id="rId10" imgW="1180800" imgH="241200" progId="Equation.3">
                  <p:embed/>
                </p:oleObj>
              </mc:Choice>
              <mc:Fallback>
                <p:oleObj name="Equation" r:id="rId10" imgW="1180800" imgH="241200" progId="Equation.3">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81475" y="4779808"/>
                        <a:ext cx="2143125" cy="43784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4600074" y="5547198"/>
          <a:ext cx="1191126" cy="498611"/>
        </p:xfrm>
        <a:graphic>
          <a:graphicData uri="http://schemas.openxmlformats.org/presentationml/2006/ole">
            <mc:AlternateContent xmlns:mc="http://schemas.openxmlformats.org/markup-compatibility/2006">
              <mc:Choice xmlns:v="urn:schemas-microsoft-com:vml" Requires="v">
                <p:oleObj spid="_x0000_s233488" name="Equation" r:id="rId12" imgW="545760" imgH="228600" progId="Equation.3">
                  <p:embed/>
                </p:oleObj>
              </mc:Choice>
              <mc:Fallback>
                <p:oleObj name="Equation" r:id="rId12" imgW="545760" imgH="228600" progId="Equation.3">
                  <p:embed/>
                  <p:pic>
                    <p:nvPicPr>
                      <p:cNvPr id="0" name="Picture 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00074" y="5547198"/>
                        <a:ext cx="1191126" cy="4986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4" name="Object 8"/>
          <p:cNvGraphicFramePr>
            <a:graphicFrameLocks noChangeAspect="1"/>
          </p:cNvGraphicFramePr>
          <p:nvPr/>
        </p:nvGraphicFramePr>
        <p:xfrm>
          <a:off x="914400" y="3947652"/>
          <a:ext cx="2895600" cy="445477"/>
        </p:xfrm>
        <a:graphic>
          <a:graphicData uri="http://schemas.openxmlformats.org/presentationml/2006/ole">
            <mc:AlternateContent xmlns:mc="http://schemas.openxmlformats.org/markup-compatibility/2006">
              <mc:Choice xmlns:v="urn:schemas-microsoft-com:vml" Requires="v">
                <p:oleObj spid="_x0000_s233489" name="Equation" r:id="rId14" imgW="1485720" imgH="228600" progId="Equation.3">
                  <p:embed/>
                </p:oleObj>
              </mc:Choice>
              <mc:Fallback>
                <p:oleObj name="Equation" r:id="rId14" imgW="1485720" imgH="228600" progId="Equation.3">
                  <p:embed/>
                  <p:pic>
                    <p:nvPicPr>
                      <p:cNvPr id="0" name="Picture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4400" y="3947652"/>
                        <a:ext cx="2895600" cy="4454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7" name="Object 11"/>
          <p:cNvGraphicFramePr>
            <a:graphicFrameLocks noChangeAspect="1"/>
          </p:cNvGraphicFramePr>
          <p:nvPr/>
        </p:nvGraphicFramePr>
        <p:xfrm>
          <a:off x="6453188" y="3982577"/>
          <a:ext cx="2714625" cy="431800"/>
        </p:xfrm>
        <a:graphic>
          <a:graphicData uri="http://schemas.openxmlformats.org/presentationml/2006/ole">
            <mc:AlternateContent xmlns:mc="http://schemas.openxmlformats.org/markup-compatibility/2006">
              <mc:Choice xmlns:v="urn:schemas-microsoft-com:vml" Requires="v">
                <p:oleObj spid="_x0000_s233490" name="Equation" r:id="rId16" imgW="1434960" imgH="228600" progId="Equation.3">
                  <p:embed/>
                </p:oleObj>
              </mc:Choice>
              <mc:Fallback>
                <p:oleObj name="Equation" r:id="rId16" imgW="1434960" imgH="228600" progId="Equation.3">
                  <p:embed/>
                  <p:pic>
                    <p:nvPicPr>
                      <p:cNvPr id="0" name="Picture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453188" y="3982577"/>
                        <a:ext cx="2714625"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8" name="Object 12"/>
          <p:cNvGraphicFramePr>
            <a:graphicFrameLocks noChangeAspect="1"/>
          </p:cNvGraphicFramePr>
          <p:nvPr/>
        </p:nvGraphicFramePr>
        <p:xfrm>
          <a:off x="6761163" y="4814427"/>
          <a:ext cx="2165350" cy="438150"/>
        </p:xfrm>
        <a:graphic>
          <a:graphicData uri="http://schemas.openxmlformats.org/presentationml/2006/ole">
            <mc:AlternateContent xmlns:mc="http://schemas.openxmlformats.org/markup-compatibility/2006">
              <mc:Choice xmlns:v="urn:schemas-microsoft-com:vml" Requires="v">
                <p:oleObj spid="_x0000_s233491" name="Equation" r:id="rId18" imgW="1193760" imgH="241200" progId="Equation.3">
                  <p:embed/>
                </p:oleObj>
              </mc:Choice>
              <mc:Fallback>
                <p:oleObj name="Equation" r:id="rId18" imgW="1193760" imgH="241200" progId="Equation.3">
                  <p:embed/>
                  <p:pic>
                    <p:nvPicPr>
                      <p:cNvPr id="0" name="Picture 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61163" y="4814427"/>
                        <a:ext cx="2165350" cy="438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09" name="Object 13"/>
          <p:cNvGraphicFramePr>
            <a:graphicFrameLocks noChangeAspect="1"/>
          </p:cNvGraphicFramePr>
          <p:nvPr/>
        </p:nvGraphicFramePr>
        <p:xfrm>
          <a:off x="7191375" y="5582777"/>
          <a:ext cx="1190625" cy="498475"/>
        </p:xfrm>
        <a:graphic>
          <a:graphicData uri="http://schemas.openxmlformats.org/presentationml/2006/ole">
            <mc:AlternateContent xmlns:mc="http://schemas.openxmlformats.org/markup-compatibility/2006">
              <mc:Choice xmlns:v="urn:schemas-microsoft-com:vml" Requires="v">
                <p:oleObj spid="_x0000_s233492" name="Equation" r:id="rId20" imgW="545760" imgH="228600" progId="Equation.3">
                  <p:embed/>
                </p:oleObj>
              </mc:Choice>
              <mc:Fallback>
                <p:oleObj name="Equation" r:id="rId20" imgW="545760" imgH="228600" progId="Equation.3">
                  <p:embed/>
                  <p:pic>
                    <p:nvPicPr>
                      <p:cNvPr id="0" name="Pictur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191375" y="5582777"/>
                        <a:ext cx="1190625"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Box 19"/>
          <p:cNvSpPr txBox="1"/>
          <p:nvPr/>
        </p:nvSpPr>
        <p:spPr>
          <a:xfrm>
            <a:off x="6172200" y="3719052"/>
            <a:ext cx="692304" cy="830997"/>
          </a:xfrm>
          <a:prstGeom prst="rect">
            <a:avLst/>
          </a:prstGeom>
          <a:noFill/>
        </p:spPr>
        <p:txBody>
          <a:bodyPr wrap="square" rtlCol="0">
            <a:spAutoFit/>
          </a:bodyPr>
          <a:lstStyle/>
          <a:p>
            <a:r>
              <a:rPr lang="en-US" sz="4800" b="1" dirty="0" smtClean="0">
                <a:solidFill>
                  <a:schemeClr val="accent1">
                    <a:lumMod val="75000"/>
                  </a:schemeClr>
                </a:solidFill>
                <a:latin typeface="Times New Roman"/>
                <a:cs typeface="Times New Roman"/>
                <a:sym typeface="Symbol"/>
              </a:rPr>
              <a:t>≠</a:t>
            </a:r>
            <a:endParaRPr lang="en-US" sz="4800" b="1" dirty="0">
              <a:solidFill>
                <a:schemeClr val="accent1">
                  <a:lumMod val="75000"/>
                </a:schemeClr>
              </a:solidFill>
            </a:endParaRPr>
          </a:p>
        </p:txBody>
      </p:sp>
      <p:sp>
        <p:nvSpPr>
          <p:cNvPr id="21" name="TextBox 20"/>
          <p:cNvSpPr txBox="1"/>
          <p:nvPr/>
        </p:nvSpPr>
        <p:spPr>
          <a:xfrm>
            <a:off x="6241896" y="4633452"/>
            <a:ext cx="692304" cy="830997"/>
          </a:xfrm>
          <a:prstGeom prst="rect">
            <a:avLst/>
          </a:prstGeom>
          <a:noFill/>
        </p:spPr>
        <p:txBody>
          <a:bodyPr wrap="square" rtlCol="0">
            <a:spAutoFit/>
          </a:bodyPr>
          <a:lstStyle/>
          <a:p>
            <a:r>
              <a:rPr lang="en-US" sz="4800" b="1" dirty="0" smtClean="0">
                <a:solidFill>
                  <a:schemeClr val="accent1">
                    <a:lumMod val="75000"/>
                  </a:schemeClr>
                </a:solidFill>
                <a:latin typeface="Times New Roman"/>
                <a:cs typeface="Times New Roman"/>
                <a:sym typeface="Symbol"/>
              </a:rPr>
              <a:t>≠</a:t>
            </a:r>
            <a:endParaRPr lang="en-US" sz="4800" b="1" dirty="0">
              <a:solidFill>
                <a:schemeClr val="accent1">
                  <a:lumMod val="75000"/>
                </a:schemeClr>
              </a:solidFill>
            </a:endParaRPr>
          </a:p>
        </p:txBody>
      </p:sp>
      <p:grpSp>
        <p:nvGrpSpPr>
          <p:cNvPr id="25" name="Group 24"/>
          <p:cNvGrpSpPr/>
          <p:nvPr/>
        </p:nvGrpSpPr>
        <p:grpSpPr>
          <a:xfrm>
            <a:off x="1524000" y="1062335"/>
            <a:ext cx="6553200" cy="1833265"/>
            <a:chOff x="1524000" y="1062335"/>
            <a:chExt cx="6553200" cy="1833265"/>
          </a:xfrm>
        </p:grpSpPr>
        <p:sp>
          <p:nvSpPr>
            <p:cNvPr id="26" name="Oval 25"/>
            <p:cNvSpPr/>
            <p:nvPr/>
          </p:nvSpPr>
          <p:spPr>
            <a:xfrm>
              <a:off x="1524000" y="1295400"/>
              <a:ext cx="6172200" cy="16002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p:cNvSpPr/>
            <p:nvPr/>
          </p:nvSpPr>
          <p:spPr>
            <a:xfrm>
              <a:off x="2209800" y="1905000"/>
              <a:ext cx="480060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3048000" y="1447800"/>
              <a:ext cx="3124200" cy="461665"/>
            </a:xfrm>
            <a:prstGeom prst="rect">
              <a:avLst/>
            </a:prstGeom>
            <a:noFill/>
          </p:spPr>
          <p:txBody>
            <a:bodyPr wrap="square" rtlCol="0">
              <a:spAutoFit/>
            </a:bodyPr>
            <a:lstStyle/>
            <a:p>
              <a:r>
                <a:rPr lang="en-US" sz="2400" dirty="0" smtClean="0"/>
                <a:t>Different  Values  </a:t>
              </a:r>
              <a:r>
                <a:rPr lang="en-US" sz="2400" b="1" dirty="0" err="1" smtClean="0"/>
                <a:t>O.A</a:t>
              </a:r>
              <a:r>
                <a:rPr lang="en-US" sz="2400" b="1" baseline="-25000" dirty="0" err="1" smtClean="0"/>
                <a:t>d</a:t>
              </a:r>
              <a:endParaRPr lang="en-US" sz="2400" b="1" baseline="-25000" dirty="0" smtClean="0"/>
            </a:p>
          </p:txBody>
        </p:sp>
        <p:sp>
          <p:nvSpPr>
            <p:cNvPr id="39" name="TextBox 38"/>
            <p:cNvSpPr txBox="1"/>
            <p:nvPr/>
          </p:nvSpPr>
          <p:spPr>
            <a:xfrm>
              <a:off x="2895600" y="2362200"/>
              <a:ext cx="1676400" cy="461665"/>
            </a:xfrm>
            <a:prstGeom prst="rect">
              <a:avLst/>
            </a:prstGeom>
            <a:noFill/>
          </p:spPr>
          <p:txBody>
            <a:bodyPr wrap="square" rtlCol="0">
              <a:spAutoFit/>
            </a:bodyPr>
            <a:lstStyle/>
            <a:p>
              <a:r>
                <a:rPr lang="en-US" sz="2400" dirty="0" smtClean="0">
                  <a:solidFill>
                    <a:schemeClr val="bg1"/>
                  </a:solidFill>
                </a:rPr>
                <a:t>TRUE   </a:t>
              </a:r>
              <a:r>
                <a:rPr lang="en-US" sz="2400" b="1" dirty="0" err="1" smtClean="0">
                  <a:solidFill>
                    <a:schemeClr val="bg1"/>
                  </a:solidFill>
                </a:rPr>
                <a:t>O.A</a:t>
              </a:r>
              <a:r>
                <a:rPr lang="en-US" sz="2400" b="1" baseline="-25000" dirty="0" err="1" smtClean="0">
                  <a:solidFill>
                    <a:schemeClr val="bg1"/>
                  </a:solidFill>
                </a:rPr>
                <a:t>t</a:t>
              </a:r>
              <a:endParaRPr lang="en-US" b="1" baseline="-25000" dirty="0"/>
            </a:p>
          </p:txBody>
        </p:sp>
        <p:sp>
          <p:nvSpPr>
            <p:cNvPr id="40" name="TextBox 39"/>
            <p:cNvSpPr txBox="1"/>
            <p:nvPr/>
          </p:nvSpPr>
          <p:spPr>
            <a:xfrm>
              <a:off x="6248400" y="1062335"/>
              <a:ext cx="1828800" cy="461665"/>
            </a:xfrm>
            <a:prstGeom prst="rect">
              <a:avLst/>
            </a:prstGeom>
            <a:noFill/>
          </p:spPr>
          <p:txBody>
            <a:bodyPr wrap="square" rtlCol="0">
              <a:spAutoFit/>
            </a:bodyPr>
            <a:lstStyle/>
            <a:p>
              <a:r>
                <a:rPr lang="en-US" sz="2400" dirty="0" smtClean="0"/>
                <a:t>S1 </a:t>
              </a:r>
              <a:r>
                <a:rPr lang="en-US" sz="2400" dirty="0" smtClean="0">
                  <a:sym typeface="Symbol"/>
                </a:rPr>
                <a:t> S2</a:t>
              </a:r>
              <a:endParaRPr lang="en-US" sz="2400" dirty="0"/>
            </a:p>
          </p:txBody>
        </p:sp>
        <p:cxnSp>
          <p:nvCxnSpPr>
            <p:cNvPr id="41" name="Straight Connector 40"/>
            <p:cNvCxnSpPr>
              <a:stCxn id="37" idx="4"/>
              <a:endCxn id="38" idx="2"/>
            </p:cNvCxnSpPr>
            <p:nvPr/>
          </p:nvCxnSpPr>
          <p:spPr>
            <a:xfrm rot="5400000" flipH="1">
              <a:off x="4155132" y="2364433"/>
              <a:ext cx="909935" cy="0"/>
            </a:xfrm>
            <a:prstGeom prst="line">
              <a:avLst/>
            </a:prstGeom>
            <a:ln w="254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648200" y="2362200"/>
              <a:ext cx="1828800" cy="461665"/>
            </a:xfrm>
            <a:prstGeom prst="rect">
              <a:avLst/>
            </a:prstGeom>
            <a:noFill/>
          </p:spPr>
          <p:txBody>
            <a:bodyPr wrap="square" rtlCol="0">
              <a:spAutoFit/>
            </a:bodyPr>
            <a:lstStyle/>
            <a:p>
              <a:r>
                <a:rPr lang="en-US" sz="2400" dirty="0" smtClean="0">
                  <a:solidFill>
                    <a:schemeClr val="bg1"/>
                  </a:solidFill>
                </a:rPr>
                <a:t>FALSE  </a:t>
              </a:r>
              <a:r>
                <a:rPr lang="en-US" sz="2400" b="1" dirty="0" err="1" smtClean="0">
                  <a:solidFill>
                    <a:schemeClr val="bg1"/>
                  </a:solidFill>
                </a:rPr>
                <a:t>O.A</a:t>
              </a:r>
              <a:r>
                <a:rPr lang="en-US" sz="2400" b="1" baseline="-25000" dirty="0" err="1" smtClean="0">
                  <a:solidFill>
                    <a:schemeClr val="bg1"/>
                  </a:solidFill>
                </a:rPr>
                <a:t>f</a:t>
              </a:r>
              <a:endParaRPr lang="en-US" sz="2400" dirty="0">
                <a:solidFill>
                  <a:schemeClr val="bg1"/>
                </a:solidFill>
              </a:endParaRPr>
            </a:p>
          </p:txBody>
        </p:sp>
        <p:sp>
          <p:nvSpPr>
            <p:cNvPr id="43" name="TextBox 42"/>
            <p:cNvSpPr txBox="1"/>
            <p:nvPr/>
          </p:nvSpPr>
          <p:spPr>
            <a:xfrm>
              <a:off x="3733800" y="1981200"/>
              <a:ext cx="1828800" cy="461665"/>
            </a:xfrm>
            <a:prstGeom prst="rect">
              <a:avLst/>
            </a:prstGeom>
            <a:noFill/>
          </p:spPr>
          <p:txBody>
            <a:bodyPr wrap="square" rtlCol="0">
              <a:spAutoFit/>
            </a:bodyPr>
            <a:lstStyle/>
            <a:p>
              <a:r>
                <a:rPr lang="en-US" sz="2400" dirty="0" smtClean="0">
                  <a:solidFill>
                    <a:schemeClr val="bg1"/>
                  </a:solidFill>
                </a:rPr>
                <a:t>Same Values</a:t>
              </a:r>
              <a:endParaRPr lang="en-US" sz="2400" dirty="0">
                <a:solidFill>
                  <a:schemeClr val="bg1"/>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cTn>
                              </p:par>
                              <p:par>
                                <p:cTn id="14" presetID="14"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par>
                                <p:cTn id="17" presetID="14" presetClass="entr" presetSubtype="1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par>
                                <p:cTn id="20" presetID="14" presetClass="entr" presetSubtype="10" fill="hold" nodeType="withEffect">
                                  <p:stCondLst>
                                    <p:cond delay="0"/>
                                  </p:stCondLst>
                                  <p:childTnLst>
                                    <p:set>
                                      <p:cBhvr>
                                        <p:cTn id="21" dur="1" fill="hold">
                                          <p:stCondLst>
                                            <p:cond delay="0"/>
                                          </p:stCondLst>
                                        </p:cTn>
                                        <p:tgtEl>
                                          <p:spTgt spid="4104"/>
                                        </p:tgtEl>
                                        <p:attrNameLst>
                                          <p:attrName>style.visibility</p:attrName>
                                        </p:attrNameLst>
                                      </p:cBhvr>
                                      <p:to>
                                        <p:strVal val="visible"/>
                                      </p:to>
                                    </p:set>
                                    <p:animEffect transition="in" filter="randombar(horizontal)">
                                      <p:cBhvr>
                                        <p:cTn id="22" dur="500"/>
                                        <p:tgtEl>
                                          <p:spTgt spid="4104"/>
                                        </p:tgtEl>
                                      </p:cBhvr>
                                    </p:animEffect>
                                  </p:childTnLst>
                                </p:cTn>
                              </p:par>
                              <p:par>
                                <p:cTn id="23" presetID="14" presetClass="entr" presetSubtype="10" fill="hold" nodeType="withEffect">
                                  <p:stCondLst>
                                    <p:cond delay="0"/>
                                  </p:stCondLst>
                                  <p:childTnLst>
                                    <p:set>
                                      <p:cBhvr>
                                        <p:cTn id="24" dur="1" fill="hold">
                                          <p:stCondLst>
                                            <p:cond delay="0"/>
                                          </p:stCondLst>
                                        </p:cTn>
                                        <p:tgtEl>
                                          <p:spTgt spid="4107"/>
                                        </p:tgtEl>
                                        <p:attrNameLst>
                                          <p:attrName>style.visibility</p:attrName>
                                        </p:attrNameLst>
                                      </p:cBhvr>
                                      <p:to>
                                        <p:strVal val="visible"/>
                                      </p:to>
                                    </p:set>
                                    <p:animEffect transition="in" filter="randombar(horizontal)">
                                      <p:cBhvr>
                                        <p:cTn id="25" dur="500"/>
                                        <p:tgtEl>
                                          <p:spTgt spid="4107"/>
                                        </p:tgtEl>
                                      </p:cBhvr>
                                    </p:animEffect>
                                  </p:childTnLst>
                                </p:cTn>
                              </p:par>
                              <p:par>
                                <p:cTn id="26" presetID="14" presetClass="entr" presetSubtype="10" fill="hold" nodeType="withEffect">
                                  <p:stCondLst>
                                    <p:cond delay="0"/>
                                  </p:stCondLst>
                                  <p:childTnLst>
                                    <p:set>
                                      <p:cBhvr>
                                        <p:cTn id="27" dur="1" fill="hold">
                                          <p:stCondLst>
                                            <p:cond delay="0"/>
                                          </p:stCondLst>
                                        </p:cTn>
                                        <p:tgtEl>
                                          <p:spTgt spid="4108"/>
                                        </p:tgtEl>
                                        <p:attrNameLst>
                                          <p:attrName>style.visibility</p:attrName>
                                        </p:attrNameLst>
                                      </p:cBhvr>
                                      <p:to>
                                        <p:strVal val="visible"/>
                                      </p:to>
                                    </p:set>
                                    <p:animEffect transition="in" filter="randombar(horizontal)">
                                      <p:cBhvr>
                                        <p:cTn id="28" dur="500"/>
                                        <p:tgtEl>
                                          <p:spTgt spid="4108"/>
                                        </p:tgtEl>
                                      </p:cBhvr>
                                    </p:animEffect>
                                  </p:childTnLst>
                                </p:cTn>
                              </p:par>
                              <p:par>
                                <p:cTn id="29" presetID="14" presetClass="entr" presetSubtype="10" fill="hold" nodeType="withEffect">
                                  <p:stCondLst>
                                    <p:cond delay="0"/>
                                  </p:stCondLst>
                                  <p:childTnLst>
                                    <p:set>
                                      <p:cBhvr>
                                        <p:cTn id="30" dur="1" fill="hold">
                                          <p:stCondLst>
                                            <p:cond delay="0"/>
                                          </p:stCondLst>
                                        </p:cTn>
                                        <p:tgtEl>
                                          <p:spTgt spid="4109"/>
                                        </p:tgtEl>
                                        <p:attrNameLst>
                                          <p:attrName>style.visibility</p:attrName>
                                        </p:attrNameLst>
                                      </p:cBhvr>
                                      <p:to>
                                        <p:strVal val="visible"/>
                                      </p:to>
                                    </p:set>
                                    <p:animEffect transition="in" filter="randombar(horizontal)">
                                      <p:cBhvr>
                                        <p:cTn id="31" dur="500"/>
                                        <p:tgtEl>
                                          <p:spTgt spid="410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But the Freely Accessible Information Has Its Downside</a:t>
            </a:r>
            <a:endParaRPr lang="en-US" sz="3600" dirty="0"/>
          </a:p>
        </p:txBody>
      </p:sp>
      <p:sp>
        <p:nvSpPr>
          <p:cNvPr id="5" name="Rectangle 4"/>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86" name="AutoShape 2" descr="data:image/jpg;base64,/9j/4AAQSkZJRgABAQAAAQABAAD/2wCEAAkGBhQSERUTEBMTFRQVGRQXFxcVGBceFhgdHhkaHR8ZGRweHyYeHxsjGR4dIjAgIyopLC0tGB4xNTEtQSkvLCkBCQoKDgwOFQ8PFykkHCQpKSksKSw1KSwsLCwsKSwpLCwsLCkpKSkpKSwpLCwsKSwsKSwpLCksLCkpLCwsLCwpLP/AABEIAF8AfwMBIgACEQEDEQH/xAAcAAABBAMBAAAAAAAAAAAAAAAAAgMEBQYHCAH/xAA8EAACAQIEAwYEBAUCBwEAAAABAhEAAwQSITEFIkEGEzJRYXEHgZGhFEKCkiNisdHwweEWNENSU8LxFf/EABgBAQEBAQEAAAAAAAAAAAAAAAABAgME/8QAGREBAQEAAwAAAAAAAAAAAAAAAAEREiEx/9oADAMBAAIRAxEAPwChw/azAv8A9TiGFP8AOLWJtD5wtz71Z4e+lz/l8bgL/wDKzvhrh/TdDKT+oVrv/wDPBZQAjNs4Tla2ZiSJTrrtprO1R7uFEsCGlPFKh4GYDNmhYWSBM9amGtqYi3ftCb2ExKrvnVO9t++eyXEe8VCt8TsXeVbltv5SRP7Tr9q13g8besNOHvtbO4Nq6yGPnpPpPSrj/jbGvC4nucSpIAOMsWnG/wD5iJA9cwj0qYusyNuPCzr7M0ftPL9qc74CC7eQkxr9IFYsuPtcv4nBnDWmMG9hcTdNqYJGUE3UmQNtgDp1C8Net/i8Pas4l7yXXRT3uVgELQVzAzLDTZTtFB0R2Ww3d4OwvXu0J92GY/cmrWvFECva0hnF2A9tkYAhlZSDqCCIgjyNc2doeE4LA4l7TJcuOjTlfbKRK+nVdesGuma0j8eezEXLeLRdGGW4R5jaf07egbyFPBr7EdsmWVsIltegUa/5P9aqMRjr13V2MebH/P6V6AoVSg1k5gf9D/v0p1cKxAyy/eQSqhiZB2iNWCkHSYzb6kDSGbfD5aHbWJEkZdtpn+0fanLQgBlXwmG2gnXTbyHUmampgwHUm4kGAFzBnytuNoUgdWy7EjpTllkDlUQsSpAzgNmOYbKpEbebzpppVO0a1hnZYRGZCcxABMRvrGhgiTHp7P8A4dFYFnDZtMq8zREjmkLv0zT9xS7thyCl5ggmcsHWYAAtoMqkR1C+c60u3ath8lxWc6jMxzTl0AVFZRMAfnI3jahivt2bVwFVDoAyoNAwLERqRlMwp/KdyTvXv4YlR3V5QgkQzxETmJVozGT0B5YmNqVcvlVPfWUE5zlym2yjRZ5YGZjy6rss+7OJa0UVS1yycmgEOuUsWAaCpknmOh0y7VhTty5cFxQ9sqlsOULKRlTVpEQskT0iW86jW7ykOQGVozFtypzAQDyncxAHUmpZskXV7u6LdvMsgMVdVAUAFTEvl1MTLN86aIcM4uWwqhWuNKkRlnKAy5ZMsFmTq0+VA3cS2xUZhmmLhuABvUiQGmZ09t9azP4O9nRd4srDmTDqbxMGCfCggzrmM7/krCLl43XFsm5JIEZgwB/VEQes9K358DeDhMJdxWUr+JuckjXurYyp/wCxoNlUUUUBVV2n4GuLwtyw0Sw5Sdgw2PtOh9CataKDk04IWrz2byjQkc88pB1kCDsNQCPC2+1Le3cym0xFsFjs2VGB2yoNWGhMgHrWxvjX2UKXFxlrQNAaNCG3zSOswfOcxrXqWluooC/xJYygZnY+TTpA9JkeUmtQpnKhJW4XZ1UgE8qjLoABBbeNDlgmD1p7nZSpC218QIhFgAg+rnXzJHz0Wq5bmQW8rCYI1cOJ0JOn7QJAalKp5y7Fh4iVh300gmdN9s3WI0FVCDaC2xnlwAApByrlnxajNoZ0hdiZp3UalA1oaMMuUN5EkEMTOuXNpO2lOKndhcoXIxIBMMwGkekTty9RB0mpK2AIDGCABGrMB5QJI9jFXBj1q1fRGCE3GzgslshlCgRqkESTp4eXJ0mmrt/KEN60r3CCYggxOVVYAwSQD+WQMsekhrCB1LlMyi4VF1Gtu7tJU3S3IQG6gxpHWmHF9BADssjS7kdQSN8xlRMaGR4a5qSxtLeW5cLhjF0qwDCWGZSxEdSGK5dtKQ9plVfw7gsIko5BOm5RiDJ30X606OFs91M/8W5fzEKCEjLpJLACJV1y6Dk0JkU/xHHC4oN0mXK3IuZoZQpS2JVmKhecid8wO1BEwNi42YkBWOW0pKAEtdlfTZM5npAre3Afirw/DouFXvO6sKLa3kUPbKooBchSbirIOpWDE9a1N2a7Mtiy6YVSXtWL105Wzc7cltJMDbm2kC4arcZ2cbCXrZxFl0XvASt9WyMqkEgvbkkHQHKJGb6h1HwftLhsUJwt+1d8wjAsPdfEPmKsq0Pws8PvKXuLh41J7u2wu2xLHvEfDrykCBkOUQsxJioXZD4j4m1xFLFvE3MThGvd2O/1Y2y0B8zcykLrvGmoHS4OhaKas4lX8LA+x29/Knagq+03BVxWGeywmYI9wZA+ex9Ca5svYY2LzWyA0EjWdx10I1IEEToQB6V1PWl/jD2c7vELfQQl0akdHBk/M6MPXP5VYMCBbMO81tGIHhSRrppEkTrBOnrUjDXzazhTKONR4RO2kjMQQfJTvrzGo6qxMmRPUySfmen1qTbtAe/md62hNsHLlHh102WD0/7ivSGkRT9ux5n5DQfbWlKKdRaofxtuQQRI8jqKoL2ARTNubZ87ZK/YafaskxgqixF0b9CCflp/evNHSq9+8Ew4bQjnENBiVzpBjTYyPSo2MlwQ1t1kWwTaIYEIIUBSVIhfOfOpd67EaHUgba9dqdwFk3XVEBzMwWOs1rWcbm+C/CsuGvYtlKtirpKgjVbVvktr8gD9qzrH8LtX1y3rSXB5OoP0nam+D4IWLFuyo0RQvvA1++tTA/vWkYDxr4KYG8c1oPYfoUMgfI6/eqbsv8EzhcaLr3Ve0qvlIkOG0ykjbTU/Ktr95XjXNNPKaCoHBXVwytJGxmPqNjVphb5YaiGGhFOZ6YtN/Ef9P9KipNUnbHgy4rCXLTFQ0ZkLGAHG2vkfCfRjUviHFxb0ALP5Dp71VWMYH5mDFtxoW0PkOh+QoSNDd1BIOhBII8iNCPeaeWs07e9kLwvHE2bLsl3VlUSyN1JAnRtD75p6VX8F+HmMxBlrfcppzXeUxA2XxH6AetdJekrH0qy4Zwe9fMWLTvG+UaD3Ow+ZrZ3A/hhhbOt6b7/zaJ+0b/qJrMbNlUAVFCqNgAAB7AU5Dn/GCdtaor2GI67Agae39q6M4j2Xw1+e9soSfzAZW/csH71iXFfhBaeTYvPbPk4Dr9srfUmuPFrWkmw3kQDIOg00npNZp8JOB97jg51FqbjaddhT3FvhZjbUlba3l87TAn9rQ30ms8+FPZx8Nhme8jJcut4WEMFGgkHUTvB9KsgzUJ60FNB6UuitMkqkfevO79ekUumcTi1QSx9h1PsKD26QoJJgbmq21dZpVPGxzMeiDoPUx09aZa9cxJheVAd/9fU/YesTVvhcKLa5V/8AtFM2uGKNxmbqW1J61IWwBMACQBoKcoohJWgpv60qigSE1mlUUUBRRRQFFFFAUUVVdoOLdynL4m2Pl6+9A5xPioTlWM3UnZff19P9gYODwLXjmeQp6t4n/sv+baBXB+BHR8RBbcJuq+5/M3r71e0Ui3aCiFEAUuiiiCiiigKKKKAooooP/9k=">
            <a:hlinkClick r:id="rId3"/>
          </p:cNvPr>
          <p:cNvSpPr>
            <a:spLocks noChangeAspect="1" noChangeArrowheads="1"/>
          </p:cNvSpPr>
          <p:nvPr/>
        </p:nvSpPr>
        <p:spPr bwMode="auto">
          <a:xfrm>
            <a:off x="155575" y="-433388"/>
            <a:ext cx="1209675" cy="904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988" name="AutoShape 4" descr="data:image/jpg;base64,/9j/4AAQSkZJRgABAQAAAQABAAD/2wCEAAkGBhQSERUTEBMTFRQVGRQXFxcVGBceFhgdHhkaHR8ZGRweHyYeHxsjGR4dIjAgIyopLC0tGB4xNTEtQSkvLCkBCQoKDgwOFQ8PFykkHCQpKSksKSw1KSwsLCwsKSwpLCwsLCkpKSkpKSwpLCwsKSwsKSwpLCksLCkpLCwsLCwpLP/AABEIAF8AfwMBIgACEQEDEQH/xAAcAAABBAMBAAAAAAAAAAAAAAAAAgMEBQYHCAH/xAA8EAACAQIEAwYEBAUCBwEAAAABAhEAAwQSITEFIkEGEzJRYXEHgZGhFEKCkiNisdHwweEWNENSU8LxFf/EABgBAQEBAQEAAAAAAAAAAAAAAAABAgME/8QAGREBAQEAAwAAAAAAAAAAAAAAAAEREiEx/9oADAMBAAIRAxEAPwChw/azAv8A9TiGFP8AOLWJtD5wtz71Z4e+lz/l8bgL/wDKzvhrh/TdDKT+oVrv/wDPBZQAjNs4Tla2ZiSJTrrtprO1R7uFEsCGlPFKh4GYDNmhYWSBM9amGtqYi3ftCb2ExKrvnVO9t++eyXEe8VCt8TsXeVbltv5SRP7Tr9q13g8besNOHvtbO4Nq6yGPnpPpPSrj/jbGvC4nucSpIAOMsWnG/wD5iJA9cwj0qYusyNuPCzr7M0ftPL9qc74CC7eQkxr9IFYsuPtcv4nBnDWmMG9hcTdNqYJGUE3UmQNtgDp1C8Net/i8Pas4l7yXXRT3uVgELQVzAzLDTZTtFB0R2Ww3d4OwvXu0J92GY/cmrWvFECva0hnF2A9tkYAhlZSDqCCIgjyNc2doeE4LA4l7TJcuOjTlfbKRK+nVdesGuma0j8eezEXLeLRdGGW4R5jaf07egbyFPBr7EdsmWVsIltegUa/5P9aqMRjr13V2MebH/P6V6AoVSg1k5gf9D/v0p1cKxAyy/eQSqhiZB2iNWCkHSYzb6kDSGbfD5aHbWJEkZdtpn+0fanLQgBlXwmG2gnXTbyHUmampgwHUm4kGAFzBnytuNoUgdWy7EjpTllkDlUQsSpAzgNmOYbKpEbebzpppVO0a1hnZYRGZCcxABMRvrGhgiTHp7P8A4dFYFnDZtMq8zREjmkLv0zT9xS7thyCl5ggmcsHWYAAtoMqkR1C+c60u3ath8lxWc6jMxzTl0AVFZRMAfnI3jahivt2bVwFVDoAyoNAwLERqRlMwp/KdyTvXv4YlR3V5QgkQzxETmJVozGT0B5YmNqVcvlVPfWUE5zlym2yjRZ5YGZjy6rss+7OJa0UVS1yycmgEOuUsWAaCpknmOh0y7VhTty5cFxQ9sqlsOULKRlTVpEQskT0iW86jW7ykOQGVozFtypzAQDyncxAHUmpZskXV7u6LdvMsgMVdVAUAFTEvl1MTLN86aIcM4uWwqhWuNKkRlnKAy5ZMsFmTq0+VA3cS2xUZhmmLhuABvUiQGmZ09t9azP4O9nRd4srDmTDqbxMGCfCggzrmM7/krCLl43XFsm5JIEZgwB/VEQes9K358DeDhMJdxWUr+JuckjXurYyp/wCxoNlUUUUBVV2n4GuLwtyw0Sw5Sdgw2PtOh9CataKDk04IWrz2byjQkc88pB1kCDsNQCPC2+1Le3cym0xFsFjs2VGB2yoNWGhMgHrWxvjX2UKXFxlrQNAaNCG3zSOswfOcxrXqWluooC/xJYygZnY+TTpA9JkeUmtQpnKhJW4XZ1UgE8qjLoABBbeNDlgmD1p7nZSpC218QIhFgAg+rnXzJHz0Wq5bmQW8rCYI1cOJ0JOn7QJAalKp5y7Fh4iVh300gmdN9s3WI0FVCDaC2xnlwAApByrlnxajNoZ0hdiZp3UalA1oaMMuUN5EkEMTOuXNpO2lOKndhcoXIxIBMMwGkekTty9RB0mpK2AIDGCABGrMB5QJI9jFXBj1q1fRGCE3GzgslshlCgRqkESTp4eXJ0mmrt/KEN60r3CCYggxOVVYAwSQD+WQMsekhrCB1LlMyi4VF1Gtu7tJU3S3IQG6gxpHWmHF9BADssjS7kdQSN8xlRMaGR4a5qSxtLeW5cLhjF0qwDCWGZSxEdSGK5dtKQ9plVfw7gsIko5BOm5RiDJ30X606OFs91M/8W5fzEKCEjLpJLACJV1y6Dk0JkU/xHHC4oN0mXK3IuZoZQpS2JVmKhecid8wO1BEwNi42YkBWOW0pKAEtdlfTZM5npAre3Afirw/DouFXvO6sKLa3kUPbKooBchSbirIOpWDE9a1N2a7Mtiy6YVSXtWL105Wzc7cltJMDbm2kC4arcZ2cbCXrZxFl0XvASt9WyMqkEgvbkkHQHKJGb6h1HwftLhsUJwt+1d8wjAsPdfEPmKsq0Pws8PvKXuLh41J7u2wu2xLHvEfDrykCBkOUQsxJioXZD4j4m1xFLFvE3MThGvd2O/1Y2y0B8zcykLrvGmoHS4OhaKas4lX8LA+x29/Knagq+03BVxWGeywmYI9wZA+ex9Ca5svYY2LzWyA0EjWdx10I1IEEToQB6V1PWl/jD2c7vELfQQl0akdHBk/M6MPXP5VYMCBbMO81tGIHhSRrppEkTrBOnrUjDXzazhTKONR4RO2kjMQQfJTvrzGo6qxMmRPUySfmen1qTbtAe/md62hNsHLlHh102WD0/7ivSGkRT9ux5n5DQfbWlKKdRaofxtuQQRI8jqKoL2ARTNubZ87ZK/YafaskxgqixF0b9CCflp/evNHSq9+8Ew4bQjnENBiVzpBjTYyPSo2MlwQ1t1kWwTaIYEIIUBSVIhfOfOpd67EaHUgba9dqdwFk3XVEBzMwWOs1rWcbm+C/CsuGvYtlKtirpKgjVbVvktr8gD9qzrH8LtX1y3rSXB5OoP0nam+D4IWLFuyo0RQvvA1++tTA/vWkYDxr4KYG8c1oPYfoUMgfI6/eqbsv8EzhcaLr3Ve0qvlIkOG0ykjbTU/Ktr95XjXNNPKaCoHBXVwytJGxmPqNjVphb5YaiGGhFOZ6YtN/Ef9P9KipNUnbHgy4rCXLTFQ0ZkLGAHG2vkfCfRjUviHFxb0ALP5Dp71VWMYH5mDFtxoW0PkOh+QoSNDd1BIOhBII8iNCPeaeWs07e9kLwvHE2bLsl3VlUSyN1JAnRtD75p6VX8F+HmMxBlrfcppzXeUxA2XxH6AetdJekrH0qy4Zwe9fMWLTvG+UaD3Ow+ZrZ3A/hhhbOt6b7/zaJ+0b/qJrMbNlUAVFCqNgAAB7AU5Dn/GCdtaor2GI67Agae39q6M4j2Xw1+e9soSfzAZW/csH71iXFfhBaeTYvPbPk4Dr9srfUmuPFrWkmw3kQDIOg00npNZp8JOB97jg51FqbjaddhT3FvhZjbUlba3l87TAn9rQ30ms8+FPZx8Nhme8jJcut4WEMFGgkHUTvB9KsgzUJ60FNB6UuitMkqkfevO79ekUumcTi1QSx9h1PsKD26QoJJgbmq21dZpVPGxzMeiDoPUx09aZa9cxJheVAd/9fU/YesTVvhcKLa5V/8AtFM2uGKNxmbqW1J61IWwBMACQBoKcoohJWgpv60qigSE1mlUUUBRRRQFFFFAUUVVdoOLdynL4m2Pl6+9A5xPioTlWM3UnZff19P9gYODwLXjmeQp6t4n/sv+baBXB+BHR8RBbcJuq+5/M3r71e0Ui3aCiFEAUuiiiCiiigKKKKAooooP/9k=">
            <a:hlinkClick r:id="rId3"/>
          </p:cNvPr>
          <p:cNvSpPr>
            <a:spLocks noChangeAspect="1" noChangeArrowheads="1"/>
          </p:cNvSpPr>
          <p:nvPr/>
        </p:nvSpPr>
        <p:spPr bwMode="auto">
          <a:xfrm>
            <a:off x="155575" y="-433388"/>
            <a:ext cx="1209675" cy="904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 name="Picture 3"/>
          <p:cNvPicPr>
            <a:picLocks noChangeAspect="1" noChangeArrowheads="1"/>
          </p:cNvPicPr>
          <p:nvPr/>
        </p:nvPicPr>
        <p:blipFill>
          <a:blip r:embed="rId4" cstate="print"/>
          <a:srcRect/>
          <a:stretch>
            <a:fillRect/>
          </a:stretch>
        </p:blipFill>
        <p:spPr bwMode="auto">
          <a:xfrm>
            <a:off x="457200" y="1447800"/>
            <a:ext cx="3810000" cy="3409950"/>
          </a:xfrm>
          <a:prstGeom prst="rect">
            <a:avLst/>
          </a:prstGeom>
          <a:noFill/>
          <a:ln w="9525">
            <a:noFill/>
            <a:miter lim="800000"/>
            <a:headEnd/>
            <a:tailEnd/>
          </a:ln>
        </p:spPr>
      </p:pic>
      <p:pic>
        <p:nvPicPr>
          <p:cNvPr id="9" name="Picture 4"/>
          <p:cNvPicPr>
            <a:picLocks noChangeAspect="1" noChangeArrowheads="1"/>
          </p:cNvPicPr>
          <p:nvPr/>
        </p:nvPicPr>
        <p:blipFill>
          <a:blip r:embed="rId5" cstate="print"/>
          <a:srcRect/>
          <a:stretch>
            <a:fillRect/>
          </a:stretch>
        </p:blipFill>
        <p:spPr bwMode="auto">
          <a:xfrm>
            <a:off x="3995579" y="3429000"/>
            <a:ext cx="4919821" cy="32766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41910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 name="Table 16"/>
          <p:cNvGraphicFramePr>
            <a:graphicFrameLocks noGrp="1"/>
          </p:cNvGraphicFramePr>
          <p:nvPr/>
        </p:nvGraphicFramePr>
        <p:xfrm>
          <a:off x="685800" y="1943100"/>
          <a:ext cx="7010400" cy="3771900"/>
        </p:xfrm>
        <a:graphic>
          <a:graphicData uri="http://schemas.openxmlformats.org/drawingml/2006/table">
            <a:tbl>
              <a:tblPr firstRow="1" bandRow="1">
                <a:tableStyleId>{5C22544A-7EE6-4342-B048-85BDC9FD1C3A}</a:tableStyleId>
              </a:tblPr>
              <a:tblGrid>
                <a:gridCol w="584200"/>
                <a:gridCol w="787400"/>
                <a:gridCol w="3810000"/>
                <a:gridCol w="1828800"/>
              </a:tblGrid>
              <a:tr h="571500">
                <a:tc>
                  <a:txBody>
                    <a:bodyPr/>
                    <a:lstStyle/>
                    <a:p>
                      <a:pPr algn="ctr"/>
                      <a:r>
                        <a:rPr lang="en-US" dirty="0" err="1" smtClean="0"/>
                        <a:t>Src</a:t>
                      </a:r>
                      <a:endParaRPr lang="en-US" dirty="0"/>
                    </a:p>
                  </a:txBody>
                  <a:tcPr anchor="ctr"/>
                </a:tc>
                <a:tc>
                  <a:txBody>
                    <a:bodyPr/>
                    <a:lstStyle/>
                    <a:p>
                      <a:pPr algn="ctr"/>
                      <a:r>
                        <a:rPr lang="en-US" dirty="0" smtClean="0"/>
                        <a:t>ISBN</a:t>
                      </a:r>
                      <a:endParaRPr lang="en-US" dirty="0"/>
                    </a:p>
                  </a:txBody>
                  <a:tcPr anchor="ctr"/>
                </a:tc>
                <a:tc>
                  <a:txBody>
                    <a:bodyPr/>
                    <a:lstStyle/>
                    <a:p>
                      <a:pPr algn="ctr"/>
                      <a:r>
                        <a:rPr lang="en-US" dirty="0" smtClean="0"/>
                        <a:t>Name</a:t>
                      </a:r>
                      <a:endParaRPr lang="en-US" dirty="0"/>
                    </a:p>
                  </a:txBody>
                  <a:tcPr anchor="ctr"/>
                </a:tc>
                <a:tc>
                  <a:txBody>
                    <a:bodyPr/>
                    <a:lstStyle/>
                    <a:p>
                      <a:pPr algn="ctr"/>
                      <a:r>
                        <a:rPr lang="en-US" dirty="0" smtClean="0"/>
                        <a:t>Author</a:t>
                      </a:r>
                      <a:endParaRPr lang="en-US" dirty="0"/>
                    </a:p>
                  </a:txBody>
                  <a:tcPr anchor="ctr"/>
                </a:tc>
              </a:tr>
              <a:tr h="326571">
                <a:tc rowSpan="2">
                  <a:txBody>
                    <a:bodyPr/>
                    <a:lstStyle/>
                    <a:p>
                      <a:pPr algn="ctr"/>
                      <a:r>
                        <a:rPr lang="en-US" dirty="0" smtClean="0"/>
                        <a:t>S1</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a:t>
                      </a:r>
                      <a:r>
                        <a:rPr lang="en-US" baseline="0" dirty="0" smtClean="0"/>
                        <a:t> </a:t>
                      </a:r>
                      <a:r>
                        <a:rPr lang="en-US" i="1" kern="1200" dirty="0" smtClean="0">
                          <a:solidFill>
                            <a:srgbClr val="7030A0"/>
                          </a:solidFill>
                          <a:latin typeface="+mn-lt"/>
                          <a:ea typeface="+mn-ea"/>
                          <a:cs typeface="+mn-cs"/>
                        </a:rPr>
                        <a:t>Peter</a:t>
                      </a:r>
                    </a:p>
                  </a:txBody>
                  <a:tcPr anchor="ctr"/>
                </a:tc>
              </a:tr>
              <a:tr h="571500">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dirty="0" smtClean="0"/>
                        <a:t>Web Usability: A User-Centered Design</a:t>
                      </a:r>
                      <a:r>
                        <a:rPr lang="en-US" baseline="0" dirty="0" smtClean="0"/>
                        <a:t> Approach</a:t>
                      </a:r>
                      <a:endParaRPr lang="en-US" dirty="0"/>
                    </a:p>
                  </a:txBody>
                  <a:tcPr anchor="ctr"/>
                </a:tc>
                <a:tc>
                  <a:txBody>
                    <a:bodyPr/>
                    <a:lstStyle/>
                    <a:p>
                      <a:pPr algn="ctr"/>
                      <a:r>
                        <a:rPr lang="en-US" dirty="0" smtClean="0"/>
                        <a:t>Lazar, Jonathan</a:t>
                      </a:r>
                      <a:endParaRPr lang="en-US" dirty="0"/>
                    </a:p>
                  </a:txBody>
                  <a:tcPr anchor="ctr"/>
                </a:tc>
              </a:tr>
              <a:tr h="326571">
                <a:tc rowSpan="2">
                  <a:txBody>
                    <a:bodyPr/>
                    <a:lstStyle/>
                    <a:p>
                      <a:pPr algn="ctr"/>
                      <a:r>
                        <a:rPr lang="en-US" dirty="0" smtClean="0"/>
                        <a:t>S2</a:t>
                      </a:r>
                      <a:endParaRPr lang="en-US" dirty="0"/>
                    </a:p>
                  </a:txBody>
                  <a:tcPr anchor="ctr"/>
                </a:tc>
                <a:tc>
                  <a:txBody>
                    <a:bodyPr/>
                    <a:lstStyle/>
                    <a:p>
                      <a:pPr algn="ctr"/>
                      <a:r>
                        <a:rPr lang="en-US" dirty="0" smtClean="0"/>
                        <a:t>1</a:t>
                      </a:r>
                      <a:endParaRPr lang="en-US" dirty="0"/>
                    </a:p>
                  </a:txBody>
                  <a:tcPr anchor="ctr"/>
                </a:tc>
                <a:tc>
                  <a:txBody>
                    <a:bodyPr/>
                    <a:lstStyle/>
                    <a:p>
                      <a:r>
                        <a:rPr lang="en-US" i="1" dirty="0" smtClean="0">
                          <a:solidFill>
                            <a:srgbClr val="7030A0"/>
                          </a:solidFill>
                        </a:rPr>
                        <a:t>IPV4:</a:t>
                      </a:r>
                      <a:r>
                        <a:rPr lang="en-US" i="1" baseline="0" dirty="0" smtClean="0">
                          <a:solidFill>
                            <a:srgbClr val="7030A0"/>
                          </a:solidFill>
                        </a:rPr>
                        <a:t> Theory, Protocol, and Practice</a:t>
                      </a:r>
                      <a:endParaRPr lang="en-US" i="1" dirty="0">
                        <a:solidFill>
                          <a:srgbClr val="7030A0"/>
                        </a:solidFill>
                      </a:endParaRPr>
                    </a:p>
                  </a:txBody>
                  <a:tcPr anchor="ctr"/>
                </a:tc>
                <a:tc>
                  <a:txBody>
                    <a:bodyPr/>
                    <a:lstStyle/>
                    <a:p>
                      <a:pPr algn="ctr"/>
                      <a:r>
                        <a:rPr lang="en-US" dirty="0" smtClean="0"/>
                        <a:t>-</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S3</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 </a:t>
                      </a:r>
                      <a:r>
                        <a:rPr lang="en-US" i="1" kern="1200" dirty="0" smtClean="0">
                          <a:solidFill>
                            <a:srgbClr val="7030A0"/>
                          </a:solidFill>
                          <a:latin typeface="+mn-lt"/>
                          <a:ea typeface="+mn-ea"/>
                          <a:cs typeface="+mn-cs"/>
                        </a:rPr>
                        <a:t>Peter</a:t>
                      </a:r>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S4</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a:t>
                      </a:r>
                      <a:r>
                        <a:rPr lang="en-US" baseline="0" dirty="0" smtClean="0"/>
                        <a:t> Protocol, and Practice</a:t>
                      </a:r>
                      <a:endParaRPr lang="en-US" dirty="0"/>
                    </a:p>
                  </a:txBody>
                  <a:tcPr anchor="ctr"/>
                </a:tc>
                <a:tc>
                  <a:txBody>
                    <a:bodyPr/>
                    <a:lstStyle/>
                    <a:p>
                      <a:pPr algn="ctr"/>
                      <a:r>
                        <a:rPr lang="en-US" dirty="0" err="1" smtClean="0"/>
                        <a:t>Loshin</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Lazar</a:t>
                      </a:r>
                      <a:endParaRPr lang="en-US" dirty="0"/>
                    </a:p>
                  </a:txBody>
                  <a:tcPr anchor="ctr"/>
                </a:tc>
              </a:tr>
            </a:tbl>
          </a:graphicData>
        </a:graphic>
      </p:graphicFrame>
      <p:sp>
        <p:nvSpPr>
          <p:cNvPr id="2" name="Title 1"/>
          <p:cNvSpPr>
            <a:spLocks noGrp="1"/>
          </p:cNvSpPr>
          <p:nvPr>
            <p:ph type="title"/>
          </p:nvPr>
        </p:nvSpPr>
        <p:spPr>
          <a:xfrm>
            <a:off x="457200" y="209550"/>
            <a:ext cx="8686800" cy="1295400"/>
          </a:xfrm>
        </p:spPr>
        <p:txBody>
          <a:bodyPr/>
          <a:lstStyle/>
          <a:p>
            <a:r>
              <a:rPr lang="en-US" dirty="0" smtClean="0"/>
              <a:t>Correctness of Data as Evidence for Copying</a:t>
            </a:r>
            <a:endParaRPr lang="en-US" sz="3200" dirty="0"/>
          </a:p>
        </p:txBody>
      </p:sp>
      <p:sp>
        <p:nvSpPr>
          <p:cNvPr id="20" name="TextBox 19"/>
          <p:cNvSpPr txBox="1"/>
          <p:nvPr/>
        </p:nvSpPr>
        <p:spPr>
          <a:xfrm>
            <a:off x="7772400" y="2514600"/>
            <a:ext cx="415498" cy="369332"/>
          </a:xfrm>
          <a:prstGeom prst="rect">
            <a:avLst/>
          </a:prstGeom>
          <a:noFill/>
        </p:spPr>
        <p:txBody>
          <a:bodyPr wrap="none" rtlCol="0">
            <a:spAutoFit/>
          </a:bodyPr>
          <a:lstStyle/>
          <a:p>
            <a:r>
              <a:rPr lang="en-US" dirty="0" smtClean="0"/>
              <a:t>S1</a:t>
            </a:r>
            <a:endParaRPr lang="en-US" dirty="0"/>
          </a:p>
        </p:txBody>
      </p:sp>
      <p:sp>
        <p:nvSpPr>
          <p:cNvPr id="21" name="TextBox 20"/>
          <p:cNvSpPr txBox="1"/>
          <p:nvPr/>
        </p:nvSpPr>
        <p:spPr>
          <a:xfrm>
            <a:off x="8534400" y="2526268"/>
            <a:ext cx="429926" cy="369332"/>
          </a:xfrm>
          <a:prstGeom prst="rect">
            <a:avLst/>
          </a:prstGeom>
          <a:noFill/>
        </p:spPr>
        <p:txBody>
          <a:bodyPr wrap="none" rtlCol="0">
            <a:spAutoFit/>
          </a:bodyPr>
          <a:lstStyle/>
          <a:p>
            <a:r>
              <a:rPr lang="en-US" dirty="0" smtClean="0"/>
              <a:t>S2</a:t>
            </a:r>
            <a:endParaRPr lang="en-US" dirty="0"/>
          </a:p>
        </p:txBody>
      </p:sp>
      <p:sp>
        <p:nvSpPr>
          <p:cNvPr id="22" name="TextBox 21"/>
          <p:cNvSpPr txBox="1"/>
          <p:nvPr/>
        </p:nvSpPr>
        <p:spPr>
          <a:xfrm>
            <a:off x="8174666" y="3593068"/>
            <a:ext cx="429926" cy="369332"/>
          </a:xfrm>
          <a:prstGeom prst="rect">
            <a:avLst/>
          </a:prstGeom>
          <a:noFill/>
        </p:spPr>
        <p:txBody>
          <a:bodyPr wrap="none" rtlCol="0">
            <a:spAutoFit/>
          </a:bodyPr>
          <a:lstStyle/>
          <a:p>
            <a:r>
              <a:rPr lang="en-US" dirty="0" smtClean="0"/>
              <a:t>S3</a:t>
            </a:r>
            <a:endParaRPr lang="en-US" dirty="0"/>
          </a:p>
        </p:txBody>
      </p:sp>
      <p:sp>
        <p:nvSpPr>
          <p:cNvPr id="23" name="TextBox 22"/>
          <p:cNvSpPr txBox="1"/>
          <p:nvPr/>
        </p:nvSpPr>
        <p:spPr>
          <a:xfrm>
            <a:off x="8174666" y="4583668"/>
            <a:ext cx="429926" cy="369332"/>
          </a:xfrm>
          <a:prstGeom prst="rect">
            <a:avLst/>
          </a:prstGeom>
          <a:noFill/>
        </p:spPr>
        <p:txBody>
          <a:bodyPr wrap="none" rtlCol="0">
            <a:spAutoFit/>
          </a:bodyPr>
          <a:lstStyle/>
          <a:p>
            <a:r>
              <a:rPr lang="en-US" dirty="0" smtClean="0"/>
              <a:t>S4</a:t>
            </a:r>
            <a:endParaRPr lang="en-US" dirty="0"/>
          </a:p>
        </p:txBody>
      </p:sp>
      <p:cxnSp>
        <p:nvCxnSpPr>
          <p:cNvPr id="25" name="Straight Arrow Connector 24"/>
          <p:cNvCxnSpPr>
            <a:stCxn id="22" idx="0"/>
            <a:endCxn id="20" idx="2"/>
          </p:cNvCxnSpPr>
          <p:nvPr/>
        </p:nvCxnSpPr>
        <p:spPr>
          <a:xfrm rot="16200000" flipV="1">
            <a:off x="7830321" y="3033760"/>
            <a:ext cx="709136" cy="409480"/>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2" idx="0"/>
            <a:endCxn id="21" idx="2"/>
          </p:cNvCxnSpPr>
          <p:nvPr/>
        </p:nvCxnSpPr>
        <p:spPr>
          <a:xfrm rot="5400000" flipH="1" flipV="1">
            <a:off x="8220762" y="3064467"/>
            <a:ext cx="697468" cy="359734"/>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3" idx="0"/>
            <a:endCxn id="22" idx="2"/>
          </p:cNvCxnSpPr>
          <p:nvPr/>
        </p:nvCxnSpPr>
        <p:spPr>
          <a:xfrm rot="5400000" flipH="1" flipV="1">
            <a:off x="8078995" y="4273034"/>
            <a:ext cx="621268" cy="1588"/>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5867400" y="2438400"/>
            <a:ext cx="1752600" cy="457200"/>
          </a:xfrm>
          <a:prstGeom prst="ellipse">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5867400" y="4191000"/>
            <a:ext cx="1752600" cy="457200"/>
          </a:xfrm>
          <a:prstGeom prst="ellipse">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1905000" y="3810000"/>
            <a:ext cx="2590800" cy="4572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905000" y="4495800"/>
            <a:ext cx="2590800" cy="4572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905000" y="5257800"/>
            <a:ext cx="2590800" cy="45720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2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down)">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5"/>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childTnLst>
                                </p:cTn>
                              </p:par>
                              <p:par>
                                <p:cTn id="18" presetID="22" presetClass="entr" presetSubtype="4"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down)">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500"/>
                                        <p:tgtEl>
                                          <p:spTgt spid="31"/>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Extending the Basic Technique</a:t>
            </a:r>
            <a:endParaRPr lang="en-US" sz="36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057400" y="33528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correctness </a:t>
            </a:r>
          </a:p>
          <a:p>
            <a:pPr lvl="0" algn="ctr"/>
            <a:r>
              <a:rPr lang="en-US" dirty="0" smtClean="0"/>
              <a:t>of data [VLDB’09a] </a:t>
            </a:r>
            <a:endParaRPr lang="en-US" dirty="0"/>
          </a:p>
        </p:txBody>
      </p:sp>
      <p:grpSp>
        <p:nvGrpSpPr>
          <p:cNvPr id="14" name="Group 13"/>
          <p:cNvGrpSpPr/>
          <p:nvPr/>
        </p:nvGrpSpPr>
        <p:grpSpPr>
          <a:xfrm>
            <a:off x="685800" y="4038600"/>
            <a:ext cx="2476500" cy="1219200"/>
            <a:chOff x="685800" y="4038600"/>
            <a:chExt cx="2476500" cy="1219200"/>
          </a:xfrm>
        </p:grpSpPr>
        <p:sp>
          <p:nvSpPr>
            <p:cNvPr id="19" name="Rectangle 18"/>
            <p:cNvSpPr/>
            <p:nvPr/>
          </p:nvSpPr>
          <p:spPr>
            <a:xfrm>
              <a:off x="685800" y="45720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additional evidence [VLDB’10a] </a:t>
              </a:r>
              <a:endParaRPr lang="en-US" dirty="0"/>
            </a:p>
          </p:txBody>
        </p:sp>
        <p:cxnSp>
          <p:nvCxnSpPr>
            <p:cNvPr id="22" name="Straight Arrow Connector 21"/>
            <p:cNvCxnSpPr>
              <a:stCxn id="12" idx="2"/>
              <a:endCxn id="19" idx="0"/>
            </p:cNvCxnSpPr>
            <p:nvPr/>
          </p:nvCxnSpPr>
          <p:spPr>
            <a:xfrm rot="5400000">
              <a:off x="2209800" y="3619500"/>
              <a:ext cx="533400" cy="1371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0" name="Table 29"/>
          <p:cNvGraphicFramePr>
            <a:graphicFrameLocks noGrp="1"/>
          </p:cNvGraphicFramePr>
          <p:nvPr/>
        </p:nvGraphicFramePr>
        <p:xfrm>
          <a:off x="685800" y="1905000"/>
          <a:ext cx="7010400" cy="3771900"/>
        </p:xfrm>
        <a:graphic>
          <a:graphicData uri="http://schemas.openxmlformats.org/drawingml/2006/table">
            <a:tbl>
              <a:tblPr firstRow="1" bandRow="1">
                <a:tableStyleId>{5C22544A-7EE6-4342-B048-85BDC9FD1C3A}</a:tableStyleId>
              </a:tblPr>
              <a:tblGrid>
                <a:gridCol w="584200"/>
                <a:gridCol w="787400"/>
                <a:gridCol w="3810000"/>
                <a:gridCol w="1828800"/>
              </a:tblGrid>
              <a:tr h="571500">
                <a:tc>
                  <a:txBody>
                    <a:bodyPr/>
                    <a:lstStyle/>
                    <a:p>
                      <a:pPr algn="ctr"/>
                      <a:r>
                        <a:rPr lang="en-US" dirty="0" err="1" smtClean="0"/>
                        <a:t>Src</a:t>
                      </a:r>
                      <a:endParaRPr lang="en-US" dirty="0"/>
                    </a:p>
                  </a:txBody>
                  <a:tcPr anchor="ctr"/>
                </a:tc>
                <a:tc>
                  <a:txBody>
                    <a:bodyPr/>
                    <a:lstStyle/>
                    <a:p>
                      <a:pPr algn="ctr"/>
                      <a:r>
                        <a:rPr lang="en-US" dirty="0" smtClean="0"/>
                        <a:t>ISBN</a:t>
                      </a:r>
                      <a:endParaRPr lang="en-US" dirty="0"/>
                    </a:p>
                  </a:txBody>
                  <a:tcPr anchor="ctr"/>
                </a:tc>
                <a:tc>
                  <a:txBody>
                    <a:bodyPr/>
                    <a:lstStyle/>
                    <a:p>
                      <a:pPr algn="ctr"/>
                      <a:r>
                        <a:rPr lang="en-US" dirty="0" smtClean="0"/>
                        <a:t>Name</a:t>
                      </a:r>
                      <a:endParaRPr lang="en-US" dirty="0"/>
                    </a:p>
                  </a:txBody>
                  <a:tcPr anchor="ctr"/>
                </a:tc>
                <a:tc>
                  <a:txBody>
                    <a:bodyPr/>
                    <a:lstStyle/>
                    <a:p>
                      <a:pPr algn="ctr"/>
                      <a:r>
                        <a:rPr lang="en-US" dirty="0" smtClean="0"/>
                        <a:t>Author</a:t>
                      </a:r>
                      <a:endParaRPr lang="en-US" dirty="0"/>
                    </a:p>
                  </a:txBody>
                  <a:tcPr anchor="ctr"/>
                </a:tc>
              </a:tr>
              <a:tr h="326571">
                <a:tc rowSpan="2">
                  <a:txBody>
                    <a:bodyPr/>
                    <a:lstStyle/>
                    <a:p>
                      <a:pPr algn="ctr"/>
                      <a:r>
                        <a:rPr lang="en-US" dirty="0" smtClean="0"/>
                        <a:t>S1</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a:t>
                      </a:r>
                      <a:r>
                        <a:rPr lang="en-US" baseline="0" dirty="0" smtClean="0"/>
                        <a:t> </a:t>
                      </a:r>
                      <a:r>
                        <a:rPr lang="en-US" i="1" kern="1200" dirty="0" smtClean="0">
                          <a:solidFill>
                            <a:srgbClr val="7030A0"/>
                          </a:solidFill>
                          <a:latin typeface="+mn-lt"/>
                          <a:ea typeface="+mn-ea"/>
                          <a:cs typeface="+mn-cs"/>
                        </a:rPr>
                        <a:t>Peter</a:t>
                      </a:r>
                    </a:p>
                  </a:txBody>
                  <a:tcPr anchor="ctr"/>
                </a:tc>
              </a:tr>
              <a:tr h="571500">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dirty="0" smtClean="0"/>
                        <a:t>Web Usability: A User-Centered Design</a:t>
                      </a:r>
                      <a:r>
                        <a:rPr lang="en-US" baseline="0" dirty="0" smtClean="0"/>
                        <a:t> Approach</a:t>
                      </a:r>
                      <a:endParaRPr lang="en-US" dirty="0"/>
                    </a:p>
                  </a:txBody>
                  <a:tcPr anchor="ctr"/>
                </a:tc>
                <a:tc>
                  <a:txBody>
                    <a:bodyPr/>
                    <a:lstStyle/>
                    <a:p>
                      <a:pPr algn="ctr"/>
                      <a:r>
                        <a:rPr lang="en-US" dirty="0" smtClean="0"/>
                        <a:t>Lazar, Jonathan</a:t>
                      </a:r>
                      <a:endParaRPr lang="en-US" dirty="0"/>
                    </a:p>
                  </a:txBody>
                  <a:tcPr anchor="ctr"/>
                </a:tc>
              </a:tr>
              <a:tr h="326571">
                <a:tc rowSpan="2">
                  <a:txBody>
                    <a:bodyPr/>
                    <a:lstStyle/>
                    <a:p>
                      <a:pPr algn="ctr"/>
                      <a:r>
                        <a:rPr lang="en-US" dirty="0" smtClean="0"/>
                        <a:t>S2</a:t>
                      </a:r>
                      <a:endParaRPr lang="en-US" dirty="0"/>
                    </a:p>
                  </a:txBody>
                  <a:tcPr anchor="ctr"/>
                </a:tc>
                <a:tc>
                  <a:txBody>
                    <a:bodyPr/>
                    <a:lstStyle/>
                    <a:p>
                      <a:pPr algn="ctr"/>
                      <a:r>
                        <a:rPr lang="en-US" dirty="0" smtClean="0"/>
                        <a:t>1</a:t>
                      </a:r>
                      <a:endParaRPr lang="en-US" dirty="0"/>
                    </a:p>
                  </a:txBody>
                  <a:tcPr anchor="ctr"/>
                </a:tc>
                <a:tc>
                  <a:txBody>
                    <a:bodyPr/>
                    <a:lstStyle/>
                    <a:p>
                      <a:r>
                        <a:rPr lang="en-US" i="1" dirty="0" smtClean="0">
                          <a:solidFill>
                            <a:srgbClr val="7030A0"/>
                          </a:solidFill>
                        </a:rPr>
                        <a:t>IPV4:</a:t>
                      </a:r>
                      <a:r>
                        <a:rPr lang="en-US" i="1" baseline="0" dirty="0" smtClean="0">
                          <a:solidFill>
                            <a:srgbClr val="7030A0"/>
                          </a:solidFill>
                        </a:rPr>
                        <a:t> Theory, Protocol, and Practice</a:t>
                      </a:r>
                      <a:endParaRPr lang="en-US" i="1" dirty="0">
                        <a:solidFill>
                          <a:srgbClr val="7030A0"/>
                        </a:solidFill>
                      </a:endParaRPr>
                    </a:p>
                  </a:txBody>
                  <a:tcPr anchor="ctr"/>
                </a:tc>
                <a:tc>
                  <a:txBody>
                    <a:bodyPr/>
                    <a:lstStyle/>
                    <a:p>
                      <a:pPr algn="ctr"/>
                      <a:r>
                        <a:rPr lang="en-US" dirty="0" smtClean="0"/>
                        <a:t>-</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S3</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 Protocol, and Practice</a:t>
                      </a:r>
                      <a:endParaRPr lang="en-US" dirty="0"/>
                    </a:p>
                  </a:txBody>
                  <a:tcPr anchor="ctr"/>
                </a:tc>
                <a:tc>
                  <a:txBody>
                    <a:bodyPr/>
                    <a:lstStyle/>
                    <a:p>
                      <a:pPr algn="ctr"/>
                      <a:r>
                        <a:rPr lang="en-US" dirty="0" err="1" smtClean="0"/>
                        <a:t>Loshin</a:t>
                      </a:r>
                      <a:r>
                        <a:rPr lang="en-US" dirty="0" smtClean="0"/>
                        <a:t>, </a:t>
                      </a:r>
                      <a:r>
                        <a:rPr lang="en-US" i="1" kern="1200" dirty="0" smtClean="0">
                          <a:solidFill>
                            <a:srgbClr val="7030A0"/>
                          </a:solidFill>
                          <a:latin typeface="+mn-lt"/>
                          <a:ea typeface="+mn-ea"/>
                          <a:cs typeface="+mn-cs"/>
                        </a:rPr>
                        <a:t>Peter</a:t>
                      </a:r>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Jonathan Lazar</a:t>
                      </a:r>
                      <a:endParaRPr lang="en-US" dirty="0"/>
                    </a:p>
                  </a:txBody>
                  <a:tcPr anchor="ctr"/>
                </a:tc>
              </a:tr>
              <a:tr h="326571">
                <a:tc rowSpan="2">
                  <a:txBody>
                    <a:bodyPr/>
                    <a:lstStyle/>
                    <a:p>
                      <a:pPr algn="ctr"/>
                      <a:r>
                        <a:rPr lang="en-US" dirty="0" smtClean="0"/>
                        <a:t>S4</a:t>
                      </a:r>
                      <a:endParaRPr lang="en-US" dirty="0"/>
                    </a:p>
                  </a:txBody>
                  <a:tcPr anchor="ctr"/>
                </a:tc>
                <a:tc>
                  <a:txBody>
                    <a:bodyPr/>
                    <a:lstStyle/>
                    <a:p>
                      <a:pPr algn="ctr"/>
                      <a:r>
                        <a:rPr lang="en-US" dirty="0" smtClean="0"/>
                        <a:t>1</a:t>
                      </a:r>
                      <a:endParaRPr lang="en-US" dirty="0"/>
                    </a:p>
                  </a:txBody>
                  <a:tcPr anchor="ctr"/>
                </a:tc>
                <a:tc>
                  <a:txBody>
                    <a:bodyPr/>
                    <a:lstStyle/>
                    <a:p>
                      <a:r>
                        <a:rPr lang="en-US" dirty="0" smtClean="0"/>
                        <a:t>IPV6: Theory,</a:t>
                      </a:r>
                      <a:r>
                        <a:rPr lang="en-US" baseline="0" dirty="0" smtClean="0"/>
                        <a:t> Protocol, and Practice</a:t>
                      </a:r>
                      <a:endParaRPr lang="en-US" dirty="0"/>
                    </a:p>
                  </a:txBody>
                  <a:tcPr anchor="ctr"/>
                </a:tc>
                <a:tc>
                  <a:txBody>
                    <a:bodyPr/>
                    <a:lstStyle/>
                    <a:p>
                      <a:pPr algn="ctr"/>
                      <a:r>
                        <a:rPr lang="en-US" dirty="0" err="1" smtClean="0"/>
                        <a:t>Loshin</a:t>
                      </a:r>
                      <a:endParaRPr lang="en-US" dirty="0"/>
                    </a:p>
                  </a:txBody>
                  <a:tcPr anchor="ctr"/>
                </a:tc>
              </a:tr>
              <a:tr h="326571">
                <a:tc vMerge="1">
                  <a:txBody>
                    <a:bodyPr/>
                    <a:lstStyle/>
                    <a:p>
                      <a:pPr algn="ctr"/>
                      <a:endParaRPr lang="en-US" dirty="0"/>
                    </a:p>
                  </a:txBody>
                  <a:tcPr anchor="ctr"/>
                </a:tc>
                <a:tc>
                  <a:txBody>
                    <a:bodyPr/>
                    <a:lstStyle/>
                    <a:p>
                      <a:pPr algn="ctr"/>
                      <a:r>
                        <a:rPr lang="en-US" dirty="0" smtClean="0"/>
                        <a:t>2</a:t>
                      </a:r>
                      <a:endParaRPr lang="en-US" dirty="0"/>
                    </a:p>
                  </a:txBody>
                  <a:tcPr anchor="ctr"/>
                </a:tc>
                <a:tc>
                  <a:txBody>
                    <a:bodyPr/>
                    <a:lstStyle/>
                    <a:p>
                      <a:r>
                        <a:rPr lang="en-US" i="1" kern="1200" dirty="0" smtClean="0">
                          <a:solidFill>
                            <a:srgbClr val="7030A0"/>
                          </a:solidFill>
                          <a:latin typeface="+mn-lt"/>
                          <a:ea typeface="+mn-ea"/>
                          <a:cs typeface="+mn-cs"/>
                        </a:rPr>
                        <a:t>Web Usability: A User</a:t>
                      </a:r>
                    </a:p>
                  </a:txBody>
                  <a:tcPr anchor="ctr"/>
                </a:tc>
                <a:tc>
                  <a:txBody>
                    <a:bodyPr/>
                    <a:lstStyle/>
                    <a:p>
                      <a:pPr algn="ctr"/>
                      <a:r>
                        <a:rPr lang="en-US" dirty="0" smtClean="0"/>
                        <a:t>Lazar</a:t>
                      </a:r>
                      <a:endParaRPr lang="en-US" dirty="0"/>
                    </a:p>
                  </a:txBody>
                  <a:tcPr anchor="ctr"/>
                </a:tc>
              </a:tr>
            </a:tbl>
          </a:graphicData>
        </a:graphic>
      </p:graphicFrame>
      <p:sp>
        <p:nvSpPr>
          <p:cNvPr id="2" name="Title 1"/>
          <p:cNvSpPr>
            <a:spLocks noGrp="1"/>
          </p:cNvSpPr>
          <p:nvPr>
            <p:ph type="title"/>
          </p:nvPr>
        </p:nvSpPr>
        <p:spPr/>
        <p:txBody>
          <a:bodyPr/>
          <a:lstStyle/>
          <a:p>
            <a:r>
              <a:rPr lang="en-US" sz="4400" dirty="0" smtClean="0"/>
              <a:t>Formatting as Evidence for Copying</a:t>
            </a:r>
            <a:endParaRPr lang="en-US" sz="3600" dirty="0"/>
          </a:p>
        </p:txBody>
      </p:sp>
      <p:sp>
        <p:nvSpPr>
          <p:cNvPr id="20" name="TextBox 19"/>
          <p:cNvSpPr txBox="1"/>
          <p:nvPr/>
        </p:nvSpPr>
        <p:spPr>
          <a:xfrm>
            <a:off x="7772400" y="2514600"/>
            <a:ext cx="415498" cy="369332"/>
          </a:xfrm>
          <a:prstGeom prst="rect">
            <a:avLst/>
          </a:prstGeom>
          <a:noFill/>
        </p:spPr>
        <p:txBody>
          <a:bodyPr wrap="none" rtlCol="0">
            <a:spAutoFit/>
          </a:bodyPr>
          <a:lstStyle/>
          <a:p>
            <a:r>
              <a:rPr lang="en-US" dirty="0" smtClean="0"/>
              <a:t>S1</a:t>
            </a:r>
            <a:endParaRPr lang="en-US" dirty="0"/>
          </a:p>
        </p:txBody>
      </p:sp>
      <p:sp>
        <p:nvSpPr>
          <p:cNvPr id="21" name="TextBox 20"/>
          <p:cNvSpPr txBox="1"/>
          <p:nvPr/>
        </p:nvSpPr>
        <p:spPr>
          <a:xfrm>
            <a:off x="8534400" y="2526268"/>
            <a:ext cx="429926" cy="369332"/>
          </a:xfrm>
          <a:prstGeom prst="rect">
            <a:avLst/>
          </a:prstGeom>
          <a:noFill/>
        </p:spPr>
        <p:txBody>
          <a:bodyPr wrap="none" rtlCol="0">
            <a:spAutoFit/>
          </a:bodyPr>
          <a:lstStyle/>
          <a:p>
            <a:r>
              <a:rPr lang="en-US" dirty="0" smtClean="0"/>
              <a:t>S2</a:t>
            </a:r>
            <a:endParaRPr lang="en-US" dirty="0"/>
          </a:p>
        </p:txBody>
      </p:sp>
      <p:sp>
        <p:nvSpPr>
          <p:cNvPr id="22" name="TextBox 21"/>
          <p:cNvSpPr txBox="1"/>
          <p:nvPr/>
        </p:nvSpPr>
        <p:spPr>
          <a:xfrm>
            <a:off x="8174666" y="3593068"/>
            <a:ext cx="429926" cy="369332"/>
          </a:xfrm>
          <a:prstGeom prst="rect">
            <a:avLst/>
          </a:prstGeom>
          <a:noFill/>
        </p:spPr>
        <p:txBody>
          <a:bodyPr wrap="none" rtlCol="0">
            <a:spAutoFit/>
          </a:bodyPr>
          <a:lstStyle/>
          <a:p>
            <a:r>
              <a:rPr lang="en-US" dirty="0" smtClean="0"/>
              <a:t>S3</a:t>
            </a:r>
            <a:endParaRPr lang="en-US" dirty="0"/>
          </a:p>
        </p:txBody>
      </p:sp>
      <p:sp>
        <p:nvSpPr>
          <p:cNvPr id="23" name="TextBox 22"/>
          <p:cNvSpPr txBox="1"/>
          <p:nvPr/>
        </p:nvSpPr>
        <p:spPr>
          <a:xfrm>
            <a:off x="8174666" y="4583668"/>
            <a:ext cx="429926" cy="369332"/>
          </a:xfrm>
          <a:prstGeom prst="rect">
            <a:avLst/>
          </a:prstGeom>
          <a:noFill/>
        </p:spPr>
        <p:txBody>
          <a:bodyPr wrap="none" rtlCol="0">
            <a:spAutoFit/>
          </a:bodyPr>
          <a:lstStyle/>
          <a:p>
            <a:r>
              <a:rPr lang="en-US" dirty="0" smtClean="0"/>
              <a:t>S4</a:t>
            </a:r>
            <a:endParaRPr lang="en-US" dirty="0"/>
          </a:p>
        </p:txBody>
      </p:sp>
      <p:cxnSp>
        <p:nvCxnSpPr>
          <p:cNvPr id="25" name="Straight Arrow Connector 24"/>
          <p:cNvCxnSpPr>
            <a:stCxn id="22" idx="0"/>
            <a:endCxn id="20" idx="2"/>
          </p:cNvCxnSpPr>
          <p:nvPr/>
        </p:nvCxnSpPr>
        <p:spPr>
          <a:xfrm rot="16200000" flipV="1">
            <a:off x="7830321" y="3033760"/>
            <a:ext cx="709136" cy="409480"/>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2" idx="0"/>
            <a:endCxn id="21" idx="2"/>
          </p:cNvCxnSpPr>
          <p:nvPr/>
        </p:nvCxnSpPr>
        <p:spPr>
          <a:xfrm rot="5400000" flipH="1" flipV="1">
            <a:off x="8220762" y="3064467"/>
            <a:ext cx="697468" cy="359734"/>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3" idx="0"/>
            <a:endCxn id="22" idx="2"/>
          </p:cNvCxnSpPr>
          <p:nvPr/>
        </p:nvCxnSpPr>
        <p:spPr>
          <a:xfrm rot="5400000" flipH="1" flipV="1">
            <a:off x="8078995" y="4273034"/>
            <a:ext cx="621268" cy="1588"/>
          </a:xfrm>
          <a:prstGeom prst="straightConnector1">
            <a:avLst/>
          </a:prstGeom>
          <a:ln w="28575">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Rectangular Callout 15"/>
          <p:cNvSpPr/>
          <p:nvPr/>
        </p:nvSpPr>
        <p:spPr>
          <a:xfrm>
            <a:off x="2438400" y="5943600"/>
            <a:ext cx="2971800" cy="612648"/>
          </a:xfrm>
          <a:prstGeom prst="wedgeRectCallout">
            <a:avLst>
              <a:gd name="adj1" fmla="val 64055"/>
              <a:gd name="adj2" fmla="val -274230"/>
            </a:avLst>
          </a:prstGeom>
          <a:solidFill>
            <a:srgbClr val="FFC000"/>
          </a:solidFill>
          <a:ln>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Different formats</a:t>
            </a:r>
            <a:endParaRPr lang="en-US" dirty="0">
              <a:solidFill>
                <a:schemeClr val="tx1"/>
              </a:solidFill>
            </a:endParaRPr>
          </a:p>
        </p:txBody>
      </p:sp>
      <p:cxnSp>
        <p:nvCxnSpPr>
          <p:cNvPr id="19" name="Straight Arrow Connector 18"/>
          <p:cNvCxnSpPr/>
          <p:nvPr/>
        </p:nvCxnSpPr>
        <p:spPr>
          <a:xfrm rot="16200000" flipV="1">
            <a:off x="7822692" y="3033760"/>
            <a:ext cx="709136" cy="409480"/>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H="1" flipV="1">
            <a:off x="8213133" y="3064467"/>
            <a:ext cx="697468" cy="359734"/>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26" name="Curved Left Arrow 25"/>
          <p:cNvSpPr/>
          <p:nvPr/>
        </p:nvSpPr>
        <p:spPr>
          <a:xfrm flipV="1">
            <a:off x="7620000" y="4495800"/>
            <a:ext cx="457200" cy="914400"/>
          </a:xfrm>
          <a:prstGeom prst="curvedLeftArrow">
            <a:avLst/>
          </a:prstGeom>
          <a:solidFill>
            <a:srgbClr val="FFC000"/>
          </a:solidFill>
          <a:ln>
            <a:solidFill>
              <a:srgbClr val="FF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p:txBody>
      </p:sp>
      <p:sp>
        <p:nvSpPr>
          <p:cNvPr id="28" name="TextBox 27"/>
          <p:cNvSpPr txBox="1"/>
          <p:nvPr/>
        </p:nvSpPr>
        <p:spPr>
          <a:xfrm>
            <a:off x="7924800" y="5105400"/>
            <a:ext cx="1189749" cy="369332"/>
          </a:xfrm>
          <a:prstGeom prst="rect">
            <a:avLst/>
          </a:prstGeom>
          <a:noFill/>
        </p:spPr>
        <p:txBody>
          <a:bodyPr wrap="none" rtlCol="0">
            <a:spAutoFit/>
          </a:bodyPr>
          <a:lstStyle/>
          <a:p>
            <a:r>
              <a:rPr lang="en-US" dirty="0" err="1" smtClean="0">
                <a:solidFill>
                  <a:srgbClr val="0070C0"/>
                </a:solidFill>
              </a:rPr>
              <a:t>SubValues</a:t>
            </a:r>
            <a:endParaRPr lang="en-US" dirty="0">
              <a:solidFill>
                <a:srgbClr val="0070C0"/>
              </a:solidFill>
            </a:endParaRPr>
          </a:p>
        </p:txBody>
      </p:sp>
      <p:cxnSp>
        <p:nvCxnSpPr>
          <p:cNvPr id="29" name="Straight Arrow Connector 28"/>
          <p:cNvCxnSpPr>
            <a:stCxn id="23" idx="0"/>
            <a:endCxn id="22" idx="2"/>
          </p:cNvCxnSpPr>
          <p:nvPr/>
        </p:nvCxnSpPr>
        <p:spPr>
          <a:xfrm rot="5400000" flipH="1" flipV="1">
            <a:off x="8078995" y="4273034"/>
            <a:ext cx="621268" cy="1588"/>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32" name="Freeform 31"/>
          <p:cNvSpPr/>
          <p:nvPr/>
        </p:nvSpPr>
        <p:spPr>
          <a:xfrm>
            <a:off x="5640615" y="2688771"/>
            <a:ext cx="390071" cy="1709058"/>
          </a:xfrm>
          <a:custGeom>
            <a:avLst/>
            <a:gdLst>
              <a:gd name="connsiteX0" fmla="*/ 335642 w 390071"/>
              <a:gd name="connsiteY0" fmla="*/ 1709058 h 1709058"/>
              <a:gd name="connsiteX1" fmla="*/ 9071 w 390071"/>
              <a:gd name="connsiteY1" fmla="*/ 707572 h 1709058"/>
              <a:gd name="connsiteX2" fmla="*/ 390071 w 390071"/>
              <a:gd name="connsiteY2" fmla="*/ 0 h 1709058"/>
              <a:gd name="connsiteX3" fmla="*/ 390071 w 390071"/>
              <a:gd name="connsiteY3" fmla="*/ 0 h 1709058"/>
            </a:gdLst>
            <a:ahLst/>
            <a:cxnLst>
              <a:cxn ang="0">
                <a:pos x="connsiteX0" y="connsiteY0"/>
              </a:cxn>
              <a:cxn ang="0">
                <a:pos x="connsiteX1" y="connsiteY1"/>
              </a:cxn>
              <a:cxn ang="0">
                <a:pos x="connsiteX2" y="connsiteY2"/>
              </a:cxn>
              <a:cxn ang="0">
                <a:pos x="connsiteX3" y="connsiteY3"/>
              </a:cxn>
            </a:cxnLst>
            <a:rect l="l" t="t" r="r" b="b"/>
            <a:pathLst>
              <a:path w="390071" h="1709058">
                <a:moveTo>
                  <a:pt x="335642" y="1709058"/>
                </a:moveTo>
                <a:cubicBezTo>
                  <a:pt x="167821" y="1350736"/>
                  <a:pt x="0" y="992415"/>
                  <a:pt x="9071" y="707572"/>
                </a:cubicBezTo>
                <a:cubicBezTo>
                  <a:pt x="18143" y="422729"/>
                  <a:pt x="390071" y="0"/>
                  <a:pt x="390071" y="0"/>
                </a:cubicBezTo>
                <a:lnTo>
                  <a:pt x="390071" y="0"/>
                </a:lnTo>
              </a:path>
            </a:pathLst>
          </a:custGeom>
          <a:ln w="19050">
            <a:solidFill>
              <a:srgbClr val="FF99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p:nvSpPr>
        <p:spPr>
          <a:xfrm>
            <a:off x="5638800" y="4038600"/>
            <a:ext cx="390071" cy="794658"/>
          </a:xfrm>
          <a:custGeom>
            <a:avLst/>
            <a:gdLst>
              <a:gd name="connsiteX0" fmla="*/ 335642 w 390071"/>
              <a:gd name="connsiteY0" fmla="*/ 1709058 h 1709058"/>
              <a:gd name="connsiteX1" fmla="*/ 9071 w 390071"/>
              <a:gd name="connsiteY1" fmla="*/ 707572 h 1709058"/>
              <a:gd name="connsiteX2" fmla="*/ 390071 w 390071"/>
              <a:gd name="connsiteY2" fmla="*/ 0 h 1709058"/>
              <a:gd name="connsiteX3" fmla="*/ 390071 w 390071"/>
              <a:gd name="connsiteY3" fmla="*/ 0 h 1709058"/>
            </a:gdLst>
            <a:ahLst/>
            <a:cxnLst>
              <a:cxn ang="0">
                <a:pos x="connsiteX0" y="connsiteY0"/>
              </a:cxn>
              <a:cxn ang="0">
                <a:pos x="connsiteX1" y="connsiteY1"/>
              </a:cxn>
              <a:cxn ang="0">
                <a:pos x="connsiteX2" y="connsiteY2"/>
              </a:cxn>
              <a:cxn ang="0">
                <a:pos x="connsiteX3" y="connsiteY3"/>
              </a:cxn>
            </a:cxnLst>
            <a:rect l="l" t="t" r="r" b="b"/>
            <a:pathLst>
              <a:path w="390071" h="1709058">
                <a:moveTo>
                  <a:pt x="335642" y="1709058"/>
                </a:moveTo>
                <a:cubicBezTo>
                  <a:pt x="167821" y="1350736"/>
                  <a:pt x="0" y="992415"/>
                  <a:pt x="9071" y="707572"/>
                </a:cubicBezTo>
                <a:cubicBezTo>
                  <a:pt x="18143" y="422729"/>
                  <a:pt x="390071" y="0"/>
                  <a:pt x="390071" y="0"/>
                </a:cubicBezTo>
                <a:lnTo>
                  <a:pt x="390071" y="0"/>
                </a:lnTo>
              </a:path>
            </a:pathLst>
          </a:custGeom>
          <a:ln w="19050">
            <a:solidFill>
              <a:srgbClr val="FF99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down)">
                                      <p:cBhvr>
                                        <p:cTn id="7" dur="500"/>
                                        <p:tgtEl>
                                          <p:spTgt spid="3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down)">
                                      <p:cBhvr>
                                        <p:cTn id="11" dur="500"/>
                                        <p:tgtEl>
                                          <p:spTgt spid="33"/>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1000"/>
                            </p:stCondLst>
                            <p:childTnLst>
                              <p:par>
                                <p:cTn id="16" presetID="3" presetClass="entr" presetSubtype="10"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linds(horizontal)">
                                      <p:cBhvr>
                                        <p:cTn id="18" dur="500"/>
                                        <p:tgtEl>
                                          <p:spTgt spid="19"/>
                                        </p:tgtEl>
                                      </p:cBhvr>
                                    </p:animEffect>
                                  </p:childTnLst>
                                </p:cTn>
                              </p:par>
                              <p:par>
                                <p:cTn id="19" presetID="3" presetClass="entr" presetSubtype="1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linds(horizontal)">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down)">
                                      <p:cBhvr>
                                        <p:cTn id="26" dur="500"/>
                                        <p:tgtEl>
                                          <p:spTgt spid="2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par>
                          <p:cTn id="30" fill="hold">
                            <p:stCondLst>
                              <p:cond delay="500"/>
                            </p:stCondLst>
                            <p:childTnLst>
                              <p:par>
                                <p:cTn id="31" presetID="3" presetClass="entr" presetSubtype="10"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blinds(horizontal)">
                                      <p:cBhvr>
                                        <p:cTn id="3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6" grpId="0" animBg="1"/>
      <p:bldP spid="28" grpId="0"/>
      <p:bldP spid="32" grpId="0" animBg="1"/>
      <p:bldP spid="3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Extending the Basic Technique</a:t>
            </a:r>
            <a:endParaRPr lang="en-US" sz="36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057400" y="33528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correctness </a:t>
            </a:r>
          </a:p>
          <a:p>
            <a:pPr lvl="0" algn="ctr"/>
            <a:r>
              <a:rPr lang="en-US" dirty="0" smtClean="0"/>
              <a:t>of data [VLDB’09a] </a:t>
            </a:r>
            <a:endParaRPr lang="en-US" dirty="0"/>
          </a:p>
        </p:txBody>
      </p:sp>
      <p:sp>
        <p:nvSpPr>
          <p:cNvPr id="19" name="Rectangle 18"/>
          <p:cNvSpPr/>
          <p:nvPr/>
        </p:nvSpPr>
        <p:spPr>
          <a:xfrm>
            <a:off x="685800" y="45720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additional evidence [VLDB’10a] </a:t>
            </a:r>
            <a:endParaRPr lang="en-US" dirty="0"/>
          </a:p>
        </p:txBody>
      </p:sp>
      <p:cxnSp>
        <p:nvCxnSpPr>
          <p:cNvPr id="22" name="Straight Arrow Connector 21"/>
          <p:cNvCxnSpPr>
            <a:stCxn id="12" idx="2"/>
            <a:endCxn id="19" idx="0"/>
          </p:cNvCxnSpPr>
          <p:nvPr/>
        </p:nvCxnSpPr>
        <p:spPr>
          <a:xfrm rot="5400000">
            <a:off x="2209800" y="3619500"/>
            <a:ext cx="533400" cy="1371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3162300" y="4038600"/>
            <a:ext cx="2552700" cy="1219200"/>
            <a:chOff x="3162300" y="4038600"/>
            <a:chExt cx="2552700" cy="1219200"/>
          </a:xfrm>
        </p:grpSpPr>
        <p:sp>
          <p:nvSpPr>
            <p:cNvPr id="20" name="Rectangle 19"/>
            <p:cNvSpPr/>
            <p:nvPr/>
          </p:nvSpPr>
          <p:spPr>
            <a:xfrm>
              <a:off x="3505200" y="45720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correlated copying [VLDB’10a] </a:t>
              </a:r>
              <a:endParaRPr lang="en-US" dirty="0"/>
            </a:p>
          </p:txBody>
        </p:sp>
        <p:cxnSp>
          <p:nvCxnSpPr>
            <p:cNvPr id="25" name="Straight Arrow Connector 24"/>
            <p:cNvCxnSpPr>
              <a:stCxn id="12" idx="2"/>
              <a:endCxn id="20" idx="0"/>
            </p:cNvCxnSpPr>
            <p:nvPr/>
          </p:nvCxnSpPr>
          <p:spPr>
            <a:xfrm rot="16200000" flipH="1">
              <a:off x="3619500" y="3581400"/>
              <a:ext cx="533400" cy="1447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Correlated Copying</a:t>
            </a:r>
            <a:endParaRPr lang="en-US" sz="3600" dirty="0"/>
          </a:p>
        </p:txBody>
      </p:sp>
      <p:graphicFrame>
        <p:nvGraphicFramePr>
          <p:cNvPr id="30" name="Table 29"/>
          <p:cNvGraphicFramePr>
            <a:graphicFrameLocks noGrp="1"/>
          </p:cNvGraphicFramePr>
          <p:nvPr/>
        </p:nvGraphicFramePr>
        <p:xfrm>
          <a:off x="762000" y="1828800"/>
          <a:ext cx="3581400" cy="2870202"/>
        </p:xfrm>
        <a:graphic>
          <a:graphicData uri="http://schemas.openxmlformats.org/drawingml/2006/table">
            <a:tbl>
              <a:tblPr firstRow="1" bandRow="1">
                <a:tableStyleId>{5C22544A-7EE6-4342-B048-85BDC9FD1C3A}</a:tableStyleId>
              </a:tblPr>
              <a:tblGrid>
                <a:gridCol w="596900"/>
                <a:gridCol w="596900"/>
                <a:gridCol w="596900"/>
                <a:gridCol w="596900"/>
                <a:gridCol w="596900"/>
                <a:gridCol w="596900"/>
              </a:tblGrid>
              <a:tr h="478367">
                <a:tc>
                  <a:txBody>
                    <a:bodyPr/>
                    <a:lstStyle/>
                    <a:p>
                      <a:pPr algn="ctr"/>
                      <a:endParaRPr lang="en-US" dirty="0"/>
                    </a:p>
                  </a:txBody>
                  <a:tcPr anchor="ctr"/>
                </a:tc>
                <a:tc>
                  <a:txBody>
                    <a:bodyPr/>
                    <a:lstStyle/>
                    <a:p>
                      <a:pPr algn="ctr"/>
                      <a:r>
                        <a:rPr lang="en-US" dirty="0" smtClean="0"/>
                        <a:t>K</a:t>
                      </a:r>
                      <a:endParaRPr lang="en-US" dirty="0"/>
                    </a:p>
                  </a:txBody>
                  <a:tcPr anchor="ctr"/>
                </a:tc>
                <a:tc>
                  <a:txBody>
                    <a:bodyPr/>
                    <a:lstStyle/>
                    <a:p>
                      <a:pPr algn="ctr"/>
                      <a:r>
                        <a:rPr lang="en-US" dirty="0" smtClean="0"/>
                        <a:t>A1</a:t>
                      </a:r>
                      <a:endParaRPr lang="en-US" dirty="0"/>
                    </a:p>
                  </a:txBody>
                  <a:tcPr anchor="ctr"/>
                </a:tc>
                <a:tc>
                  <a:txBody>
                    <a:bodyPr/>
                    <a:lstStyle/>
                    <a:p>
                      <a:pPr algn="ctr"/>
                      <a:r>
                        <a:rPr lang="en-US" dirty="0" smtClean="0"/>
                        <a:t>A2</a:t>
                      </a:r>
                      <a:endParaRPr lang="en-US" dirty="0"/>
                    </a:p>
                  </a:txBody>
                  <a:tcPr anchor="ctr"/>
                </a:tc>
                <a:tc>
                  <a:txBody>
                    <a:bodyPr/>
                    <a:lstStyle/>
                    <a:p>
                      <a:pPr algn="ctr"/>
                      <a:r>
                        <a:rPr lang="en-US" dirty="0" smtClean="0"/>
                        <a:t>A3</a:t>
                      </a:r>
                      <a:endParaRPr lang="en-US" dirty="0"/>
                    </a:p>
                  </a:txBody>
                  <a:tcPr anchor="ctr"/>
                </a:tc>
                <a:tc>
                  <a:txBody>
                    <a:bodyPr/>
                    <a:lstStyle/>
                    <a:p>
                      <a:pPr algn="ctr"/>
                      <a:r>
                        <a:rPr lang="en-US" dirty="0" smtClean="0"/>
                        <a:t>A4</a:t>
                      </a:r>
                      <a:endParaRPr lang="en-US" dirty="0"/>
                    </a:p>
                  </a:txBody>
                  <a:tcPr anchor="ctr"/>
                </a:tc>
              </a:tr>
              <a:tr h="478367">
                <a:tc>
                  <a:txBody>
                    <a:bodyPr/>
                    <a:lstStyle/>
                    <a:p>
                      <a:pPr algn="ctr"/>
                      <a:r>
                        <a:rPr lang="en-US" dirty="0" smtClean="0"/>
                        <a:t>O1</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D</a:t>
                      </a:r>
                      <a:endParaRPr lang="en-US" dirty="0"/>
                    </a:p>
                  </a:txBody>
                  <a:tcPr anchor="ctr"/>
                </a:tc>
              </a:tr>
              <a:tr h="478367">
                <a:tc>
                  <a:txBody>
                    <a:bodyPr/>
                    <a:lstStyle/>
                    <a:p>
                      <a:pPr algn="ctr"/>
                      <a:r>
                        <a:rPr lang="en-US" dirty="0" smtClean="0"/>
                        <a:t>O2</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r>
              <a:tr h="478367">
                <a:tc>
                  <a:txBody>
                    <a:bodyPr/>
                    <a:lstStyle/>
                    <a:p>
                      <a:pPr algn="ctr"/>
                      <a:r>
                        <a:rPr lang="en-US" dirty="0" smtClean="0"/>
                        <a:t>O3</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r>
              <a:tr h="478367">
                <a:tc>
                  <a:txBody>
                    <a:bodyPr/>
                    <a:lstStyle/>
                    <a:p>
                      <a:pPr algn="ctr"/>
                      <a:r>
                        <a:rPr lang="en-US" dirty="0" smtClean="0"/>
                        <a:t>O4</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S</a:t>
                      </a:r>
                      <a:endParaRPr lang="en-US" dirty="0"/>
                    </a:p>
                  </a:txBody>
                  <a:tcPr anchor="ctr"/>
                </a:tc>
              </a:tr>
              <a:tr h="478367">
                <a:tc>
                  <a:txBody>
                    <a:bodyPr/>
                    <a:lstStyle/>
                    <a:p>
                      <a:pPr algn="ctr"/>
                      <a:r>
                        <a:rPr lang="en-US" dirty="0" smtClean="0"/>
                        <a:t>O5</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r>
            </a:tbl>
          </a:graphicData>
        </a:graphic>
      </p:graphicFrame>
      <p:graphicFrame>
        <p:nvGraphicFramePr>
          <p:cNvPr id="32" name="Table 31"/>
          <p:cNvGraphicFramePr>
            <a:graphicFrameLocks noGrp="1"/>
          </p:cNvGraphicFramePr>
          <p:nvPr/>
        </p:nvGraphicFramePr>
        <p:xfrm>
          <a:off x="4876800" y="1828800"/>
          <a:ext cx="3581400" cy="2870202"/>
        </p:xfrm>
        <a:graphic>
          <a:graphicData uri="http://schemas.openxmlformats.org/drawingml/2006/table">
            <a:tbl>
              <a:tblPr firstRow="1" bandRow="1">
                <a:tableStyleId>{5C22544A-7EE6-4342-B048-85BDC9FD1C3A}</a:tableStyleId>
              </a:tblPr>
              <a:tblGrid>
                <a:gridCol w="596900"/>
                <a:gridCol w="596900"/>
                <a:gridCol w="596900"/>
                <a:gridCol w="596900"/>
                <a:gridCol w="596900"/>
                <a:gridCol w="596900"/>
              </a:tblGrid>
              <a:tr h="478367">
                <a:tc>
                  <a:txBody>
                    <a:bodyPr/>
                    <a:lstStyle/>
                    <a:p>
                      <a:pPr algn="ctr"/>
                      <a:endParaRPr lang="en-US" dirty="0"/>
                    </a:p>
                  </a:txBody>
                  <a:tcPr anchor="ctr"/>
                </a:tc>
                <a:tc>
                  <a:txBody>
                    <a:bodyPr/>
                    <a:lstStyle/>
                    <a:p>
                      <a:pPr algn="ctr"/>
                      <a:r>
                        <a:rPr lang="en-US" dirty="0" smtClean="0"/>
                        <a:t>K</a:t>
                      </a:r>
                      <a:endParaRPr lang="en-US" dirty="0"/>
                    </a:p>
                  </a:txBody>
                  <a:tcPr anchor="ctr"/>
                </a:tc>
                <a:tc>
                  <a:txBody>
                    <a:bodyPr/>
                    <a:lstStyle/>
                    <a:p>
                      <a:pPr algn="ctr"/>
                      <a:r>
                        <a:rPr lang="en-US" dirty="0" smtClean="0"/>
                        <a:t>A1</a:t>
                      </a:r>
                      <a:endParaRPr lang="en-US" dirty="0"/>
                    </a:p>
                  </a:txBody>
                  <a:tcPr anchor="ctr"/>
                </a:tc>
                <a:tc>
                  <a:txBody>
                    <a:bodyPr/>
                    <a:lstStyle/>
                    <a:p>
                      <a:pPr algn="ctr"/>
                      <a:r>
                        <a:rPr lang="en-US" dirty="0" smtClean="0"/>
                        <a:t>A2</a:t>
                      </a:r>
                      <a:endParaRPr lang="en-US" dirty="0"/>
                    </a:p>
                  </a:txBody>
                  <a:tcPr anchor="ctr"/>
                </a:tc>
                <a:tc>
                  <a:txBody>
                    <a:bodyPr/>
                    <a:lstStyle/>
                    <a:p>
                      <a:pPr algn="ctr"/>
                      <a:r>
                        <a:rPr lang="en-US" dirty="0" smtClean="0"/>
                        <a:t>A3</a:t>
                      </a:r>
                      <a:endParaRPr lang="en-US" dirty="0"/>
                    </a:p>
                  </a:txBody>
                  <a:tcPr anchor="ctr"/>
                </a:tc>
                <a:tc>
                  <a:txBody>
                    <a:bodyPr/>
                    <a:lstStyle/>
                    <a:p>
                      <a:pPr algn="ctr"/>
                      <a:r>
                        <a:rPr lang="en-US" dirty="0" smtClean="0"/>
                        <a:t>A4</a:t>
                      </a:r>
                      <a:endParaRPr lang="en-US" dirty="0"/>
                    </a:p>
                  </a:txBody>
                  <a:tcPr anchor="ctr"/>
                </a:tc>
              </a:tr>
              <a:tr h="478367">
                <a:tc>
                  <a:txBody>
                    <a:bodyPr/>
                    <a:lstStyle/>
                    <a:p>
                      <a:pPr algn="ctr"/>
                      <a:r>
                        <a:rPr lang="en-US" dirty="0" smtClean="0"/>
                        <a:t>O1</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r>
              <a:tr h="478367">
                <a:tc>
                  <a:txBody>
                    <a:bodyPr/>
                    <a:lstStyle/>
                    <a:p>
                      <a:pPr algn="ctr"/>
                      <a:r>
                        <a:rPr lang="en-US" dirty="0" smtClean="0"/>
                        <a:t>O2</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r>
              <a:tr h="478367">
                <a:tc>
                  <a:txBody>
                    <a:bodyPr/>
                    <a:lstStyle/>
                    <a:p>
                      <a:pPr algn="ctr"/>
                      <a:r>
                        <a:rPr lang="en-US" dirty="0" smtClean="0"/>
                        <a:t>O3</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S</a:t>
                      </a:r>
                      <a:endParaRPr lang="en-US" dirty="0"/>
                    </a:p>
                  </a:txBody>
                  <a:tcPr anchor="ctr"/>
                </a:tc>
              </a:tr>
              <a:tr h="478367">
                <a:tc>
                  <a:txBody>
                    <a:bodyPr/>
                    <a:lstStyle/>
                    <a:p>
                      <a:pPr algn="ctr"/>
                      <a:r>
                        <a:rPr lang="en-US" dirty="0" smtClean="0"/>
                        <a:t>O4</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D</a:t>
                      </a:r>
                      <a:endParaRPr lang="en-US" dirty="0"/>
                    </a:p>
                  </a:txBody>
                  <a:tcPr anchor="ctr"/>
                </a:tc>
              </a:tr>
              <a:tr h="478367">
                <a:tc>
                  <a:txBody>
                    <a:bodyPr/>
                    <a:lstStyle/>
                    <a:p>
                      <a:pPr algn="ctr"/>
                      <a:r>
                        <a:rPr lang="en-US" dirty="0" smtClean="0"/>
                        <a:t>O5</a:t>
                      </a:r>
                      <a:endParaRPr lang="en-US" dirty="0"/>
                    </a:p>
                  </a:txBody>
                  <a:tcPr anchor="ctr"/>
                </a:tc>
                <a:tc>
                  <a:txBody>
                    <a:bodyPr/>
                    <a:lstStyle/>
                    <a:p>
                      <a:pPr algn="ctr"/>
                      <a:r>
                        <a:rPr lang="en-US" dirty="0" smtClean="0"/>
                        <a:t>S</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D</a:t>
                      </a:r>
                      <a:endParaRPr lang="en-US" dirty="0"/>
                    </a:p>
                  </a:txBody>
                  <a:tcPr anchor="ctr"/>
                </a:tc>
                <a:tc>
                  <a:txBody>
                    <a:bodyPr/>
                    <a:lstStyle/>
                    <a:p>
                      <a:pPr algn="ctr"/>
                      <a:r>
                        <a:rPr lang="en-US" dirty="0" smtClean="0"/>
                        <a:t>D</a:t>
                      </a:r>
                      <a:endParaRPr lang="en-US" dirty="0"/>
                    </a:p>
                  </a:txBody>
                  <a:tcPr anchor="ctr"/>
                </a:tc>
              </a:tr>
            </a:tbl>
          </a:graphicData>
        </a:graphic>
      </p:graphicFrame>
      <p:sp>
        <p:nvSpPr>
          <p:cNvPr id="33" name="TextBox 32"/>
          <p:cNvSpPr txBox="1"/>
          <p:nvPr/>
        </p:nvSpPr>
        <p:spPr>
          <a:xfrm>
            <a:off x="685800" y="5029200"/>
            <a:ext cx="3753272" cy="369332"/>
          </a:xfrm>
          <a:prstGeom prst="rect">
            <a:avLst/>
          </a:prstGeom>
          <a:noFill/>
        </p:spPr>
        <p:txBody>
          <a:bodyPr wrap="none" rtlCol="0">
            <a:spAutoFit/>
          </a:bodyPr>
          <a:lstStyle/>
          <a:p>
            <a:r>
              <a:rPr lang="en-US" dirty="0" smtClean="0"/>
              <a:t>17 same values, and 8 different values</a:t>
            </a:r>
            <a:endParaRPr lang="en-US" dirty="0"/>
          </a:p>
        </p:txBody>
      </p:sp>
      <p:sp>
        <p:nvSpPr>
          <p:cNvPr id="34" name="TextBox 33"/>
          <p:cNvSpPr txBox="1"/>
          <p:nvPr/>
        </p:nvSpPr>
        <p:spPr>
          <a:xfrm>
            <a:off x="4876800" y="5029200"/>
            <a:ext cx="3753272" cy="369332"/>
          </a:xfrm>
          <a:prstGeom prst="rect">
            <a:avLst/>
          </a:prstGeom>
          <a:noFill/>
        </p:spPr>
        <p:txBody>
          <a:bodyPr wrap="none" rtlCol="0">
            <a:spAutoFit/>
          </a:bodyPr>
          <a:lstStyle/>
          <a:p>
            <a:r>
              <a:rPr lang="en-US" dirty="0" smtClean="0"/>
              <a:t>17 same values, and 8 different values</a:t>
            </a:r>
            <a:endParaRPr lang="en-US" dirty="0"/>
          </a:p>
        </p:txBody>
      </p:sp>
      <p:sp>
        <p:nvSpPr>
          <p:cNvPr id="35" name="TextBox 34"/>
          <p:cNvSpPr txBox="1"/>
          <p:nvPr/>
        </p:nvSpPr>
        <p:spPr>
          <a:xfrm>
            <a:off x="6172200" y="5486400"/>
            <a:ext cx="1237839" cy="461665"/>
          </a:xfrm>
          <a:prstGeom prst="rect">
            <a:avLst/>
          </a:prstGeom>
          <a:noFill/>
        </p:spPr>
        <p:txBody>
          <a:bodyPr wrap="none" rtlCol="0">
            <a:spAutoFit/>
          </a:bodyPr>
          <a:lstStyle/>
          <a:p>
            <a:r>
              <a:rPr lang="en-US" sz="2400" dirty="0" smtClean="0">
                <a:solidFill>
                  <a:srgbClr val="FF0000"/>
                </a:solidFill>
              </a:rPr>
              <a:t>Copying</a:t>
            </a:r>
            <a:endParaRPr lang="en-US" dirty="0">
              <a:solidFill>
                <a:srgbClr val="FF0000"/>
              </a:solidFill>
            </a:endParaRPr>
          </a:p>
        </p:txBody>
      </p:sp>
      <p:sp>
        <p:nvSpPr>
          <p:cNvPr id="8" name="TextBox 7"/>
          <p:cNvSpPr txBox="1"/>
          <p:nvPr/>
        </p:nvSpPr>
        <p:spPr>
          <a:xfrm>
            <a:off x="2590800" y="6019800"/>
            <a:ext cx="4081567" cy="646331"/>
          </a:xfrm>
          <a:prstGeom prst="rect">
            <a:avLst/>
          </a:prstGeom>
          <a:noFill/>
        </p:spPr>
        <p:txBody>
          <a:bodyPr wrap="none" rtlCol="0">
            <a:spAutoFit/>
          </a:bodyPr>
          <a:lstStyle/>
          <a:p>
            <a:r>
              <a:rPr lang="en-US" dirty="0" smtClean="0"/>
              <a:t>S: Two sources providing the same value</a:t>
            </a:r>
          </a:p>
          <a:p>
            <a:r>
              <a:rPr lang="en-US" dirty="0" smtClean="0"/>
              <a:t>D: Two sources providing different values</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smtClean="0"/>
              <a:t>Extending the Basic Technique</a:t>
            </a:r>
            <a:endParaRPr lang="en-US" sz="36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Diagram 12"/>
          <p:cNvGraphicFramePr/>
          <p:nvPr/>
        </p:nvGraphicFramePr>
        <p:xfrm>
          <a:off x="1295400" y="1143000"/>
          <a:ext cx="7315200" cy="241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11"/>
          <p:cNvSpPr/>
          <p:nvPr/>
        </p:nvSpPr>
        <p:spPr>
          <a:xfrm>
            <a:off x="2057400" y="33528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correctness </a:t>
            </a:r>
          </a:p>
          <a:p>
            <a:pPr lvl="0" algn="ctr"/>
            <a:r>
              <a:rPr lang="en-US" dirty="0" smtClean="0"/>
              <a:t>of data [VLDB’09a] </a:t>
            </a:r>
            <a:endParaRPr lang="en-US" dirty="0"/>
          </a:p>
        </p:txBody>
      </p:sp>
      <p:sp>
        <p:nvSpPr>
          <p:cNvPr id="19" name="Rectangle 18"/>
          <p:cNvSpPr/>
          <p:nvPr/>
        </p:nvSpPr>
        <p:spPr>
          <a:xfrm>
            <a:off x="685800" y="45720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additional evidence [VLDB’10a] </a:t>
            </a:r>
            <a:endParaRPr lang="en-US" dirty="0"/>
          </a:p>
        </p:txBody>
      </p:sp>
      <p:sp>
        <p:nvSpPr>
          <p:cNvPr id="20" name="Rectangle 19"/>
          <p:cNvSpPr/>
          <p:nvPr/>
        </p:nvSpPr>
        <p:spPr>
          <a:xfrm>
            <a:off x="3505200" y="45720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correlated copying [VLDB’10a] </a:t>
            </a:r>
            <a:endParaRPr lang="en-US" dirty="0"/>
          </a:p>
        </p:txBody>
      </p:sp>
      <p:cxnSp>
        <p:nvCxnSpPr>
          <p:cNvPr id="22" name="Straight Arrow Connector 21"/>
          <p:cNvCxnSpPr>
            <a:stCxn id="12" idx="2"/>
            <a:endCxn id="19" idx="0"/>
          </p:cNvCxnSpPr>
          <p:nvPr/>
        </p:nvCxnSpPr>
        <p:spPr>
          <a:xfrm rot="5400000">
            <a:off x="2209800" y="3619500"/>
            <a:ext cx="533400" cy="1371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2" idx="2"/>
            <a:endCxn id="20" idx="0"/>
          </p:cNvCxnSpPr>
          <p:nvPr/>
        </p:nvCxnSpPr>
        <p:spPr>
          <a:xfrm rot="16200000" flipH="1">
            <a:off x="3619500" y="3581400"/>
            <a:ext cx="533400" cy="1447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2057400" y="4039394"/>
            <a:ext cx="2209800" cy="2437606"/>
            <a:chOff x="2057400" y="4039394"/>
            <a:chExt cx="2209800" cy="2437606"/>
          </a:xfrm>
        </p:grpSpPr>
        <p:sp>
          <p:nvSpPr>
            <p:cNvPr id="21" name="Rectangle 20"/>
            <p:cNvSpPr/>
            <p:nvPr/>
          </p:nvSpPr>
          <p:spPr>
            <a:xfrm>
              <a:off x="2057400" y="5791200"/>
              <a:ext cx="2209800" cy="6858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smtClean="0"/>
                <a:t>Consider updates [VLDB’09b] </a:t>
              </a:r>
              <a:endParaRPr lang="en-US" dirty="0"/>
            </a:p>
          </p:txBody>
        </p:sp>
        <p:cxnSp>
          <p:nvCxnSpPr>
            <p:cNvPr id="28" name="Straight Arrow Connector 27"/>
            <p:cNvCxnSpPr>
              <a:stCxn id="12" idx="2"/>
              <a:endCxn id="21" idx="0"/>
            </p:cNvCxnSpPr>
            <p:nvPr/>
          </p:nvCxnSpPr>
          <p:spPr>
            <a:xfrm rot="5400000">
              <a:off x="2286000" y="4914900"/>
              <a:ext cx="17526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46598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0386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33967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3027716" y="41037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1148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46598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0386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93" name="Straight Arrow Connector 92"/>
          <p:cNvCxnSpPr>
            <a:stCxn id="90" idx="0"/>
            <a:endCxn id="89" idx="2"/>
          </p:cNvCxnSpPr>
          <p:nvPr/>
        </p:nvCxnSpPr>
        <p:spPr>
          <a:xfrm rot="5400000" flipH="1" flipV="1">
            <a:off x="6055734"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2649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510731" y="3962400"/>
            <a:ext cx="1173719"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114800"/>
            <a:ext cx="1007327" cy="369332"/>
          </a:xfrm>
          <a:prstGeom prst="rect">
            <a:avLst/>
          </a:prstGeom>
          <a:noFill/>
        </p:spPr>
        <p:txBody>
          <a:bodyPr wrap="none" rtlCol="0">
            <a:spAutoFit/>
          </a:bodyPr>
          <a:lstStyle/>
          <a:p>
            <a:pPr algn="r"/>
            <a:r>
              <a:rPr lang="en-US" dirty="0" smtClean="0"/>
              <a:t>{V1-V50}</a:t>
            </a:r>
            <a:endParaRPr lang="en-US" dirty="0"/>
          </a:p>
        </p:txBody>
      </p:sp>
      <p:sp>
        <p:nvSpPr>
          <p:cNvPr id="43" name="TextBox 42"/>
          <p:cNvSpPr txBox="1"/>
          <p:nvPr/>
        </p:nvSpPr>
        <p:spPr>
          <a:xfrm>
            <a:off x="5235766" y="1186800"/>
            <a:ext cx="3021981" cy="369332"/>
          </a:xfrm>
          <a:prstGeom prst="rect">
            <a:avLst/>
          </a:prstGeom>
          <a:noFill/>
        </p:spPr>
        <p:txBody>
          <a:bodyPr wrap="none" rtlCol="0">
            <a:spAutoFit/>
          </a:bodyPr>
          <a:lstStyle/>
          <a:p>
            <a:r>
              <a:rPr lang="en-US" dirty="0" smtClean="0"/>
              <a:t>(V81-V100 are popular values)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46598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66" name="TextBox 65"/>
          <p:cNvSpPr txBox="1"/>
          <p:nvPr/>
        </p:nvSpPr>
        <p:spPr>
          <a:xfrm>
            <a:off x="1929537" y="5206425"/>
            <a:ext cx="5428089" cy="584775"/>
          </a:xfrm>
          <a:prstGeom prst="rect">
            <a:avLst/>
          </a:prstGeom>
          <a:noFill/>
        </p:spPr>
        <p:txBody>
          <a:bodyPr wrap="none" rtlCol="0">
            <a:spAutoFit/>
          </a:bodyPr>
          <a:lstStyle/>
          <a:p>
            <a:r>
              <a:rPr lang="en-US" sz="3200" dirty="0" smtClean="0">
                <a:solidFill>
                  <a:srgbClr val="C00000"/>
                </a:solidFill>
              </a:rPr>
              <a:t>Local copying detection results</a:t>
            </a:r>
            <a:endParaRPr lang="en-US" sz="3200" dirty="0">
              <a:solidFill>
                <a:srgbClr val="C00000"/>
              </a:solidFill>
            </a:endParaRPr>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0386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33967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41" idx="3"/>
          </p:cNvCxnSpPr>
          <p:nvPr/>
        </p:nvCxnSpPr>
        <p:spPr>
          <a:xfrm rot="10800000" flipV="1">
            <a:off x="1807080" y="4264967"/>
            <a:ext cx="859921"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3027716" y="41037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1148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46598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0386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92" name="Straight Arrow Connector 91"/>
          <p:cNvCxnSpPr>
            <a:stCxn id="91" idx="0"/>
            <a:endCxn id="89" idx="2"/>
          </p:cNvCxnSpPr>
          <p:nvPr/>
        </p:nvCxnSpPr>
        <p:spPr>
          <a:xfrm rot="16200000" flipV="1">
            <a:off x="6739358" y="3396739"/>
            <a:ext cx="600670" cy="67412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90" idx="0"/>
            <a:endCxn id="89" idx="2"/>
          </p:cNvCxnSpPr>
          <p:nvPr/>
        </p:nvCxnSpPr>
        <p:spPr>
          <a:xfrm rot="5400000" flipH="1" flipV="1">
            <a:off x="6055734"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2649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510731" y="3962400"/>
            <a:ext cx="1173719"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114800"/>
            <a:ext cx="1007327" cy="369332"/>
          </a:xfrm>
          <a:prstGeom prst="rect">
            <a:avLst/>
          </a:prstGeom>
          <a:noFill/>
        </p:spPr>
        <p:txBody>
          <a:bodyPr wrap="none" rtlCol="0">
            <a:spAutoFit/>
          </a:bodyPr>
          <a:lstStyle/>
          <a:p>
            <a:pPr algn="r"/>
            <a:r>
              <a:rPr lang="en-US" dirty="0" smtClean="0"/>
              <a:t>{V1-V50}</a:t>
            </a:r>
            <a:endParaRPr lang="en-US" dirty="0"/>
          </a:p>
        </p:txBody>
      </p:sp>
      <p:sp>
        <p:nvSpPr>
          <p:cNvPr id="43" name="TextBox 42"/>
          <p:cNvSpPr txBox="1"/>
          <p:nvPr/>
        </p:nvSpPr>
        <p:spPr>
          <a:xfrm>
            <a:off x="5235766" y="1186800"/>
            <a:ext cx="3021981" cy="369332"/>
          </a:xfrm>
          <a:prstGeom prst="rect">
            <a:avLst/>
          </a:prstGeom>
          <a:noFill/>
        </p:spPr>
        <p:txBody>
          <a:bodyPr wrap="none" rtlCol="0">
            <a:spAutoFit/>
          </a:bodyPr>
          <a:lstStyle/>
          <a:p>
            <a:r>
              <a:rPr lang="en-US" dirty="0" smtClean="0"/>
              <a:t>(V81-V100 are popular values)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46598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67" name="TextBox 66"/>
          <p:cNvSpPr txBox="1"/>
          <p:nvPr/>
        </p:nvSpPr>
        <p:spPr>
          <a:xfrm>
            <a:off x="1396137" y="4907340"/>
            <a:ext cx="5928226" cy="523220"/>
          </a:xfrm>
          <a:prstGeom prst="rect">
            <a:avLst/>
          </a:prstGeom>
          <a:noFill/>
        </p:spPr>
        <p:txBody>
          <a:bodyPr wrap="none" rtlCol="0">
            <a:spAutoFit/>
          </a:bodyPr>
          <a:lstStyle/>
          <a:p>
            <a:r>
              <a:rPr lang="en-US" sz="2800" dirty="0" smtClean="0">
                <a:solidFill>
                  <a:srgbClr val="0070C0"/>
                </a:solidFill>
              </a:rPr>
              <a:t> - Looking at the copying probabilities?</a:t>
            </a:r>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0386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33967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41" idx="3"/>
          </p:cNvCxnSpPr>
          <p:nvPr/>
        </p:nvCxnSpPr>
        <p:spPr>
          <a:xfrm rot="10800000" flipV="1">
            <a:off x="1807080" y="4264967"/>
            <a:ext cx="859921"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3027716" y="41037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1148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46598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0386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92" name="Straight Arrow Connector 91"/>
          <p:cNvCxnSpPr>
            <a:stCxn id="91" idx="0"/>
            <a:endCxn id="89" idx="2"/>
          </p:cNvCxnSpPr>
          <p:nvPr/>
        </p:nvCxnSpPr>
        <p:spPr>
          <a:xfrm rot="16200000" flipV="1">
            <a:off x="6739358" y="3396739"/>
            <a:ext cx="600670" cy="67412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90" idx="0"/>
            <a:endCxn id="89" idx="2"/>
          </p:cNvCxnSpPr>
          <p:nvPr/>
        </p:nvCxnSpPr>
        <p:spPr>
          <a:xfrm rot="5400000" flipH="1" flipV="1">
            <a:off x="6055734"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2649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510731" y="3962400"/>
            <a:ext cx="1173719"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114800"/>
            <a:ext cx="1007327" cy="369332"/>
          </a:xfrm>
          <a:prstGeom prst="rect">
            <a:avLst/>
          </a:prstGeom>
          <a:noFill/>
        </p:spPr>
        <p:txBody>
          <a:bodyPr wrap="none" rtlCol="0">
            <a:spAutoFit/>
          </a:bodyPr>
          <a:lstStyle/>
          <a:p>
            <a:pPr algn="r"/>
            <a:r>
              <a:rPr lang="en-US" dirty="0" smtClean="0"/>
              <a:t>{V1-V50}</a:t>
            </a:r>
            <a:endParaRPr lang="en-US" dirty="0"/>
          </a:p>
        </p:txBody>
      </p:sp>
      <p:sp>
        <p:nvSpPr>
          <p:cNvPr id="100" name="TextBox 99"/>
          <p:cNvSpPr txBox="1"/>
          <p:nvPr/>
        </p:nvSpPr>
        <p:spPr>
          <a:xfrm>
            <a:off x="5235766" y="1186800"/>
            <a:ext cx="3021981" cy="369332"/>
          </a:xfrm>
          <a:prstGeom prst="rect">
            <a:avLst/>
          </a:prstGeom>
          <a:noFill/>
        </p:spPr>
        <p:txBody>
          <a:bodyPr wrap="none" rtlCol="0">
            <a:spAutoFit/>
          </a:bodyPr>
          <a:lstStyle/>
          <a:p>
            <a:r>
              <a:rPr lang="en-US" dirty="0" smtClean="0"/>
              <a:t>(V81-V100 are popular values)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46598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57" name="TextBox 56"/>
          <p:cNvSpPr txBox="1"/>
          <p:nvPr/>
        </p:nvSpPr>
        <p:spPr>
          <a:xfrm>
            <a:off x="3886200" y="1676400"/>
            <a:ext cx="288862" cy="369332"/>
          </a:xfrm>
          <a:prstGeom prst="rect">
            <a:avLst/>
          </a:prstGeom>
          <a:noFill/>
        </p:spPr>
        <p:txBody>
          <a:bodyPr wrap="none" rtlCol="0">
            <a:spAutoFit/>
          </a:bodyPr>
          <a:lstStyle/>
          <a:p>
            <a:r>
              <a:rPr lang="en-US" dirty="0" smtClean="0"/>
              <a:t>1</a:t>
            </a:r>
            <a:endParaRPr lang="en-US" dirty="0"/>
          </a:p>
        </p:txBody>
      </p:sp>
      <p:sp>
        <p:nvSpPr>
          <p:cNvPr id="67" name="TextBox 66"/>
          <p:cNvSpPr txBox="1"/>
          <p:nvPr/>
        </p:nvSpPr>
        <p:spPr>
          <a:xfrm>
            <a:off x="1396137" y="4907340"/>
            <a:ext cx="5988114" cy="954107"/>
          </a:xfrm>
          <a:prstGeom prst="rect">
            <a:avLst/>
          </a:prstGeom>
          <a:noFill/>
        </p:spPr>
        <p:txBody>
          <a:bodyPr wrap="none" rtlCol="0">
            <a:spAutoFit/>
          </a:bodyPr>
          <a:lstStyle/>
          <a:p>
            <a:r>
              <a:rPr lang="en-US" sz="2800" dirty="0" smtClean="0">
                <a:solidFill>
                  <a:srgbClr val="0070C0"/>
                </a:solidFill>
              </a:rPr>
              <a:t>X Looking at the copying probabilities?</a:t>
            </a:r>
          </a:p>
          <a:p>
            <a:r>
              <a:rPr lang="en-US" sz="2800" dirty="0" smtClean="0">
                <a:solidFill>
                  <a:srgbClr val="0070C0"/>
                </a:solidFill>
              </a:rPr>
              <a:t> - Counting shared values?</a:t>
            </a:r>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0386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33967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41" idx="3"/>
          </p:cNvCxnSpPr>
          <p:nvPr/>
        </p:nvCxnSpPr>
        <p:spPr>
          <a:xfrm rot="10800000" flipV="1">
            <a:off x="1807080" y="4264967"/>
            <a:ext cx="859921"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3027716" y="41037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1148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46598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0386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92" name="Straight Arrow Connector 91"/>
          <p:cNvCxnSpPr>
            <a:stCxn id="91" idx="0"/>
            <a:endCxn id="89" idx="2"/>
          </p:cNvCxnSpPr>
          <p:nvPr/>
        </p:nvCxnSpPr>
        <p:spPr>
          <a:xfrm rot="16200000" flipV="1">
            <a:off x="6739358" y="3396739"/>
            <a:ext cx="600670" cy="67412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90" idx="0"/>
            <a:endCxn id="89" idx="2"/>
          </p:cNvCxnSpPr>
          <p:nvPr/>
        </p:nvCxnSpPr>
        <p:spPr>
          <a:xfrm rot="5400000" flipH="1" flipV="1">
            <a:off x="6055734"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2649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510731" y="3962400"/>
            <a:ext cx="1173719"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114800"/>
            <a:ext cx="1007327" cy="369332"/>
          </a:xfrm>
          <a:prstGeom prst="rect">
            <a:avLst/>
          </a:prstGeom>
          <a:noFill/>
        </p:spPr>
        <p:txBody>
          <a:bodyPr wrap="none" rtlCol="0">
            <a:spAutoFit/>
          </a:bodyPr>
          <a:lstStyle/>
          <a:p>
            <a:pPr algn="r"/>
            <a:r>
              <a:rPr lang="en-US" dirty="0" smtClean="0"/>
              <a:t>{V1-V50}</a:t>
            </a:r>
            <a:endParaRPr lang="en-US" dirty="0"/>
          </a:p>
        </p:txBody>
      </p:sp>
      <p:sp>
        <p:nvSpPr>
          <p:cNvPr id="100" name="TextBox 99"/>
          <p:cNvSpPr txBox="1"/>
          <p:nvPr/>
        </p:nvSpPr>
        <p:spPr>
          <a:xfrm>
            <a:off x="5235766" y="1186800"/>
            <a:ext cx="3021981" cy="369332"/>
          </a:xfrm>
          <a:prstGeom prst="rect">
            <a:avLst/>
          </a:prstGeom>
          <a:noFill/>
        </p:spPr>
        <p:txBody>
          <a:bodyPr wrap="none" rtlCol="0">
            <a:spAutoFit/>
          </a:bodyPr>
          <a:lstStyle/>
          <a:p>
            <a:r>
              <a:rPr lang="en-US" dirty="0" smtClean="0"/>
              <a:t>(V81-V100 are popular values)</a:t>
            </a:r>
            <a:endParaRPr lang="en-US" dirty="0"/>
          </a:p>
        </p:txBody>
      </p:sp>
      <p:sp>
        <p:nvSpPr>
          <p:cNvPr id="43" name="TextBox 42"/>
          <p:cNvSpPr txBox="1"/>
          <p:nvPr/>
        </p:nvSpPr>
        <p:spPr>
          <a:xfrm>
            <a:off x="5105400" y="1676400"/>
            <a:ext cx="288862" cy="369332"/>
          </a:xfrm>
          <a:prstGeom prst="rect">
            <a:avLst/>
          </a:prstGeom>
          <a:noFill/>
        </p:spPr>
        <p:txBody>
          <a:bodyPr wrap="none" rtlCol="0">
            <a:spAutoFit/>
          </a:bodyPr>
          <a:lstStyle/>
          <a:p>
            <a:r>
              <a:rPr lang="en-US" dirty="0" smtClean="0"/>
              <a:t>1</a:t>
            </a:r>
            <a:endParaRPr lang="en-US" dirty="0"/>
          </a:p>
        </p:txBody>
      </p:sp>
      <p:sp>
        <p:nvSpPr>
          <p:cNvPr id="44" name="TextBox 43"/>
          <p:cNvSpPr txBox="1"/>
          <p:nvPr/>
        </p:nvSpPr>
        <p:spPr>
          <a:xfrm>
            <a:off x="4572000" y="2362200"/>
            <a:ext cx="288862" cy="369332"/>
          </a:xfrm>
          <a:prstGeom prst="rect">
            <a:avLst/>
          </a:prstGeom>
          <a:noFill/>
        </p:spPr>
        <p:txBody>
          <a:bodyPr wrap="none" rtlCol="0">
            <a:spAutoFit/>
          </a:bodyPr>
          <a:lstStyle/>
          <a:p>
            <a:r>
              <a:rPr lang="en-US" dirty="0" smtClean="0"/>
              <a:t>1</a:t>
            </a:r>
            <a:endParaRPr lang="en-US" dirty="0"/>
          </a:p>
        </p:txBody>
      </p:sp>
      <p:sp>
        <p:nvSpPr>
          <p:cNvPr id="45" name="TextBox 44"/>
          <p:cNvSpPr txBox="1"/>
          <p:nvPr/>
        </p:nvSpPr>
        <p:spPr>
          <a:xfrm>
            <a:off x="1524000" y="3505200"/>
            <a:ext cx="288862" cy="369332"/>
          </a:xfrm>
          <a:prstGeom prst="rect">
            <a:avLst/>
          </a:prstGeom>
          <a:noFill/>
        </p:spPr>
        <p:txBody>
          <a:bodyPr wrap="none" rtlCol="0">
            <a:spAutoFit/>
          </a:bodyPr>
          <a:lstStyle/>
          <a:p>
            <a:r>
              <a:rPr lang="en-US" dirty="0" smtClean="0"/>
              <a:t>1</a:t>
            </a:r>
            <a:endParaRPr lang="en-US" dirty="0"/>
          </a:p>
        </p:txBody>
      </p:sp>
      <p:sp>
        <p:nvSpPr>
          <p:cNvPr id="46" name="TextBox 45"/>
          <p:cNvSpPr txBox="1"/>
          <p:nvPr/>
        </p:nvSpPr>
        <p:spPr>
          <a:xfrm>
            <a:off x="2606738" y="3505200"/>
            <a:ext cx="288862" cy="369332"/>
          </a:xfrm>
          <a:prstGeom prst="rect">
            <a:avLst/>
          </a:prstGeom>
          <a:noFill/>
        </p:spPr>
        <p:txBody>
          <a:bodyPr wrap="none" rtlCol="0">
            <a:spAutoFit/>
          </a:bodyPr>
          <a:lstStyle/>
          <a:p>
            <a:r>
              <a:rPr lang="en-US" dirty="0" smtClean="0"/>
              <a:t>1</a:t>
            </a:r>
            <a:endParaRPr lang="en-US" dirty="0"/>
          </a:p>
        </p:txBody>
      </p:sp>
      <p:sp>
        <p:nvSpPr>
          <p:cNvPr id="47" name="TextBox 46"/>
          <p:cNvSpPr txBox="1"/>
          <p:nvPr/>
        </p:nvSpPr>
        <p:spPr>
          <a:xfrm>
            <a:off x="2133600" y="4267200"/>
            <a:ext cx="288862" cy="369332"/>
          </a:xfrm>
          <a:prstGeom prst="rect">
            <a:avLst/>
          </a:prstGeom>
          <a:noFill/>
        </p:spPr>
        <p:txBody>
          <a:bodyPr wrap="none" rtlCol="0">
            <a:spAutoFit/>
          </a:bodyPr>
          <a:lstStyle/>
          <a:p>
            <a:r>
              <a:rPr lang="en-US" dirty="0" smtClean="0"/>
              <a:t>1</a:t>
            </a:r>
            <a:endParaRPr lang="en-US" dirty="0"/>
          </a:p>
        </p:txBody>
      </p:sp>
      <p:sp>
        <p:nvSpPr>
          <p:cNvPr id="48" name="TextBox 47"/>
          <p:cNvSpPr txBox="1"/>
          <p:nvPr/>
        </p:nvSpPr>
        <p:spPr>
          <a:xfrm>
            <a:off x="6019800" y="3505200"/>
            <a:ext cx="288862" cy="369332"/>
          </a:xfrm>
          <a:prstGeom prst="rect">
            <a:avLst/>
          </a:prstGeom>
          <a:noFill/>
        </p:spPr>
        <p:txBody>
          <a:bodyPr wrap="none" rtlCol="0">
            <a:spAutoFit/>
          </a:bodyPr>
          <a:lstStyle/>
          <a:p>
            <a:r>
              <a:rPr lang="en-US" dirty="0" smtClean="0"/>
              <a:t>1</a:t>
            </a:r>
            <a:endParaRPr lang="en-US" dirty="0"/>
          </a:p>
        </p:txBody>
      </p:sp>
      <p:sp>
        <p:nvSpPr>
          <p:cNvPr id="50" name="TextBox 49"/>
          <p:cNvSpPr txBox="1"/>
          <p:nvPr/>
        </p:nvSpPr>
        <p:spPr>
          <a:xfrm>
            <a:off x="7086600" y="3505200"/>
            <a:ext cx="288862" cy="369332"/>
          </a:xfrm>
          <a:prstGeom prst="rect">
            <a:avLst/>
          </a:prstGeom>
          <a:noFill/>
        </p:spPr>
        <p:txBody>
          <a:bodyPr wrap="none" rtlCol="0">
            <a:spAutoFit/>
          </a:bodyPr>
          <a:lstStyle/>
          <a:p>
            <a:r>
              <a:rPr lang="en-US" dirty="0" smtClean="0"/>
              <a:t>1</a:t>
            </a:r>
            <a:endParaRPr lang="en-US" dirty="0"/>
          </a:p>
        </p:txBody>
      </p:sp>
      <p:sp>
        <p:nvSpPr>
          <p:cNvPr id="51" name="TextBox 50"/>
          <p:cNvSpPr txBox="1"/>
          <p:nvPr/>
        </p:nvSpPr>
        <p:spPr>
          <a:xfrm>
            <a:off x="6629400" y="4234149"/>
            <a:ext cx="288862" cy="369332"/>
          </a:xfrm>
          <a:prstGeom prst="rect">
            <a:avLst/>
          </a:prstGeom>
          <a:noFill/>
        </p:spPr>
        <p:txBody>
          <a:bodyPr wrap="none" rtlCol="0">
            <a:spAutoFit/>
          </a:bodyPr>
          <a:lstStyle/>
          <a:p>
            <a:r>
              <a:rPr lang="en-US" dirty="0" smtClean="0"/>
              <a:t>1</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linds(horizontal)">
                                      <p:cBhvr>
                                        <p:cTn id="7" dur="500"/>
                                        <p:tgtEl>
                                          <p:spTgt spid="5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blinds(horizontal)">
                                      <p:cBhvr>
                                        <p:cTn id="10" dur="500"/>
                                        <p:tgtEl>
                                          <p:spTgt spid="4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blinds(horizontal)">
                                      <p:cBhvr>
                                        <p:cTn id="13" dur="500"/>
                                        <p:tgtEl>
                                          <p:spTgt spid="4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blinds(horizontal)">
                                      <p:cBhvr>
                                        <p:cTn id="16" dur="500"/>
                                        <p:tgtEl>
                                          <p:spTgt spid="4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blinds(horizontal)">
                                      <p:cBhvr>
                                        <p:cTn id="19" dur="500"/>
                                        <p:tgtEl>
                                          <p:spTgt spid="46"/>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linds(horizontal)">
                                      <p:cBhvr>
                                        <p:cTn id="22" dur="500"/>
                                        <p:tgtEl>
                                          <p:spTgt spid="47"/>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blinds(horizontal)">
                                      <p:cBhvr>
                                        <p:cTn id="25" dur="500"/>
                                        <p:tgtEl>
                                          <p:spTgt spid="4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blinds(horizontal)">
                                      <p:cBhvr>
                                        <p:cTn id="28" dur="500"/>
                                        <p:tgtEl>
                                          <p:spTgt spid="50"/>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blinds(horizontal)">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43" grpId="0"/>
      <p:bldP spid="44" grpId="0"/>
      <p:bldP spid="45" grpId="0"/>
      <p:bldP spid="46" grpId="0"/>
      <p:bldP spid="47" grpId="0"/>
      <p:bldP spid="48" grpId="0"/>
      <p:bldP spid="50" grpId="0"/>
      <p:bldP spid="5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Information Propagation Becomes Much Easier with the Web Technologies</a:t>
            </a:r>
            <a:endParaRPr lang="en-US" sz="3600" dirty="0"/>
          </a:p>
        </p:txBody>
      </p:sp>
      <p:sp>
        <p:nvSpPr>
          <p:cNvPr id="5" name="Rectangle 4"/>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p:cNvPicPr>
            <a:picLocks noChangeAspect="1" noChangeArrowheads="1"/>
          </p:cNvPicPr>
          <p:nvPr/>
        </p:nvPicPr>
        <p:blipFill>
          <a:blip r:embed="rId2" cstate="print"/>
          <a:srcRect/>
          <a:stretch>
            <a:fillRect/>
          </a:stretch>
        </p:blipFill>
        <p:spPr bwMode="auto">
          <a:xfrm>
            <a:off x="838200" y="1981200"/>
            <a:ext cx="3581400" cy="3782854"/>
          </a:xfrm>
          <a:prstGeom prst="rect">
            <a:avLst/>
          </a:prstGeom>
          <a:noFill/>
          <a:ln w="9525">
            <a:noFill/>
            <a:miter lim="800000"/>
            <a:headEnd/>
            <a:tailEnd/>
          </a:ln>
          <a:effectLst/>
        </p:spPr>
      </p:pic>
      <p:sp>
        <p:nvSpPr>
          <p:cNvPr id="41986" name="AutoShape 2" descr="data:image/jpg;base64,/9j/4AAQSkZJRgABAQAAAQABAAD/2wCEAAkGBhQSERUTEBMTFRQVGRQXFxcVGBceFhgdHhkaHR8ZGRweHyYeHxsjGR4dIjAgIyopLC0tGB4xNTEtQSkvLCkBCQoKDgwOFQ8PFykkHCQpKSksKSw1KSwsLCwsKSwpLCwsLCkpKSkpKSwpLCwsKSwsKSwpLCksLCkpLCwsLCwpLP/AABEIAF8AfwMBIgACEQEDEQH/xAAcAAABBAMBAAAAAAAAAAAAAAAAAgMEBQYHCAH/xAA8EAACAQIEAwYEBAUCBwEAAAABAhEAAwQSITEFIkEGEzJRYXEHgZGhFEKCkiNisdHwweEWNENSU8LxFf/EABgBAQEBAQEAAAAAAAAAAAAAAAABAgME/8QAGREBAQEAAwAAAAAAAAAAAAAAAAEREiEx/9oADAMBAAIRAxEAPwChw/azAv8A9TiGFP8AOLWJtD5wtz71Z4e+lz/l8bgL/wDKzvhrh/TdDKT+oVrv/wDPBZQAjNs4Tla2ZiSJTrrtprO1R7uFEsCGlPFKh4GYDNmhYWSBM9amGtqYi3ftCb2ExKrvnVO9t++eyXEe8VCt8TsXeVbltv5SRP7Tr9q13g8besNOHvtbO4Nq6yGPnpPpPSrj/jbGvC4nucSpIAOMsWnG/wD5iJA9cwj0qYusyNuPCzr7M0ftPL9qc74CC7eQkxr9IFYsuPtcv4nBnDWmMG9hcTdNqYJGUE3UmQNtgDp1C8Net/i8Pas4l7yXXRT3uVgELQVzAzLDTZTtFB0R2Ww3d4OwvXu0J92GY/cmrWvFECva0hnF2A9tkYAhlZSDqCCIgjyNc2doeE4LA4l7TJcuOjTlfbKRK+nVdesGuma0j8eezEXLeLRdGGW4R5jaf07egbyFPBr7EdsmWVsIltegUa/5P9aqMRjr13V2MebH/P6V6AoVSg1k5gf9D/v0p1cKxAyy/eQSqhiZB2iNWCkHSYzb6kDSGbfD5aHbWJEkZdtpn+0fanLQgBlXwmG2gnXTbyHUmampgwHUm4kGAFzBnytuNoUgdWy7EjpTllkDlUQsSpAzgNmOYbKpEbebzpppVO0a1hnZYRGZCcxABMRvrGhgiTHp7P8A4dFYFnDZtMq8zREjmkLv0zT9xS7thyCl5ggmcsHWYAAtoMqkR1C+c60u3ath8lxWc6jMxzTl0AVFZRMAfnI3jahivt2bVwFVDoAyoNAwLERqRlMwp/KdyTvXv4YlR3V5QgkQzxETmJVozGT0B5YmNqVcvlVPfWUE5zlym2yjRZ5YGZjy6rss+7OJa0UVS1yycmgEOuUsWAaCpknmOh0y7VhTty5cFxQ9sqlsOULKRlTVpEQskT0iW86jW7ykOQGVozFtypzAQDyncxAHUmpZskXV7u6LdvMsgMVdVAUAFTEvl1MTLN86aIcM4uWwqhWuNKkRlnKAy5ZMsFmTq0+VA3cS2xUZhmmLhuABvUiQGmZ09t9azP4O9nRd4srDmTDqbxMGCfCggzrmM7/krCLl43XFsm5JIEZgwB/VEQes9K358DeDhMJdxWUr+JuckjXurYyp/wCxoNlUUUUBVV2n4GuLwtyw0Sw5Sdgw2PtOh9CataKDk04IWrz2byjQkc88pB1kCDsNQCPC2+1Le3cym0xFsFjs2VGB2yoNWGhMgHrWxvjX2UKXFxlrQNAaNCG3zSOswfOcxrXqWluooC/xJYygZnY+TTpA9JkeUmtQpnKhJW4XZ1UgE8qjLoABBbeNDlgmD1p7nZSpC218QIhFgAg+rnXzJHz0Wq5bmQW8rCYI1cOJ0JOn7QJAalKp5y7Fh4iVh300gmdN9s3WI0FVCDaC2xnlwAApByrlnxajNoZ0hdiZp3UalA1oaMMuUN5EkEMTOuXNpO2lOKndhcoXIxIBMMwGkekTty9RB0mpK2AIDGCABGrMB5QJI9jFXBj1q1fRGCE3GzgslshlCgRqkESTp4eXJ0mmrt/KEN60r3CCYggxOVVYAwSQD+WQMsekhrCB1LlMyi4VF1Gtu7tJU3S3IQG6gxpHWmHF9BADssjS7kdQSN8xlRMaGR4a5qSxtLeW5cLhjF0qwDCWGZSxEdSGK5dtKQ9plVfw7gsIko5BOm5RiDJ30X606OFs91M/8W5fzEKCEjLpJLACJV1y6Dk0JkU/xHHC4oN0mXK3IuZoZQpS2JVmKhecid8wO1BEwNi42YkBWOW0pKAEtdlfTZM5npAre3Afirw/DouFXvO6sKLa3kUPbKooBchSbirIOpWDE9a1N2a7Mtiy6YVSXtWL105Wzc7cltJMDbm2kC4arcZ2cbCXrZxFl0XvASt9WyMqkEgvbkkHQHKJGb6h1HwftLhsUJwt+1d8wjAsPdfEPmKsq0Pws8PvKXuLh41J7u2wu2xLHvEfDrykCBkOUQsxJioXZD4j4m1xFLFvE3MThGvd2O/1Y2y0B8zcykLrvGmoHS4OhaKas4lX8LA+x29/Knagq+03BVxWGeywmYI9wZA+ex9Ca5svYY2LzWyA0EjWdx10I1IEEToQB6V1PWl/jD2c7vELfQQl0akdHBk/M6MPXP5VYMCBbMO81tGIHhSRrppEkTrBOnrUjDXzazhTKONR4RO2kjMQQfJTvrzGo6qxMmRPUySfmen1qTbtAe/md62hNsHLlHh102WD0/7ivSGkRT9ux5n5DQfbWlKKdRaofxtuQQRI8jqKoL2ARTNubZ87ZK/YafaskxgqixF0b9CCflp/evNHSq9+8Ew4bQjnENBiVzpBjTYyPSo2MlwQ1t1kWwTaIYEIIUBSVIhfOfOpd67EaHUgba9dqdwFk3XVEBzMwWOs1rWcbm+C/CsuGvYtlKtirpKgjVbVvktr8gD9qzrH8LtX1y3rSXB5OoP0nam+D4IWLFuyo0RQvvA1++tTA/vWkYDxr4KYG8c1oPYfoUMgfI6/eqbsv8EzhcaLr3Ve0qvlIkOG0ykjbTU/Ktr95XjXNNPKaCoHBXVwytJGxmPqNjVphb5YaiGGhFOZ6YtN/Ef9P9KipNUnbHgy4rCXLTFQ0ZkLGAHG2vkfCfRjUviHFxb0ALP5Dp71VWMYH5mDFtxoW0PkOh+QoSNDd1BIOhBII8iNCPeaeWs07e9kLwvHE2bLsl3VlUSyN1JAnRtD75p6VX8F+HmMxBlrfcppzXeUxA2XxH6AetdJekrH0qy4Zwe9fMWLTvG+UaD3Ow+ZrZ3A/hhhbOt6b7/zaJ+0b/qJrMbNlUAVFCqNgAAB7AU5Dn/GCdtaor2GI67Agae39q6M4j2Xw1+e9soSfzAZW/csH71iXFfhBaeTYvPbPk4Dr9srfUmuPFrWkmw3kQDIOg00npNZp8JOB97jg51FqbjaddhT3FvhZjbUlba3l87TAn9rQ30ms8+FPZx8Nhme8jJcut4WEMFGgkHUTvB9KsgzUJ60FNB6UuitMkqkfevO79ekUumcTi1QSx9h1PsKD26QoJJgbmq21dZpVPGxzMeiDoPUx09aZa9cxJheVAd/9fU/YesTVvhcKLa5V/8AtFM2uGKNxmbqW1J61IWwBMACQBoKcoohJWgpv60qigSE1mlUUUBRRRQFFFFAUUVVdoOLdynL4m2Pl6+9A5xPioTlWM3UnZff19P9gYODwLXjmeQp6t4n/sv+baBXB+BHR8RBbcJuq+5/M3r71e0Ui3aCiFEAUuiiiCiiigKKKKAooooP/9k=">
            <a:hlinkClick r:id="rId3"/>
          </p:cNvPr>
          <p:cNvSpPr>
            <a:spLocks noChangeAspect="1" noChangeArrowheads="1"/>
          </p:cNvSpPr>
          <p:nvPr/>
        </p:nvSpPr>
        <p:spPr bwMode="auto">
          <a:xfrm>
            <a:off x="155575" y="-433388"/>
            <a:ext cx="1209675" cy="904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988" name="AutoShape 4" descr="data:image/jpg;base64,/9j/4AAQSkZJRgABAQAAAQABAAD/2wCEAAkGBhQSERUTEBMTFRQVGRQXFxcVGBceFhgdHhkaHR8ZGRweHyYeHxsjGR4dIjAgIyopLC0tGB4xNTEtQSkvLCkBCQoKDgwOFQ8PFykkHCQpKSksKSw1KSwsLCwsKSwpLCwsLCkpKSkpKSwpLCwsKSwsKSwpLCksLCkpLCwsLCwpLP/AABEIAF8AfwMBIgACEQEDEQH/xAAcAAABBAMBAAAAAAAAAAAAAAAAAgMEBQYHCAH/xAA8EAACAQIEAwYEBAUCBwEAAAABAhEAAwQSITEFIkEGEzJRYXEHgZGhFEKCkiNisdHwweEWNENSU8LxFf/EABgBAQEBAQEAAAAAAAAAAAAAAAABAgME/8QAGREBAQEAAwAAAAAAAAAAAAAAAAEREiEx/9oADAMBAAIRAxEAPwChw/azAv8A9TiGFP8AOLWJtD5wtz71Z4e+lz/l8bgL/wDKzvhrh/TdDKT+oVrv/wDPBZQAjNs4Tla2ZiSJTrrtprO1R7uFEsCGlPFKh4GYDNmhYWSBM9amGtqYi3ftCb2ExKrvnVO9t++eyXEe8VCt8TsXeVbltv5SRP7Tr9q13g8besNOHvtbO4Nq6yGPnpPpPSrj/jbGvC4nucSpIAOMsWnG/wD5iJA9cwj0qYusyNuPCzr7M0ftPL9qc74CC7eQkxr9IFYsuPtcv4nBnDWmMG9hcTdNqYJGUE3UmQNtgDp1C8Net/i8Pas4l7yXXRT3uVgELQVzAzLDTZTtFB0R2Ww3d4OwvXu0J92GY/cmrWvFECva0hnF2A9tkYAhlZSDqCCIgjyNc2doeE4LA4l7TJcuOjTlfbKRK+nVdesGuma0j8eezEXLeLRdGGW4R5jaf07egbyFPBr7EdsmWVsIltegUa/5P9aqMRjr13V2MebH/P6V6AoVSg1k5gf9D/v0p1cKxAyy/eQSqhiZB2iNWCkHSYzb6kDSGbfD5aHbWJEkZdtpn+0fanLQgBlXwmG2gnXTbyHUmampgwHUm4kGAFzBnytuNoUgdWy7EjpTllkDlUQsSpAzgNmOYbKpEbebzpppVO0a1hnZYRGZCcxABMRvrGhgiTHp7P8A4dFYFnDZtMq8zREjmkLv0zT9xS7thyCl5ggmcsHWYAAtoMqkR1C+c60u3ath8lxWc6jMxzTl0AVFZRMAfnI3jahivt2bVwFVDoAyoNAwLERqRlMwp/KdyTvXv4YlR3V5QgkQzxETmJVozGT0B5YmNqVcvlVPfWUE5zlym2yjRZ5YGZjy6rss+7OJa0UVS1yycmgEOuUsWAaCpknmOh0y7VhTty5cFxQ9sqlsOULKRlTVpEQskT0iW86jW7ykOQGVozFtypzAQDyncxAHUmpZskXV7u6LdvMsgMVdVAUAFTEvl1MTLN86aIcM4uWwqhWuNKkRlnKAy5ZMsFmTq0+VA3cS2xUZhmmLhuABvUiQGmZ09t9azP4O9nRd4srDmTDqbxMGCfCggzrmM7/krCLl43XFsm5JIEZgwB/VEQes9K358DeDhMJdxWUr+JuckjXurYyp/wCxoNlUUUUBVV2n4GuLwtyw0Sw5Sdgw2PtOh9CataKDk04IWrz2byjQkc88pB1kCDsNQCPC2+1Le3cym0xFsFjs2VGB2yoNWGhMgHrWxvjX2UKXFxlrQNAaNCG3zSOswfOcxrXqWluooC/xJYygZnY+TTpA9JkeUmtQpnKhJW4XZ1UgE8qjLoABBbeNDlgmD1p7nZSpC218QIhFgAg+rnXzJHz0Wq5bmQW8rCYI1cOJ0JOn7QJAalKp5y7Fh4iVh300gmdN9s3WI0FVCDaC2xnlwAApByrlnxajNoZ0hdiZp3UalA1oaMMuUN5EkEMTOuXNpO2lOKndhcoXIxIBMMwGkekTty9RB0mpK2AIDGCABGrMB5QJI9jFXBj1q1fRGCE3GzgslshlCgRqkESTp4eXJ0mmrt/KEN60r3CCYggxOVVYAwSQD+WQMsekhrCB1LlMyi4VF1Gtu7tJU3S3IQG6gxpHWmHF9BADssjS7kdQSN8xlRMaGR4a5qSxtLeW5cLhjF0qwDCWGZSxEdSGK5dtKQ9plVfw7gsIko5BOm5RiDJ30X606OFs91M/8W5fzEKCEjLpJLACJV1y6Dk0JkU/xHHC4oN0mXK3IuZoZQpS2JVmKhecid8wO1BEwNi42YkBWOW0pKAEtdlfTZM5npAre3Afirw/DouFXvO6sKLa3kUPbKooBchSbirIOpWDE9a1N2a7Mtiy6YVSXtWL105Wzc7cltJMDbm2kC4arcZ2cbCXrZxFl0XvASt9WyMqkEgvbkkHQHKJGb6h1HwftLhsUJwt+1d8wjAsPdfEPmKsq0Pws8PvKXuLh41J7u2wu2xLHvEfDrykCBkOUQsxJioXZD4j4m1xFLFvE3MThGvd2O/1Y2y0B8zcykLrvGmoHS4OhaKas4lX8LA+x29/Knagq+03BVxWGeywmYI9wZA+ex9Ca5svYY2LzWyA0EjWdx10I1IEEToQB6V1PWl/jD2c7vELfQQl0akdHBk/M6MPXP5VYMCBbMO81tGIHhSRrppEkTrBOnrUjDXzazhTKONR4RO2kjMQQfJTvrzGo6qxMmRPUySfmen1qTbtAe/md62hNsHLlHh102WD0/7ivSGkRT9ux5n5DQfbWlKKdRaofxtuQQRI8jqKoL2ARTNubZ87ZK/YafaskxgqixF0b9CCflp/evNHSq9+8Ew4bQjnENBiVzpBjTYyPSo2MlwQ1t1kWwTaIYEIIUBSVIhfOfOpd67EaHUgba9dqdwFk3XVEBzMwWOs1rWcbm+C/CsuGvYtlKtirpKgjVbVvktr8gD9qzrH8LtX1y3rSXB5OoP0nam+D4IWLFuyo0RQvvA1++tTA/vWkYDxr4KYG8c1oPYfoUMgfI6/eqbsv8EzhcaLr3Ve0qvlIkOG0ykjbTU/Ktr95XjXNNPKaCoHBXVwytJGxmPqNjVphb5YaiGGhFOZ6YtN/Ef9P9KipNUnbHgy4rCXLTFQ0ZkLGAHG2vkfCfRjUviHFxb0ALP5Dp71VWMYH5mDFtxoW0PkOh+QoSNDd1BIOhBII8iNCPeaeWs07e9kLwvHE2bLsl3VlUSyN1JAnRtD75p6VX8F+HmMxBlrfcppzXeUxA2XxH6AetdJekrH0qy4Zwe9fMWLTvG+UaD3Ow+ZrZ3A/hhhbOt6b7/zaJ+0b/qJrMbNlUAVFCqNgAAB7AU5Dn/GCdtaor2GI67Agae39q6M4j2Xw1+e9soSfzAZW/csH71iXFfhBaeTYvPbPk4Dr9srfUmuPFrWkmw3kQDIOg00npNZp8JOB97jg51FqbjaddhT3FvhZjbUlba3l87TAn9rQ30ms8+FPZx8Nhme8jJcut4WEMFGgkHUTvB9KsgzUJ60FNB6UuitMkqkfevO79ekUumcTi1QSx9h1PsKD26QoJJgbmq21dZpVPGxzMeiDoPUx09aZa9cxJheVAd/9fU/YesTVvhcKLa5V/8AtFM2uGKNxmbqW1J61IWwBMACQBoKcoohJWgpv60qigSE1mlUUUBRRRQFFFFAUUVVdoOLdynL4m2Pl6+9A5xPioTlWM3UnZff19P9gYODwLXjmeQp6t4n/sv+baBXB+BHR8RBbcJuq+5/M3r71e0Ui3aCiFEAUuiiiCiiigKKKKAooooP/9k=">
            <a:hlinkClick r:id="rId3"/>
          </p:cNvPr>
          <p:cNvSpPr>
            <a:spLocks noChangeAspect="1" noChangeArrowheads="1"/>
          </p:cNvSpPr>
          <p:nvPr/>
        </p:nvSpPr>
        <p:spPr bwMode="auto">
          <a:xfrm>
            <a:off x="155575" y="-433388"/>
            <a:ext cx="1209675" cy="904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990" name="Picture 6" descr="data-transfer-dongle1.jpg">
            <a:hlinkClick r:id="rId4"/>
          </p:cNvPr>
          <p:cNvPicPr>
            <a:picLocks noChangeAspect="1" noChangeArrowheads="1"/>
          </p:cNvPicPr>
          <p:nvPr/>
        </p:nvPicPr>
        <p:blipFill>
          <a:blip r:embed="rId5" cstate="print"/>
          <a:srcRect/>
          <a:stretch>
            <a:fillRect/>
          </a:stretch>
        </p:blipFill>
        <p:spPr bwMode="auto">
          <a:xfrm>
            <a:off x="5562600" y="1371600"/>
            <a:ext cx="3027423" cy="2267204"/>
          </a:xfrm>
          <a:prstGeom prst="rect">
            <a:avLst/>
          </a:prstGeom>
          <a:noFill/>
        </p:spPr>
      </p:pic>
      <p:pic>
        <p:nvPicPr>
          <p:cNvPr id="41992" name="Picture 8" descr="identity-theft-protection1"/>
          <p:cNvPicPr>
            <a:picLocks noChangeAspect="1" noChangeArrowheads="1"/>
          </p:cNvPicPr>
          <p:nvPr/>
        </p:nvPicPr>
        <p:blipFill>
          <a:blip r:embed="rId6" cstate="print"/>
          <a:srcRect/>
          <a:stretch>
            <a:fillRect/>
          </a:stretch>
        </p:blipFill>
        <p:spPr bwMode="auto">
          <a:xfrm>
            <a:off x="5486400" y="4343400"/>
            <a:ext cx="3087249" cy="2047875"/>
          </a:xfrm>
          <a:prstGeom prst="rect">
            <a:avLst/>
          </a:prstGeom>
          <a:noFill/>
        </p:spPr>
      </p:pic>
      <p:sp>
        <p:nvSpPr>
          <p:cNvPr id="10" name="Right Arrow 9"/>
          <p:cNvSpPr/>
          <p:nvPr/>
        </p:nvSpPr>
        <p:spPr>
          <a:xfrm>
            <a:off x="4419600" y="3505200"/>
            <a:ext cx="1143000" cy="8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1148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46598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57" name="TextBox 56"/>
          <p:cNvSpPr txBox="1"/>
          <p:nvPr/>
        </p:nvSpPr>
        <p:spPr>
          <a:xfrm>
            <a:off x="3886200" y="1676400"/>
            <a:ext cx="409407" cy="369332"/>
          </a:xfrm>
          <a:prstGeom prst="rect">
            <a:avLst/>
          </a:prstGeom>
          <a:noFill/>
        </p:spPr>
        <p:txBody>
          <a:bodyPr wrap="none" rtlCol="0">
            <a:spAutoFit/>
          </a:bodyPr>
          <a:lstStyle/>
          <a:p>
            <a:r>
              <a:rPr lang="en-US" dirty="0" smtClean="0"/>
              <a:t>50</a:t>
            </a:r>
            <a:endParaRPr lang="en-US" dirty="0"/>
          </a:p>
        </p:txBody>
      </p:sp>
      <p:sp>
        <p:nvSpPr>
          <p:cNvPr id="67" name="TextBox 66"/>
          <p:cNvSpPr txBox="1"/>
          <p:nvPr/>
        </p:nvSpPr>
        <p:spPr>
          <a:xfrm>
            <a:off x="1396137" y="4907340"/>
            <a:ext cx="5928226" cy="1384995"/>
          </a:xfrm>
          <a:prstGeom prst="rect">
            <a:avLst/>
          </a:prstGeom>
          <a:noFill/>
        </p:spPr>
        <p:txBody>
          <a:bodyPr wrap="none" rtlCol="0">
            <a:spAutoFit/>
          </a:bodyPr>
          <a:lstStyle/>
          <a:p>
            <a:r>
              <a:rPr lang="en-US" sz="2800" dirty="0" smtClean="0">
                <a:solidFill>
                  <a:srgbClr val="0070C0"/>
                </a:solidFill>
              </a:rPr>
              <a:t>X Looking at the copying probabilities?</a:t>
            </a:r>
          </a:p>
          <a:p>
            <a:r>
              <a:rPr lang="en-US" sz="2800" dirty="0" smtClean="0">
                <a:solidFill>
                  <a:srgbClr val="0070C0"/>
                </a:solidFill>
              </a:rPr>
              <a:t>X Counting shared values?</a:t>
            </a:r>
          </a:p>
          <a:p>
            <a:r>
              <a:rPr lang="en-US" sz="2800" dirty="0" smtClean="0">
                <a:solidFill>
                  <a:srgbClr val="0070C0"/>
                </a:solidFill>
              </a:rPr>
              <a:t> - Comparing the set of shared values?</a:t>
            </a:r>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0386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33967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41" idx="3"/>
          </p:cNvCxnSpPr>
          <p:nvPr/>
        </p:nvCxnSpPr>
        <p:spPr>
          <a:xfrm rot="10800000" flipV="1">
            <a:off x="1807080" y="4264967"/>
            <a:ext cx="859921"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3027716" y="41037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1148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46598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0386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92" name="Straight Arrow Connector 91"/>
          <p:cNvCxnSpPr>
            <a:stCxn id="91" idx="0"/>
            <a:endCxn id="89" idx="2"/>
          </p:cNvCxnSpPr>
          <p:nvPr/>
        </p:nvCxnSpPr>
        <p:spPr>
          <a:xfrm rot="16200000" flipV="1">
            <a:off x="6739358" y="3396739"/>
            <a:ext cx="600670" cy="67412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90" idx="0"/>
            <a:endCxn id="89" idx="2"/>
          </p:cNvCxnSpPr>
          <p:nvPr/>
        </p:nvCxnSpPr>
        <p:spPr>
          <a:xfrm rot="5400000" flipH="1" flipV="1">
            <a:off x="6055734"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2649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8" name="TextBox 97"/>
          <p:cNvSpPr txBox="1"/>
          <p:nvPr/>
        </p:nvSpPr>
        <p:spPr>
          <a:xfrm>
            <a:off x="7510731" y="3962400"/>
            <a:ext cx="1173719"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114800"/>
            <a:ext cx="1007327" cy="369332"/>
          </a:xfrm>
          <a:prstGeom prst="rect">
            <a:avLst/>
          </a:prstGeom>
          <a:noFill/>
        </p:spPr>
        <p:txBody>
          <a:bodyPr wrap="none" rtlCol="0">
            <a:spAutoFit/>
          </a:bodyPr>
          <a:lstStyle/>
          <a:p>
            <a:pPr algn="r"/>
            <a:r>
              <a:rPr lang="en-US" dirty="0" smtClean="0"/>
              <a:t>{V1-V50}</a:t>
            </a:r>
            <a:endParaRPr lang="en-US" dirty="0"/>
          </a:p>
        </p:txBody>
      </p:sp>
      <p:sp>
        <p:nvSpPr>
          <p:cNvPr id="100" name="TextBox 99"/>
          <p:cNvSpPr txBox="1"/>
          <p:nvPr/>
        </p:nvSpPr>
        <p:spPr>
          <a:xfrm>
            <a:off x="5235766" y="1186800"/>
            <a:ext cx="3021981" cy="369332"/>
          </a:xfrm>
          <a:prstGeom prst="rect">
            <a:avLst/>
          </a:prstGeom>
          <a:noFill/>
        </p:spPr>
        <p:txBody>
          <a:bodyPr wrap="none" rtlCol="0">
            <a:spAutoFit/>
          </a:bodyPr>
          <a:lstStyle/>
          <a:p>
            <a:r>
              <a:rPr lang="en-US" dirty="0" smtClean="0"/>
              <a:t>(V81-V100 are popular values)</a:t>
            </a:r>
            <a:endParaRPr lang="en-US" dirty="0"/>
          </a:p>
        </p:txBody>
      </p:sp>
      <p:sp>
        <p:nvSpPr>
          <p:cNvPr id="43" name="TextBox 42"/>
          <p:cNvSpPr txBox="1"/>
          <p:nvPr/>
        </p:nvSpPr>
        <p:spPr>
          <a:xfrm>
            <a:off x="5105400" y="1676400"/>
            <a:ext cx="409407" cy="369332"/>
          </a:xfrm>
          <a:prstGeom prst="rect">
            <a:avLst/>
          </a:prstGeom>
          <a:noFill/>
        </p:spPr>
        <p:txBody>
          <a:bodyPr wrap="none" rtlCol="0">
            <a:spAutoFit/>
          </a:bodyPr>
          <a:lstStyle/>
          <a:p>
            <a:r>
              <a:rPr lang="en-US" dirty="0" smtClean="0"/>
              <a:t>50</a:t>
            </a:r>
            <a:endParaRPr lang="en-US" dirty="0"/>
          </a:p>
        </p:txBody>
      </p:sp>
      <p:sp>
        <p:nvSpPr>
          <p:cNvPr id="44" name="TextBox 43"/>
          <p:cNvSpPr txBox="1"/>
          <p:nvPr/>
        </p:nvSpPr>
        <p:spPr>
          <a:xfrm>
            <a:off x="4495800" y="2362200"/>
            <a:ext cx="407484" cy="369332"/>
          </a:xfrm>
          <a:prstGeom prst="rect">
            <a:avLst/>
          </a:prstGeom>
          <a:noFill/>
        </p:spPr>
        <p:txBody>
          <a:bodyPr wrap="none" rtlCol="0">
            <a:spAutoFit/>
          </a:bodyPr>
          <a:lstStyle/>
          <a:p>
            <a:r>
              <a:rPr lang="en-US" dirty="0" smtClean="0"/>
              <a:t>30</a:t>
            </a:r>
            <a:endParaRPr lang="en-US" dirty="0"/>
          </a:p>
        </p:txBody>
      </p:sp>
      <p:sp>
        <p:nvSpPr>
          <p:cNvPr id="45" name="TextBox 44"/>
          <p:cNvSpPr txBox="1"/>
          <p:nvPr/>
        </p:nvSpPr>
        <p:spPr>
          <a:xfrm>
            <a:off x="1447800" y="3505200"/>
            <a:ext cx="409407" cy="369332"/>
          </a:xfrm>
          <a:prstGeom prst="rect">
            <a:avLst/>
          </a:prstGeom>
          <a:noFill/>
        </p:spPr>
        <p:txBody>
          <a:bodyPr wrap="none" rtlCol="0">
            <a:spAutoFit/>
          </a:bodyPr>
          <a:lstStyle/>
          <a:p>
            <a:r>
              <a:rPr lang="en-US" dirty="0" smtClean="0"/>
              <a:t>50</a:t>
            </a:r>
            <a:endParaRPr lang="en-US" dirty="0"/>
          </a:p>
        </p:txBody>
      </p:sp>
      <p:sp>
        <p:nvSpPr>
          <p:cNvPr id="46" name="TextBox 45"/>
          <p:cNvSpPr txBox="1"/>
          <p:nvPr/>
        </p:nvSpPr>
        <p:spPr>
          <a:xfrm>
            <a:off x="2606738" y="3505200"/>
            <a:ext cx="409407" cy="369332"/>
          </a:xfrm>
          <a:prstGeom prst="rect">
            <a:avLst/>
          </a:prstGeom>
          <a:noFill/>
        </p:spPr>
        <p:txBody>
          <a:bodyPr wrap="none" rtlCol="0">
            <a:spAutoFit/>
          </a:bodyPr>
          <a:lstStyle/>
          <a:p>
            <a:r>
              <a:rPr lang="en-US" dirty="0" smtClean="0"/>
              <a:t>50</a:t>
            </a:r>
            <a:endParaRPr lang="en-US" dirty="0"/>
          </a:p>
        </p:txBody>
      </p:sp>
      <p:sp>
        <p:nvSpPr>
          <p:cNvPr id="47" name="TextBox 46"/>
          <p:cNvSpPr txBox="1"/>
          <p:nvPr/>
        </p:nvSpPr>
        <p:spPr>
          <a:xfrm>
            <a:off x="2057400" y="4267200"/>
            <a:ext cx="407484" cy="369332"/>
          </a:xfrm>
          <a:prstGeom prst="rect">
            <a:avLst/>
          </a:prstGeom>
          <a:noFill/>
        </p:spPr>
        <p:txBody>
          <a:bodyPr wrap="none" rtlCol="0">
            <a:spAutoFit/>
          </a:bodyPr>
          <a:lstStyle/>
          <a:p>
            <a:r>
              <a:rPr lang="en-US" dirty="0" smtClean="0"/>
              <a:t>30</a:t>
            </a:r>
            <a:endParaRPr lang="en-US" dirty="0"/>
          </a:p>
        </p:txBody>
      </p:sp>
      <p:sp>
        <p:nvSpPr>
          <p:cNvPr id="48" name="TextBox 47"/>
          <p:cNvSpPr txBox="1"/>
          <p:nvPr/>
        </p:nvSpPr>
        <p:spPr>
          <a:xfrm>
            <a:off x="5943600" y="3505200"/>
            <a:ext cx="409407" cy="369332"/>
          </a:xfrm>
          <a:prstGeom prst="rect">
            <a:avLst/>
          </a:prstGeom>
          <a:noFill/>
        </p:spPr>
        <p:txBody>
          <a:bodyPr wrap="none" rtlCol="0">
            <a:spAutoFit/>
          </a:bodyPr>
          <a:lstStyle/>
          <a:p>
            <a:r>
              <a:rPr lang="en-US" dirty="0" smtClean="0"/>
              <a:t>50</a:t>
            </a:r>
            <a:endParaRPr lang="en-US" dirty="0"/>
          </a:p>
        </p:txBody>
      </p:sp>
      <p:sp>
        <p:nvSpPr>
          <p:cNvPr id="50" name="TextBox 49"/>
          <p:cNvSpPr txBox="1"/>
          <p:nvPr/>
        </p:nvSpPr>
        <p:spPr>
          <a:xfrm>
            <a:off x="7086600" y="3505200"/>
            <a:ext cx="409407" cy="369332"/>
          </a:xfrm>
          <a:prstGeom prst="rect">
            <a:avLst/>
          </a:prstGeom>
          <a:noFill/>
        </p:spPr>
        <p:txBody>
          <a:bodyPr wrap="none" rtlCol="0">
            <a:spAutoFit/>
          </a:bodyPr>
          <a:lstStyle/>
          <a:p>
            <a:r>
              <a:rPr lang="en-US" dirty="0" smtClean="0"/>
              <a:t>50</a:t>
            </a:r>
            <a:endParaRPr lang="en-US" dirty="0"/>
          </a:p>
        </p:txBody>
      </p:sp>
      <p:sp>
        <p:nvSpPr>
          <p:cNvPr id="51" name="TextBox 50"/>
          <p:cNvSpPr txBox="1"/>
          <p:nvPr/>
        </p:nvSpPr>
        <p:spPr>
          <a:xfrm>
            <a:off x="6553200" y="4234149"/>
            <a:ext cx="407484" cy="369332"/>
          </a:xfrm>
          <a:prstGeom prst="rect">
            <a:avLst/>
          </a:prstGeom>
          <a:noFill/>
        </p:spPr>
        <p:txBody>
          <a:bodyPr wrap="none" rtlCol="0">
            <a:spAutoFit/>
          </a:bodyPr>
          <a:lstStyle/>
          <a:p>
            <a:r>
              <a:rPr lang="en-US" dirty="0" smtClean="0"/>
              <a:t>30</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linds(horizontal)">
                                      <p:cBhvr>
                                        <p:cTn id="7" dur="500"/>
                                        <p:tgtEl>
                                          <p:spTgt spid="5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blinds(horizontal)">
                                      <p:cBhvr>
                                        <p:cTn id="10" dur="500"/>
                                        <p:tgtEl>
                                          <p:spTgt spid="43"/>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blinds(horizontal)">
                                      <p:cBhvr>
                                        <p:cTn id="13" dur="500"/>
                                        <p:tgtEl>
                                          <p:spTgt spid="44"/>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blinds(horizontal)">
                                      <p:cBhvr>
                                        <p:cTn id="16" dur="500"/>
                                        <p:tgtEl>
                                          <p:spTgt spid="4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blinds(horizontal)">
                                      <p:cBhvr>
                                        <p:cTn id="19" dur="500"/>
                                        <p:tgtEl>
                                          <p:spTgt spid="46"/>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linds(horizontal)">
                                      <p:cBhvr>
                                        <p:cTn id="22" dur="500"/>
                                        <p:tgtEl>
                                          <p:spTgt spid="47"/>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blinds(horizontal)">
                                      <p:cBhvr>
                                        <p:cTn id="25" dur="500"/>
                                        <p:tgtEl>
                                          <p:spTgt spid="48"/>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50"/>
                                        </p:tgtEl>
                                        <p:attrNameLst>
                                          <p:attrName>style.visibility</p:attrName>
                                        </p:attrNameLst>
                                      </p:cBhvr>
                                      <p:to>
                                        <p:strVal val="visible"/>
                                      </p:to>
                                    </p:set>
                                    <p:animEffect transition="in" filter="blinds(horizontal)">
                                      <p:cBhvr>
                                        <p:cTn id="28" dur="500"/>
                                        <p:tgtEl>
                                          <p:spTgt spid="50"/>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blinds(horizontal)">
                                      <p:cBhvr>
                                        <p:cTn id="31" dur="500"/>
                                        <p:tgtEl>
                                          <p:spTgt spid="5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43" grpId="0"/>
      <p:bldP spid="44" grpId="0"/>
      <p:bldP spid="45" grpId="0"/>
      <p:bldP spid="46" grpId="0"/>
      <p:bldP spid="47" grpId="0"/>
      <p:bldP spid="48" grpId="0"/>
      <p:bldP spid="50" grpId="0"/>
      <p:bldP spid="5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46598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57" name="TextBox 56"/>
          <p:cNvSpPr txBox="1"/>
          <p:nvPr/>
        </p:nvSpPr>
        <p:spPr>
          <a:xfrm>
            <a:off x="3352800" y="1715869"/>
            <a:ext cx="869469" cy="369332"/>
          </a:xfrm>
          <a:prstGeom prst="rect">
            <a:avLst/>
          </a:prstGeom>
          <a:noFill/>
        </p:spPr>
        <p:txBody>
          <a:bodyPr wrap="none" rtlCol="0">
            <a:spAutoFit/>
          </a:bodyPr>
          <a:lstStyle/>
          <a:p>
            <a:r>
              <a:rPr lang="en-US" dirty="0" smtClean="0"/>
              <a:t>V1-V50</a:t>
            </a:r>
            <a:endParaRPr lang="en-US" dirty="0"/>
          </a:p>
        </p:txBody>
      </p:sp>
      <p:sp>
        <p:nvSpPr>
          <p:cNvPr id="59" name="TextBox 58"/>
          <p:cNvSpPr txBox="1"/>
          <p:nvPr/>
        </p:nvSpPr>
        <p:spPr>
          <a:xfrm>
            <a:off x="4114800" y="2450068"/>
            <a:ext cx="1188915" cy="369332"/>
          </a:xfrm>
          <a:prstGeom prst="rect">
            <a:avLst/>
          </a:prstGeom>
          <a:noFill/>
        </p:spPr>
        <p:txBody>
          <a:bodyPr wrap="none" rtlCol="0">
            <a:spAutoFit/>
          </a:bodyPr>
          <a:lstStyle/>
          <a:p>
            <a:r>
              <a:rPr lang="en-US" dirty="0" smtClean="0"/>
              <a:t>V101-V130</a:t>
            </a:r>
            <a:endParaRPr lang="en-US" dirty="0"/>
          </a:p>
        </p:txBody>
      </p:sp>
      <p:sp>
        <p:nvSpPr>
          <p:cNvPr id="67" name="TextBox 66"/>
          <p:cNvSpPr txBox="1"/>
          <p:nvPr/>
        </p:nvSpPr>
        <p:spPr>
          <a:xfrm>
            <a:off x="1396137" y="4907340"/>
            <a:ext cx="5928226" cy="1384995"/>
          </a:xfrm>
          <a:prstGeom prst="rect">
            <a:avLst/>
          </a:prstGeom>
          <a:noFill/>
        </p:spPr>
        <p:txBody>
          <a:bodyPr wrap="none" rtlCol="0">
            <a:spAutoFit/>
          </a:bodyPr>
          <a:lstStyle/>
          <a:p>
            <a:r>
              <a:rPr lang="en-US" sz="2800" dirty="0" smtClean="0">
                <a:solidFill>
                  <a:srgbClr val="0070C0"/>
                </a:solidFill>
              </a:rPr>
              <a:t>X Looking at the copying probabilities?</a:t>
            </a:r>
          </a:p>
          <a:p>
            <a:r>
              <a:rPr lang="en-US" sz="2800" dirty="0" smtClean="0">
                <a:solidFill>
                  <a:srgbClr val="0070C0"/>
                </a:solidFill>
              </a:rPr>
              <a:t>X Counting shared values?</a:t>
            </a:r>
          </a:p>
          <a:p>
            <a:r>
              <a:rPr lang="en-US" sz="2800" dirty="0" smtClean="0">
                <a:solidFill>
                  <a:srgbClr val="0070C0"/>
                </a:solidFill>
              </a:rPr>
              <a:t> - Comparing the set of shared values?</a:t>
            </a:r>
          </a:p>
        </p:txBody>
      </p:sp>
      <p:sp>
        <p:nvSpPr>
          <p:cNvPr id="37" name="TextBox 36"/>
          <p:cNvSpPr txBox="1"/>
          <p:nvPr/>
        </p:nvSpPr>
        <p:spPr>
          <a:xfrm>
            <a:off x="5029200" y="1715869"/>
            <a:ext cx="1096775" cy="369332"/>
          </a:xfrm>
          <a:prstGeom prst="rect">
            <a:avLst/>
          </a:prstGeom>
          <a:noFill/>
        </p:spPr>
        <p:txBody>
          <a:bodyPr wrap="none" rtlCol="0">
            <a:spAutoFit/>
          </a:bodyPr>
          <a:lstStyle/>
          <a:p>
            <a:r>
              <a:rPr lang="en-US" dirty="0" smtClean="0"/>
              <a:t>V51-V100</a:t>
            </a:r>
            <a:endParaRPr lang="en-US" dirty="0"/>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0386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33967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41" idx="3"/>
          </p:cNvCxnSpPr>
          <p:nvPr/>
        </p:nvCxnSpPr>
        <p:spPr>
          <a:xfrm rot="10800000" flipV="1">
            <a:off x="1807080" y="4264967"/>
            <a:ext cx="859921"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914400" y="3581400"/>
            <a:ext cx="869469" cy="369332"/>
          </a:xfrm>
          <a:prstGeom prst="rect">
            <a:avLst/>
          </a:prstGeom>
          <a:noFill/>
        </p:spPr>
        <p:txBody>
          <a:bodyPr wrap="none" rtlCol="0">
            <a:spAutoFit/>
          </a:bodyPr>
          <a:lstStyle/>
          <a:p>
            <a:r>
              <a:rPr lang="en-US" dirty="0" smtClean="0"/>
              <a:t>V1-V50</a:t>
            </a:r>
            <a:endParaRPr lang="en-US" dirty="0"/>
          </a:p>
        </p:txBody>
      </p:sp>
      <p:sp>
        <p:nvSpPr>
          <p:cNvPr id="73" name="TextBox 72"/>
          <p:cNvSpPr txBox="1"/>
          <p:nvPr/>
        </p:nvSpPr>
        <p:spPr>
          <a:xfrm>
            <a:off x="1755109" y="4278868"/>
            <a:ext cx="988091" cy="369332"/>
          </a:xfrm>
          <a:prstGeom prst="rect">
            <a:avLst/>
          </a:prstGeom>
          <a:noFill/>
        </p:spPr>
        <p:txBody>
          <a:bodyPr wrap="none" rtlCol="0">
            <a:spAutoFit/>
          </a:bodyPr>
          <a:lstStyle/>
          <a:p>
            <a:r>
              <a:rPr lang="en-US" dirty="0" smtClean="0"/>
              <a:t>V21-V50</a:t>
            </a:r>
            <a:endParaRPr lang="en-US" dirty="0"/>
          </a:p>
        </p:txBody>
      </p:sp>
      <p:sp>
        <p:nvSpPr>
          <p:cNvPr id="74" name="TextBox 73"/>
          <p:cNvSpPr txBox="1"/>
          <p:nvPr/>
        </p:nvSpPr>
        <p:spPr>
          <a:xfrm>
            <a:off x="2590800" y="3581400"/>
            <a:ext cx="981359" cy="369332"/>
          </a:xfrm>
          <a:prstGeom prst="rect">
            <a:avLst/>
          </a:prstGeom>
          <a:noFill/>
        </p:spPr>
        <p:txBody>
          <a:bodyPr wrap="none" rtlCol="0">
            <a:spAutoFit/>
          </a:bodyPr>
          <a:lstStyle/>
          <a:p>
            <a:r>
              <a:rPr lang="en-US" dirty="0" smtClean="0"/>
              <a:t>V21-V70</a:t>
            </a:r>
            <a:endParaRPr lang="en-US" dirty="0"/>
          </a:p>
        </p:txBody>
      </p:sp>
      <p:sp>
        <p:nvSpPr>
          <p:cNvPr id="75" name="TextBox 74"/>
          <p:cNvSpPr txBox="1"/>
          <p:nvPr/>
        </p:nvSpPr>
        <p:spPr>
          <a:xfrm>
            <a:off x="3027716" y="41037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1148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46598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0386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92" name="Straight Arrow Connector 91"/>
          <p:cNvCxnSpPr>
            <a:stCxn id="91" idx="0"/>
            <a:endCxn id="89" idx="2"/>
          </p:cNvCxnSpPr>
          <p:nvPr/>
        </p:nvCxnSpPr>
        <p:spPr>
          <a:xfrm rot="16200000" flipV="1">
            <a:off x="6739358" y="3396739"/>
            <a:ext cx="600670" cy="67412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90" idx="0"/>
            <a:endCxn id="89" idx="2"/>
          </p:cNvCxnSpPr>
          <p:nvPr/>
        </p:nvCxnSpPr>
        <p:spPr>
          <a:xfrm rot="5400000" flipH="1" flipV="1">
            <a:off x="6055734"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2649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377131" y="3581400"/>
            <a:ext cx="869469" cy="369332"/>
          </a:xfrm>
          <a:prstGeom prst="rect">
            <a:avLst/>
          </a:prstGeom>
          <a:noFill/>
        </p:spPr>
        <p:txBody>
          <a:bodyPr wrap="none" rtlCol="0">
            <a:spAutoFit/>
          </a:bodyPr>
          <a:lstStyle/>
          <a:p>
            <a:r>
              <a:rPr lang="en-US" dirty="0" smtClean="0"/>
              <a:t>V1-V50</a:t>
            </a:r>
            <a:endParaRPr lang="en-US" dirty="0"/>
          </a:p>
        </p:txBody>
      </p:sp>
      <p:sp>
        <p:nvSpPr>
          <p:cNvPr id="96" name="TextBox 95"/>
          <p:cNvSpPr txBox="1"/>
          <p:nvPr/>
        </p:nvSpPr>
        <p:spPr>
          <a:xfrm>
            <a:off x="6217840" y="4278868"/>
            <a:ext cx="988091" cy="369332"/>
          </a:xfrm>
          <a:prstGeom prst="rect">
            <a:avLst/>
          </a:prstGeom>
          <a:noFill/>
        </p:spPr>
        <p:txBody>
          <a:bodyPr wrap="none" rtlCol="0">
            <a:spAutoFit/>
          </a:bodyPr>
          <a:lstStyle/>
          <a:p>
            <a:r>
              <a:rPr lang="en-US" dirty="0" smtClean="0"/>
              <a:t>V21-V50</a:t>
            </a:r>
            <a:endParaRPr lang="en-US" dirty="0"/>
          </a:p>
        </p:txBody>
      </p:sp>
      <p:sp>
        <p:nvSpPr>
          <p:cNvPr id="97" name="TextBox 96"/>
          <p:cNvSpPr txBox="1"/>
          <p:nvPr/>
        </p:nvSpPr>
        <p:spPr>
          <a:xfrm>
            <a:off x="7053531" y="3581400"/>
            <a:ext cx="1999843" cy="369332"/>
          </a:xfrm>
          <a:prstGeom prst="rect">
            <a:avLst/>
          </a:prstGeom>
          <a:noFill/>
        </p:spPr>
        <p:txBody>
          <a:bodyPr wrap="none" rtlCol="0">
            <a:spAutoFit/>
          </a:bodyPr>
          <a:lstStyle/>
          <a:p>
            <a:r>
              <a:rPr lang="en-US" dirty="0" smtClean="0"/>
              <a:t>V21-V50, V81-V100</a:t>
            </a:r>
            <a:endParaRPr lang="en-US" dirty="0"/>
          </a:p>
        </p:txBody>
      </p:sp>
      <p:sp>
        <p:nvSpPr>
          <p:cNvPr id="98" name="TextBox 97"/>
          <p:cNvSpPr txBox="1"/>
          <p:nvPr/>
        </p:nvSpPr>
        <p:spPr>
          <a:xfrm>
            <a:off x="7510731" y="3962400"/>
            <a:ext cx="1173719"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114800"/>
            <a:ext cx="1007327" cy="369332"/>
          </a:xfrm>
          <a:prstGeom prst="rect">
            <a:avLst/>
          </a:prstGeom>
          <a:noFill/>
        </p:spPr>
        <p:txBody>
          <a:bodyPr wrap="none" rtlCol="0">
            <a:spAutoFit/>
          </a:bodyPr>
          <a:lstStyle/>
          <a:p>
            <a:pPr algn="r"/>
            <a:r>
              <a:rPr lang="en-US" dirty="0" smtClean="0"/>
              <a:t>{V1-V50}</a:t>
            </a:r>
            <a:endParaRPr lang="en-US" dirty="0"/>
          </a:p>
        </p:txBody>
      </p:sp>
      <p:sp>
        <p:nvSpPr>
          <p:cNvPr id="100" name="TextBox 99"/>
          <p:cNvSpPr txBox="1"/>
          <p:nvPr/>
        </p:nvSpPr>
        <p:spPr>
          <a:xfrm>
            <a:off x="5235766" y="1186800"/>
            <a:ext cx="3021981" cy="369332"/>
          </a:xfrm>
          <a:prstGeom prst="rect">
            <a:avLst/>
          </a:prstGeom>
          <a:noFill/>
        </p:spPr>
        <p:txBody>
          <a:bodyPr wrap="none" rtlCol="0">
            <a:spAutoFit/>
          </a:bodyPr>
          <a:lstStyle/>
          <a:p>
            <a:r>
              <a:rPr lang="en-US" dirty="0" smtClean="0"/>
              <a:t>(V81-V100 are popular values)</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linds(horizontal)">
                                      <p:cBhvr>
                                        <p:cTn id="7" dur="500"/>
                                        <p:tgtEl>
                                          <p:spTgt spid="5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blinds(horizontal)">
                                      <p:cBhvr>
                                        <p:cTn id="10" dur="500"/>
                                        <p:tgtEl>
                                          <p:spTgt spid="5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blinds(horizontal)">
                                      <p:cBhvr>
                                        <p:cTn id="13" dur="500"/>
                                        <p:tgtEl>
                                          <p:spTgt spid="37"/>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2"/>
                                        </p:tgtEl>
                                        <p:attrNameLst>
                                          <p:attrName>style.visibility</p:attrName>
                                        </p:attrNameLst>
                                      </p:cBhvr>
                                      <p:to>
                                        <p:strVal val="visible"/>
                                      </p:to>
                                    </p:set>
                                    <p:animEffect transition="in" filter="blinds(horizontal)">
                                      <p:cBhvr>
                                        <p:cTn id="16" dur="500"/>
                                        <p:tgtEl>
                                          <p:spTgt spid="72"/>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blinds(horizontal)">
                                      <p:cBhvr>
                                        <p:cTn id="19" dur="500"/>
                                        <p:tgtEl>
                                          <p:spTgt spid="73"/>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blinds(horizontal)">
                                      <p:cBhvr>
                                        <p:cTn id="22" dur="500"/>
                                        <p:tgtEl>
                                          <p:spTgt spid="74"/>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5"/>
                                        </p:tgtEl>
                                        <p:attrNameLst>
                                          <p:attrName>style.visibility</p:attrName>
                                        </p:attrNameLst>
                                      </p:cBhvr>
                                      <p:to>
                                        <p:strVal val="visible"/>
                                      </p:to>
                                    </p:set>
                                    <p:animEffect transition="in" filter="blinds(horizontal)">
                                      <p:cBhvr>
                                        <p:cTn id="25" dur="500"/>
                                        <p:tgtEl>
                                          <p:spTgt spid="95"/>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6"/>
                                        </p:tgtEl>
                                        <p:attrNameLst>
                                          <p:attrName>style.visibility</p:attrName>
                                        </p:attrNameLst>
                                      </p:cBhvr>
                                      <p:to>
                                        <p:strVal val="visible"/>
                                      </p:to>
                                    </p:set>
                                    <p:animEffect transition="in" filter="blinds(horizontal)">
                                      <p:cBhvr>
                                        <p:cTn id="28" dur="500"/>
                                        <p:tgtEl>
                                          <p:spTgt spid="9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97"/>
                                        </p:tgtEl>
                                        <p:attrNameLst>
                                          <p:attrName>style.visibility</p:attrName>
                                        </p:attrNameLst>
                                      </p:cBhvr>
                                      <p:to>
                                        <p:strVal val="visible"/>
                                      </p:to>
                                    </p:set>
                                    <p:animEffect transition="in" filter="blinds(horizontal)">
                                      <p:cBhvr>
                                        <p:cTn id="31"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9" grpId="0"/>
      <p:bldP spid="37" grpId="0"/>
      <p:bldP spid="72" grpId="0"/>
      <p:bldP spid="73" grpId="0"/>
      <p:bldP spid="74" grpId="0"/>
      <p:bldP spid="95" grpId="0"/>
      <p:bldP spid="96" grpId="0"/>
      <p:bldP spid="9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46598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57" name="TextBox 56"/>
          <p:cNvSpPr txBox="1"/>
          <p:nvPr/>
        </p:nvSpPr>
        <p:spPr>
          <a:xfrm>
            <a:off x="3352800" y="1715869"/>
            <a:ext cx="869469" cy="369332"/>
          </a:xfrm>
          <a:prstGeom prst="rect">
            <a:avLst/>
          </a:prstGeom>
          <a:noFill/>
        </p:spPr>
        <p:txBody>
          <a:bodyPr wrap="none" rtlCol="0">
            <a:spAutoFit/>
          </a:bodyPr>
          <a:lstStyle/>
          <a:p>
            <a:r>
              <a:rPr lang="en-US" dirty="0" smtClean="0"/>
              <a:t>V1-V50</a:t>
            </a:r>
            <a:endParaRPr lang="en-US" dirty="0"/>
          </a:p>
        </p:txBody>
      </p:sp>
      <p:sp>
        <p:nvSpPr>
          <p:cNvPr id="59" name="TextBox 58"/>
          <p:cNvSpPr txBox="1"/>
          <p:nvPr/>
        </p:nvSpPr>
        <p:spPr>
          <a:xfrm>
            <a:off x="4114800" y="2450068"/>
            <a:ext cx="1188915" cy="369332"/>
          </a:xfrm>
          <a:prstGeom prst="rect">
            <a:avLst/>
          </a:prstGeom>
          <a:noFill/>
        </p:spPr>
        <p:txBody>
          <a:bodyPr wrap="none" rtlCol="0">
            <a:spAutoFit/>
          </a:bodyPr>
          <a:lstStyle/>
          <a:p>
            <a:r>
              <a:rPr lang="en-US" dirty="0" smtClean="0"/>
              <a:t>V101-V130</a:t>
            </a:r>
            <a:endParaRPr lang="en-US" dirty="0"/>
          </a:p>
        </p:txBody>
      </p:sp>
      <p:sp>
        <p:nvSpPr>
          <p:cNvPr id="67" name="TextBox 66"/>
          <p:cNvSpPr txBox="1"/>
          <p:nvPr/>
        </p:nvSpPr>
        <p:spPr>
          <a:xfrm>
            <a:off x="1396137" y="4907340"/>
            <a:ext cx="5928226" cy="1384995"/>
          </a:xfrm>
          <a:prstGeom prst="rect">
            <a:avLst/>
          </a:prstGeom>
          <a:noFill/>
        </p:spPr>
        <p:txBody>
          <a:bodyPr wrap="none" rtlCol="0">
            <a:spAutoFit/>
          </a:bodyPr>
          <a:lstStyle/>
          <a:p>
            <a:r>
              <a:rPr lang="en-US" sz="2800" dirty="0" smtClean="0">
                <a:solidFill>
                  <a:srgbClr val="0070C0"/>
                </a:solidFill>
              </a:rPr>
              <a:t>X Looking at the copying probabilities?</a:t>
            </a:r>
          </a:p>
          <a:p>
            <a:r>
              <a:rPr lang="en-US" sz="2800" dirty="0" smtClean="0">
                <a:solidFill>
                  <a:srgbClr val="0070C0"/>
                </a:solidFill>
              </a:rPr>
              <a:t>X Counting shared values?</a:t>
            </a:r>
          </a:p>
          <a:p>
            <a:r>
              <a:rPr lang="en-US" sz="2800" dirty="0" smtClean="0">
                <a:solidFill>
                  <a:srgbClr val="0070C0"/>
                </a:solidFill>
              </a:rPr>
              <a:t>X Comparing the set of shared values?</a:t>
            </a:r>
          </a:p>
        </p:txBody>
      </p:sp>
      <p:sp>
        <p:nvSpPr>
          <p:cNvPr id="37" name="TextBox 36"/>
          <p:cNvSpPr txBox="1"/>
          <p:nvPr/>
        </p:nvSpPr>
        <p:spPr>
          <a:xfrm>
            <a:off x="5029200" y="1715869"/>
            <a:ext cx="1096775" cy="369332"/>
          </a:xfrm>
          <a:prstGeom prst="rect">
            <a:avLst/>
          </a:prstGeom>
          <a:noFill/>
        </p:spPr>
        <p:txBody>
          <a:bodyPr wrap="none" rtlCol="0">
            <a:spAutoFit/>
          </a:bodyPr>
          <a:lstStyle/>
          <a:p>
            <a:r>
              <a:rPr lang="en-US" dirty="0" smtClean="0"/>
              <a:t>V51-V100</a:t>
            </a:r>
            <a:endParaRPr lang="en-US" dirty="0"/>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0386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33967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41" idx="3"/>
          </p:cNvCxnSpPr>
          <p:nvPr/>
        </p:nvCxnSpPr>
        <p:spPr>
          <a:xfrm rot="10800000" flipV="1">
            <a:off x="1807080" y="4264967"/>
            <a:ext cx="859921"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914400" y="3581400"/>
            <a:ext cx="869469" cy="369332"/>
          </a:xfrm>
          <a:prstGeom prst="rect">
            <a:avLst/>
          </a:prstGeom>
          <a:noFill/>
        </p:spPr>
        <p:txBody>
          <a:bodyPr wrap="none" rtlCol="0">
            <a:spAutoFit/>
          </a:bodyPr>
          <a:lstStyle/>
          <a:p>
            <a:r>
              <a:rPr lang="en-US" dirty="0" smtClean="0"/>
              <a:t>V1-V50</a:t>
            </a:r>
            <a:endParaRPr lang="en-US" dirty="0"/>
          </a:p>
        </p:txBody>
      </p:sp>
      <p:sp>
        <p:nvSpPr>
          <p:cNvPr id="73" name="TextBox 72"/>
          <p:cNvSpPr txBox="1"/>
          <p:nvPr/>
        </p:nvSpPr>
        <p:spPr>
          <a:xfrm>
            <a:off x="1755109" y="4278868"/>
            <a:ext cx="988091" cy="369332"/>
          </a:xfrm>
          <a:prstGeom prst="rect">
            <a:avLst/>
          </a:prstGeom>
          <a:noFill/>
        </p:spPr>
        <p:txBody>
          <a:bodyPr wrap="none" rtlCol="0">
            <a:spAutoFit/>
          </a:bodyPr>
          <a:lstStyle/>
          <a:p>
            <a:r>
              <a:rPr lang="en-US" dirty="0" smtClean="0"/>
              <a:t>V21-V50</a:t>
            </a:r>
            <a:endParaRPr lang="en-US" dirty="0"/>
          </a:p>
        </p:txBody>
      </p:sp>
      <p:sp>
        <p:nvSpPr>
          <p:cNvPr id="74" name="TextBox 73"/>
          <p:cNvSpPr txBox="1"/>
          <p:nvPr/>
        </p:nvSpPr>
        <p:spPr>
          <a:xfrm>
            <a:off x="2590800" y="3581400"/>
            <a:ext cx="981359" cy="369332"/>
          </a:xfrm>
          <a:prstGeom prst="rect">
            <a:avLst/>
          </a:prstGeom>
          <a:noFill/>
        </p:spPr>
        <p:txBody>
          <a:bodyPr wrap="none" rtlCol="0">
            <a:spAutoFit/>
          </a:bodyPr>
          <a:lstStyle/>
          <a:p>
            <a:r>
              <a:rPr lang="en-US" dirty="0" smtClean="0"/>
              <a:t>V21-V70</a:t>
            </a:r>
            <a:endParaRPr lang="en-US" dirty="0"/>
          </a:p>
        </p:txBody>
      </p:sp>
      <p:sp>
        <p:nvSpPr>
          <p:cNvPr id="75" name="TextBox 74"/>
          <p:cNvSpPr txBox="1"/>
          <p:nvPr/>
        </p:nvSpPr>
        <p:spPr>
          <a:xfrm>
            <a:off x="3027716" y="41037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1148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46598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29718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0386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034135"/>
            <a:ext cx="494046" cy="461665"/>
          </a:xfrm>
          <a:prstGeom prst="rect">
            <a:avLst/>
          </a:prstGeom>
          <a:noFill/>
        </p:spPr>
        <p:txBody>
          <a:bodyPr wrap="none" rtlCol="0">
            <a:spAutoFit/>
          </a:bodyPr>
          <a:lstStyle/>
          <a:p>
            <a:r>
              <a:rPr lang="en-US" sz="2400" dirty="0" smtClean="0"/>
              <a:t>S3</a:t>
            </a:r>
            <a:endParaRPr lang="en-US" sz="2400" dirty="0"/>
          </a:p>
        </p:txBody>
      </p:sp>
      <p:cxnSp>
        <p:nvCxnSpPr>
          <p:cNvPr id="92" name="Straight Arrow Connector 91"/>
          <p:cNvCxnSpPr>
            <a:stCxn id="91" idx="0"/>
            <a:endCxn id="89" idx="2"/>
          </p:cNvCxnSpPr>
          <p:nvPr/>
        </p:nvCxnSpPr>
        <p:spPr>
          <a:xfrm rot="16200000" flipV="1">
            <a:off x="6739358" y="3396739"/>
            <a:ext cx="600670" cy="67412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90" idx="0"/>
            <a:endCxn id="89" idx="2"/>
          </p:cNvCxnSpPr>
          <p:nvPr/>
        </p:nvCxnSpPr>
        <p:spPr>
          <a:xfrm rot="5400000" flipH="1" flipV="1">
            <a:off x="6055734" y="33917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2649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377131" y="3581400"/>
            <a:ext cx="869469" cy="369332"/>
          </a:xfrm>
          <a:prstGeom prst="rect">
            <a:avLst/>
          </a:prstGeom>
          <a:noFill/>
        </p:spPr>
        <p:txBody>
          <a:bodyPr wrap="none" rtlCol="0">
            <a:spAutoFit/>
          </a:bodyPr>
          <a:lstStyle/>
          <a:p>
            <a:r>
              <a:rPr lang="en-US" dirty="0" smtClean="0"/>
              <a:t>V1-V50</a:t>
            </a:r>
            <a:endParaRPr lang="en-US" dirty="0"/>
          </a:p>
        </p:txBody>
      </p:sp>
      <p:sp>
        <p:nvSpPr>
          <p:cNvPr id="96" name="TextBox 95"/>
          <p:cNvSpPr txBox="1"/>
          <p:nvPr/>
        </p:nvSpPr>
        <p:spPr>
          <a:xfrm>
            <a:off x="6217840" y="4278868"/>
            <a:ext cx="988091" cy="369332"/>
          </a:xfrm>
          <a:prstGeom prst="rect">
            <a:avLst/>
          </a:prstGeom>
          <a:noFill/>
        </p:spPr>
        <p:txBody>
          <a:bodyPr wrap="none" rtlCol="0">
            <a:spAutoFit/>
          </a:bodyPr>
          <a:lstStyle/>
          <a:p>
            <a:r>
              <a:rPr lang="en-US" dirty="0" smtClean="0"/>
              <a:t>V21-V50</a:t>
            </a:r>
            <a:endParaRPr lang="en-US" dirty="0"/>
          </a:p>
        </p:txBody>
      </p:sp>
      <p:sp>
        <p:nvSpPr>
          <p:cNvPr id="97" name="TextBox 96"/>
          <p:cNvSpPr txBox="1"/>
          <p:nvPr/>
        </p:nvSpPr>
        <p:spPr>
          <a:xfrm>
            <a:off x="7053531" y="3581400"/>
            <a:ext cx="2014269" cy="369332"/>
          </a:xfrm>
          <a:prstGeom prst="rect">
            <a:avLst/>
          </a:prstGeom>
          <a:noFill/>
        </p:spPr>
        <p:txBody>
          <a:bodyPr wrap="none" rtlCol="0">
            <a:spAutoFit/>
          </a:bodyPr>
          <a:lstStyle/>
          <a:p>
            <a:r>
              <a:rPr lang="en-US" dirty="0" smtClean="0"/>
              <a:t>V21-V50, V80-V100</a:t>
            </a:r>
            <a:endParaRPr lang="en-US" dirty="0"/>
          </a:p>
        </p:txBody>
      </p:sp>
      <p:sp>
        <p:nvSpPr>
          <p:cNvPr id="98" name="TextBox 97"/>
          <p:cNvSpPr txBox="1"/>
          <p:nvPr/>
        </p:nvSpPr>
        <p:spPr>
          <a:xfrm>
            <a:off x="7510731" y="3962400"/>
            <a:ext cx="1173719"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114800"/>
            <a:ext cx="1007327" cy="369332"/>
          </a:xfrm>
          <a:prstGeom prst="rect">
            <a:avLst/>
          </a:prstGeom>
          <a:noFill/>
        </p:spPr>
        <p:txBody>
          <a:bodyPr wrap="none" rtlCol="0">
            <a:spAutoFit/>
          </a:bodyPr>
          <a:lstStyle/>
          <a:p>
            <a:pPr algn="r"/>
            <a:r>
              <a:rPr lang="en-US" dirty="0" smtClean="0"/>
              <a:t>{V1-V50}</a:t>
            </a:r>
            <a:endParaRPr lang="en-US" dirty="0"/>
          </a:p>
        </p:txBody>
      </p:sp>
      <p:sp>
        <p:nvSpPr>
          <p:cNvPr id="100" name="TextBox 99"/>
          <p:cNvSpPr txBox="1"/>
          <p:nvPr/>
        </p:nvSpPr>
        <p:spPr>
          <a:xfrm>
            <a:off x="5235766" y="1186800"/>
            <a:ext cx="3021981" cy="369332"/>
          </a:xfrm>
          <a:prstGeom prst="rect">
            <a:avLst/>
          </a:prstGeom>
          <a:noFill/>
        </p:spPr>
        <p:txBody>
          <a:bodyPr wrap="none" rtlCol="0">
            <a:spAutoFit/>
          </a:bodyPr>
          <a:lstStyle/>
          <a:p>
            <a:r>
              <a:rPr lang="en-US" dirty="0" smtClean="0"/>
              <a:t>(V81-V100 are popular values)</a:t>
            </a:r>
            <a:endParaRPr lang="en-US" dirty="0"/>
          </a:p>
        </p:txBody>
      </p:sp>
      <p:sp>
        <p:nvSpPr>
          <p:cNvPr id="43" name="Rounded Rectangle 42"/>
          <p:cNvSpPr/>
          <p:nvPr/>
        </p:nvSpPr>
        <p:spPr>
          <a:xfrm>
            <a:off x="2819400" y="4572000"/>
            <a:ext cx="3048000" cy="45720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V21-V50 shared by 3 sources</a:t>
            </a:r>
            <a:endParaRPr lang="en-US" dirty="0"/>
          </a:p>
        </p:txBody>
      </p:sp>
      <p:sp>
        <p:nvSpPr>
          <p:cNvPr id="44" name="TextBox 43"/>
          <p:cNvSpPr txBox="1"/>
          <p:nvPr/>
        </p:nvSpPr>
        <p:spPr>
          <a:xfrm>
            <a:off x="874251" y="6258580"/>
            <a:ext cx="7736349" cy="461665"/>
          </a:xfrm>
          <a:prstGeom prst="rect">
            <a:avLst/>
          </a:prstGeom>
          <a:solidFill>
            <a:schemeClr val="accent2">
              <a:lumMod val="20000"/>
              <a:lumOff val="80000"/>
            </a:schemeClr>
          </a:solidFill>
          <a:ln>
            <a:solidFill>
              <a:srgbClr val="C00000"/>
            </a:solidFill>
          </a:ln>
        </p:spPr>
        <p:txBody>
          <a:bodyPr wrap="none" rtlCol="0">
            <a:spAutoFit/>
          </a:bodyPr>
          <a:lstStyle/>
          <a:p>
            <a:r>
              <a:rPr lang="en-US" sz="2400" b="1" dirty="0" smtClean="0">
                <a:solidFill>
                  <a:srgbClr val="FF0000"/>
                </a:solidFill>
                <a:latin typeface="Times New Roman" pitchFamily="18" charset="0"/>
                <a:cs typeface="Times New Roman" pitchFamily="18" charset="0"/>
              </a:rPr>
              <a:t>We need to reason for each data item in a principled way!</a:t>
            </a:r>
            <a:endParaRPr lang="en-US" sz="2400" b="1" dirty="0">
              <a:solidFill>
                <a:srgbClr val="FF0000"/>
              </a:solidFill>
              <a:latin typeface="Times New Roman" pitchFamily="18" charset="0"/>
              <a:cs typeface="Times New Roman" pitchFamily="18"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458200" cy="1295400"/>
          </a:xfrm>
        </p:spPr>
        <p:txBody>
          <a:bodyPr/>
          <a:lstStyle/>
          <a:p>
            <a:r>
              <a:rPr lang="en-US" sz="4400" dirty="0" smtClean="0"/>
              <a:t>Global Copying Detection</a:t>
            </a:r>
            <a:endParaRPr lang="en-US" sz="4400" dirty="0"/>
          </a:p>
        </p:txBody>
      </p:sp>
      <p:sp>
        <p:nvSpPr>
          <p:cNvPr id="3" name="Content Placeholder 2"/>
          <p:cNvSpPr>
            <a:spLocks noGrp="1"/>
          </p:cNvSpPr>
          <p:nvPr>
            <p:ph sz="half" idx="1"/>
          </p:nvPr>
        </p:nvSpPr>
        <p:spPr>
          <a:xfrm>
            <a:off x="464344" y="1371600"/>
            <a:ext cx="8451056" cy="5486400"/>
          </a:xfrm>
          <a:solidFill>
            <a:schemeClr val="bg1"/>
          </a:solidFill>
        </p:spPr>
        <p:txBody>
          <a:bodyPr>
            <a:normAutofit fontScale="85000" lnSpcReduction="20000"/>
          </a:bodyPr>
          <a:lstStyle/>
          <a:p>
            <a:pPr marL="514350" indent="-514350">
              <a:buFont typeface="+mj-lt"/>
              <a:buAutoNum type="arabicPeriod"/>
            </a:pPr>
            <a:r>
              <a:rPr lang="en-US" altLang="zh-CN" sz="3200" dirty="0" smtClean="0">
                <a:ea typeface="SimSun" pitchFamily="2" charset="-122"/>
              </a:rPr>
              <a:t>Find a set of </a:t>
            </a:r>
            <a:r>
              <a:rPr lang="en-US" altLang="zh-CN" sz="3200" dirty="0" err="1" smtClean="0">
                <a:ea typeface="SimSun" pitchFamily="2" charset="-122"/>
              </a:rPr>
              <a:t>copyings</a:t>
            </a:r>
            <a:r>
              <a:rPr lang="en-US" altLang="zh-CN" sz="3200" dirty="0" smtClean="0">
                <a:ea typeface="SimSun" pitchFamily="2" charset="-122"/>
              </a:rPr>
              <a:t> </a:t>
            </a:r>
            <a:r>
              <a:rPr lang="en-US" altLang="zh-CN" sz="3200" b="1" i="1" dirty="0" smtClean="0">
                <a:ea typeface="SimSun" pitchFamily="2" charset="-122"/>
              </a:rPr>
              <a:t>R</a:t>
            </a:r>
            <a:r>
              <a:rPr lang="en-US" altLang="zh-CN" sz="3200" dirty="0" smtClean="0">
                <a:ea typeface="SimSun" pitchFamily="2" charset="-122"/>
              </a:rPr>
              <a:t> that significantly influence the rest of the </a:t>
            </a:r>
            <a:r>
              <a:rPr lang="en-US" altLang="zh-CN" sz="3200" dirty="0" err="1" smtClean="0">
                <a:ea typeface="SimSun" pitchFamily="2" charset="-122"/>
              </a:rPr>
              <a:t>copyings</a:t>
            </a:r>
            <a:endParaRPr lang="en-US" altLang="zh-CN" sz="3200" dirty="0" smtClean="0">
              <a:ea typeface="SimSun" pitchFamily="2" charset="-122"/>
            </a:endParaRPr>
          </a:p>
          <a:p>
            <a:pPr marL="1255014" lvl="1" indent="-514350"/>
            <a:r>
              <a:rPr lang="en-US" altLang="zh-CN" sz="2800" dirty="0" smtClean="0">
                <a:ea typeface="SimSun" pitchFamily="2" charset="-122"/>
              </a:rPr>
              <a:t>Maximize</a:t>
            </a:r>
            <a:br>
              <a:rPr lang="en-US" altLang="zh-CN" sz="2800" dirty="0" smtClean="0">
                <a:ea typeface="SimSun" pitchFamily="2" charset="-122"/>
              </a:rPr>
            </a:br>
            <a:endParaRPr lang="en-US" altLang="zh-CN" sz="2800" dirty="0" smtClean="0">
              <a:ea typeface="SimSun" pitchFamily="2" charset="-122"/>
            </a:endParaRPr>
          </a:p>
          <a:p>
            <a:pPr marL="1255014" lvl="1" indent="-514350"/>
            <a:endParaRPr lang="en-US" altLang="zh-CN" sz="2800" dirty="0" smtClean="0">
              <a:ea typeface="SimSun" pitchFamily="2" charset="-122"/>
            </a:endParaRPr>
          </a:p>
          <a:p>
            <a:pPr marL="1255014" lvl="1" indent="-514350"/>
            <a:r>
              <a:rPr lang="en-US" altLang="zh-CN" sz="2800" dirty="0" smtClean="0">
                <a:ea typeface="SimSun" pitchFamily="2" charset="-122"/>
              </a:rPr>
              <a:t>Finding </a:t>
            </a:r>
            <a:r>
              <a:rPr lang="en-US" altLang="zh-CN" sz="2800" b="1" i="1" dirty="0" smtClean="0">
                <a:ea typeface="SimSun" pitchFamily="2" charset="-122"/>
              </a:rPr>
              <a:t>R</a:t>
            </a:r>
            <a:r>
              <a:rPr lang="en-US" altLang="zh-CN" sz="2800" dirty="0" smtClean="0">
                <a:ea typeface="SimSun" pitchFamily="2" charset="-122"/>
              </a:rPr>
              <a:t> is NP-complete</a:t>
            </a:r>
          </a:p>
          <a:p>
            <a:pPr marL="1255014" lvl="1" indent="-514350"/>
            <a:r>
              <a:rPr lang="en-US" altLang="zh-CN" sz="2800" dirty="0" smtClean="0">
                <a:ea typeface="SimSun" pitchFamily="2" charset="-122"/>
              </a:rPr>
              <a:t>We propose a fast greedy algorithm</a:t>
            </a:r>
          </a:p>
          <a:p>
            <a:pPr marL="514350" indent="-514350">
              <a:buFont typeface="+mj-lt"/>
              <a:buAutoNum type="arabicPeriod"/>
            </a:pPr>
            <a:r>
              <a:rPr lang="en-US" altLang="zh-CN" sz="3200" dirty="0" smtClean="0">
                <a:ea typeface="SimSun" pitchFamily="2" charset="-122"/>
              </a:rPr>
              <a:t>Adjust copying probability for the rest of the </a:t>
            </a:r>
            <a:r>
              <a:rPr lang="en-US" altLang="zh-CN" sz="3200" dirty="0" err="1" smtClean="0">
                <a:ea typeface="SimSun" pitchFamily="2" charset="-122"/>
              </a:rPr>
              <a:t>copyings</a:t>
            </a:r>
            <a:r>
              <a:rPr lang="en-US" altLang="zh-CN" sz="3200" dirty="0" smtClean="0">
                <a:ea typeface="SimSun" pitchFamily="2" charset="-122"/>
              </a:rPr>
              <a:t>: P(S1</a:t>
            </a:r>
            <a:r>
              <a:rPr lang="en-US" altLang="zh-CN" sz="3200" dirty="0" smtClean="0">
                <a:ea typeface="SimSun" pitchFamily="2" charset="-122"/>
                <a:sym typeface="Wingdings" pitchFamily="2" charset="2"/>
              </a:rPr>
              <a:t>S2|</a:t>
            </a:r>
            <a:r>
              <a:rPr lang="en-US" altLang="zh-CN" sz="3200" b="1" i="1" dirty="0" smtClean="0">
                <a:ea typeface="SimSun" pitchFamily="2" charset="-122"/>
                <a:sym typeface="Wingdings" pitchFamily="2" charset="2"/>
              </a:rPr>
              <a:t>R</a:t>
            </a:r>
            <a:r>
              <a:rPr lang="en-US" altLang="zh-CN" sz="3200" dirty="0" smtClean="0">
                <a:ea typeface="SimSun" pitchFamily="2" charset="-122"/>
                <a:sym typeface="Wingdings" pitchFamily="2" charset="2"/>
              </a:rPr>
              <a:t>)</a:t>
            </a:r>
            <a:endParaRPr lang="en-US" altLang="zh-CN" sz="3200" dirty="0" smtClean="0">
              <a:ea typeface="SimSun" pitchFamily="2" charset="-122"/>
            </a:endParaRPr>
          </a:p>
          <a:p>
            <a:pPr marL="1255014" lvl="1" indent="-514350"/>
            <a:endParaRPr lang="en-US" altLang="zh-CN" sz="2800" dirty="0" smtClean="0">
              <a:ea typeface="SimSun" pitchFamily="2" charset="-122"/>
            </a:endParaRPr>
          </a:p>
          <a:p>
            <a:pPr marL="1255014" lvl="1" indent="-514350"/>
            <a:endParaRPr lang="en-US" altLang="zh-CN" sz="2800" dirty="0" smtClean="0">
              <a:ea typeface="SimSun" pitchFamily="2" charset="-122"/>
            </a:endParaRPr>
          </a:p>
          <a:p>
            <a:pPr marL="1255014" lvl="1" indent="-514350"/>
            <a:r>
              <a:rPr lang="en-US" altLang="zh-CN" sz="2800" dirty="0" smtClean="0">
                <a:ea typeface="SimSun" pitchFamily="2" charset="-122"/>
              </a:rPr>
              <a:t>Replace Pr(</a:t>
            </a:r>
            <a:r>
              <a:rPr lang="el-GR" altLang="zh-CN" sz="2800" dirty="0" smtClean="0">
                <a:ea typeface="SimSun" pitchFamily="2" charset="-122"/>
              </a:rPr>
              <a:t>Ф</a:t>
            </a:r>
            <a:r>
              <a:rPr lang="en-US" altLang="zh-CN" sz="2800" baseline="-25000" dirty="0" smtClean="0">
                <a:ea typeface="SimSun" pitchFamily="2" charset="-122"/>
              </a:rPr>
              <a:t>O.A</a:t>
            </a:r>
            <a:r>
              <a:rPr lang="en-US" altLang="zh-CN" sz="2800" dirty="0" smtClean="0">
                <a:ea typeface="SimSun" pitchFamily="2" charset="-122"/>
              </a:rPr>
              <a:t>(S1)|S1</a:t>
            </a:r>
            <a:r>
              <a:rPr lang="en-US" altLang="zh-CN" sz="2800" dirty="0" smtClean="0">
                <a:ea typeface="SimSun" pitchFamily="2" charset="-122"/>
                <a:sym typeface="Symbol"/>
              </a:rPr>
              <a:t></a:t>
            </a:r>
            <a:r>
              <a:rPr lang="en-US" altLang="zh-CN" sz="2800" dirty="0" smtClean="0">
                <a:ea typeface="SimSun" pitchFamily="2" charset="-122"/>
              </a:rPr>
              <a:t>S2) everywhere with </a:t>
            </a:r>
            <a:br>
              <a:rPr lang="en-US" altLang="zh-CN" sz="2800" dirty="0" smtClean="0">
                <a:ea typeface="SimSun" pitchFamily="2" charset="-122"/>
              </a:rPr>
            </a:br>
            <a:r>
              <a:rPr lang="en-US" altLang="zh-CN" sz="2800" dirty="0" smtClean="0">
                <a:ea typeface="SimSun" pitchFamily="2" charset="-122"/>
              </a:rPr>
              <a:t>Pr(</a:t>
            </a:r>
            <a:r>
              <a:rPr lang="el-GR" altLang="zh-CN" sz="2800" dirty="0" smtClean="0">
                <a:ea typeface="SimSun" pitchFamily="2" charset="-122"/>
              </a:rPr>
              <a:t>Ф</a:t>
            </a:r>
            <a:r>
              <a:rPr lang="en-US" altLang="zh-CN" sz="2800" baseline="-25000" dirty="0" smtClean="0">
                <a:ea typeface="SimSun" pitchFamily="2" charset="-122"/>
              </a:rPr>
              <a:t>O.A </a:t>
            </a:r>
            <a:r>
              <a:rPr lang="en-US" altLang="zh-CN" sz="2800" dirty="0" smtClean="0">
                <a:ea typeface="SimSun" pitchFamily="2" charset="-122"/>
              </a:rPr>
              <a:t>(S1)|S1</a:t>
            </a:r>
            <a:r>
              <a:rPr lang="en-US" altLang="zh-CN" sz="2800" dirty="0" smtClean="0">
                <a:ea typeface="SimSun" pitchFamily="2" charset="-122"/>
                <a:sym typeface="Symbol"/>
              </a:rPr>
              <a:t></a:t>
            </a:r>
            <a:r>
              <a:rPr lang="en-US" altLang="zh-CN" sz="2800" dirty="0" smtClean="0">
                <a:ea typeface="SimSun" pitchFamily="2" charset="-122"/>
              </a:rPr>
              <a:t>S2, R), which considers sources that S1 copies from according to </a:t>
            </a:r>
            <a:r>
              <a:rPr lang="en-US" altLang="zh-CN" sz="2800" b="1" i="1" dirty="0" smtClean="0">
                <a:ea typeface="SimSun" pitchFamily="2" charset="-122"/>
              </a:rPr>
              <a:t>R</a:t>
            </a:r>
            <a:r>
              <a:rPr lang="en-US" altLang="zh-CN" sz="2800" dirty="0" smtClean="0">
                <a:ea typeface="SimSun" pitchFamily="2" charset="-122"/>
              </a:rPr>
              <a:t> and provide the same value on O.A as S1</a:t>
            </a:r>
          </a:p>
          <a:p>
            <a:pPr>
              <a:buFont typeface="Arial" pitchFamily="34" charset="0"/>
              <a:buChar char="•"/>
            </a:pPr>
            <a:endParaRPr lang="en-US" sz="3200" dirty="0" smtClean="0"/>
          </a:p>
        </p:txBody>
      </p:sp>
      <p:pic>
        <p:nvPicPr>
          <p:cNvPr id="4" name="Picture 3"/>
          <p:cNvPicPr>
            <a:picLocks noChangeAspect="1" noChangeArrowheads="1"/>
          </p:cNvPicPr>
          <p:nvPr/>
        </p:nvPicPr>
        <p:blipFill>
          <a:blip r:embed="rId2" cstate="print"/>
          <a:srcRect/>
          <a:stretch>
            <a:fillRect/>
          </a:stretch>
        </p:blipFill>
        <p:spPr bwMode="auto">
          <a:xfrm>
            <a:off x="3276600" y="2362200"/>
            <a:ext cx="5105401" cy="752530"/>
          </a:xfrm>
          <a:prstGeom prst="rect">
            <a:avLst/>
          </a:prstGeom>
          <a:noFill/>
          <a:ln w="9525">
            <a:noFill/>
            <a:miter lim="800000"/>
            <a:headEnd/>
            <a:tailEnd/>
          </a:ln>
        </p:spPr>
      </p:pic>
      <p:sp>
        <p:nvSpPr>
          <p:cNvPr id="5" name="TextBox 4"/>
          <p:cNvSpPr txBox="1"/>
          <p:nvPr/>
        </p:nvSpPr>
        <p:spPr>
          <a:xfrm>
            <a:off x="609600" y="4648200"/>
            <a:ext cx="8292655" cy="584775"/>
          </a:xfrm>
          <a:prstGeom prst="rect">
            <a:avLst/>
          </a:prstGeom>
          <a:noFill/>
        </p:spPr>
        <p:txBody>
          <a:bodyPr wrap="none" rtlCol="0">
            <a:spAutoFit/>
          </a:bodyPr>
          <a:lstStyle/>
          <a:p>
            <a:r>
              <a:rPr lang="en-US" sz="3200" dirty="0" smtClean="0">
                <a:solidFill>
                  <a:schemeClr val="accent1">
                    <a:lumMod val="75000"/>
                  </a:schemeClr>
                </a:solidFill>
              </a:rPr>
              <a:t>Pr(</a:t>
            </a:r>
            <a:r>
              <a:rPr lang="el-GR" sz="3200" dirty="0" smtClean="0">
                <a:solidFill>
                  <a:schemeClr val="accent1">
                    <a:lumMod val="75000"/>
                  </a:schemeClr>
                </a:solidFill>
              </a:rPr>
              <a:t>Ф</a:t>
            </a:r>
            <a:r>
              <a:rPr lang="en-US" sz="3200" dirty="0" smtClean="0">
                <a:solidFill>
                  <a:schemeClr val="accent1">
                    <a:lumMod val="75000"/>
                  </a:schemeClr>
                </a:solidFill>
              </a:rPr>
              <a:t>(S1)|S1</a:t>
            </a:r>
            <a:r>
              <a:rPr lang="en-US" altLang="zh-CN" sz="3200" dirty="0" smtClean="0">
                <a:solidFill>
                  <a:schemeClr val="accent1">
                    <a:lumMod val="75000"/>
                  </a:schemeClr>
                </a:solidFill>
                <a:sym typeface="Wingdings" pitchFamily="2" charset="2"/>
              </a:rPr>
              <a:t></a:t>
            </a:r>
            <a:r>
              <a:rPr lang="en-US" sz="3200" dirty="0" smtClean="0">
                <a:solidFill>
                  <a:schemeClr val="accent1">
                    <a:lumMod val="75000"/>
                  </a:schemeClr>
                </a:solidFill>
              </a:rPr>
              <a:t>S2) &gt;&gt; Pr(</a:t>
            </a:r>
            <a:r>
              <a:rPr lang="el-GR" sz="3200" dirty="0" smtClean="0">
                <a:solidFill>
                  <a:schemeClr val="accent1">
                    <a:lumMod val="75000"/>
                  </a:schemeClr>
                </a:solidFill>
              </a:rPr>
              <a:t>Ф</a:t>
            </a:r>
            <a:r>
              <a:rPr lang="en-US" sz="3200" dirty="0" smtClean="0">
                <a:solidFill>
                  <a:schemeClr val="accent1">
                    <a:lumMod val="75000"/>
                  </a:schemeClr>
                </a:solidFill>
              </a:rPr>
              <a:t>(S1)|S1</a:t>
            </a:r>
            <a:r>
              <a:rPr lang="en-US" altLang="zh-CN" sz="3200" dirty="0" smtClean="0">
                <a:solidFill>
                  <a:schemeClr val="accent1">
                    <a:lumMod val="75000"/>
                  </a:schemeClr>
                </a:solidFill>
                <a:sym typeface="Symbol"/>
              </a:rPr>
              <a:t></a:t>
            </a:r>
            <a:r>
              <a:rPr lang="en-US" sz="3200" dirty="0" smtClean="0">
                <a:solidFill>
                  <a:schemeClr val="accent1">
                    <a:lumMod val="75000"/>
                  </a:schemeClr>
                </a:solidFill>
              </a:rPr>
              <a:t>S2)       S1</a:t>
            </a:r>
            <a:r>
              <a:rPr lang="en-US" altLang="zh-CN" sz="3200" dirty="0" smtClean="0">
                <a:solidFill>
                  <a:schemeClr val="accent1">
                    <a:lumMod val="75000"/>
                  </a:schemeClr>
                </a:solidFill>
                <a:sym typeface="Wingdings" pitchFamily="2" charset="2"/>
              </a:rPr>
              <a:t></a:t>
            </a:r>
            <a:r>
              <a:rPr lang="en-US" sz="3200" dirty="0" smtClean="0">
                <a:solidFill>
                  <a:schemeClr val="accent1">
                    <a:lumMod val="75000"/>
                  </a:schemeClr>
                </a:solidFill>
              </a:rPr>
              <a:t>S2</a:t>
            </a:r>
            <a:endParaRPr lang="en-US" sz="3200" dirty="0">
              <a:solidFill>
                <a:schemeClr val="accent1">
                  <a:lumMod val="75000"/>
                </a:schemeClr>
              </a:solidFill>
            </a:endParaRPr>
          </a:p>
        </p:txBody>
      </p:sp>
      <p:sp>
        <p:nvSpPr>
          <p:cNvPr id="6" name="Right Arrow 5"/>
          <p:cNvSpPr/>
          <p:nvPr/>
        </p:nvSpPr>
        <p:spPr>
          <a:xfrm>
            <a:off x="6879770" y="4800600"/>
            <a:ext cx="5334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3200" dirty="0" smtClean="0"/>
              <a:t>Multi-Source Copying? Co-copying? Transitive Copying?</a:t>
            </a:r>
            <a:endParaRPr lang="en-US" sz="24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3962400" y="1106269"/>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6" name="TextBox 5"/>
          <p:cNvSpPr txBox="1"/>
          <p:nvPr/>
        </p:nvSpPr>
        <p:spPr>
          <a:xfrm>
            <a:off x="3733800" y="2173069"/>
            <a:ext cx="511679" cy="461665"/>
          </a:xfrm>
          <a:prstGeom prst="rect">
            <a:avLst/>
          </a:prstGeom>
          <a:noFill/>
        </p:spPr>
        <p:txBody>
          <a:bodyPr wrap="none" rtlCol="0">
            <a:spAutoFit/>
          </a:bodyPr>
          <a:lstStyle/>
          <a:p>
            <a:r>
              <a:rPr lang="en-US" sz="2400" dirty="0" smtClean="0"/>
              <a:t>S2</a:t>
            </a:r>
            <a:endParaRPr lang="en-US" sz="2400" dirty="0"/>
          </a:p>
        </p:txBody>
      </p:sp>
      <p:sp>
        <p:nvSpPr>
          <p:cNvPr id="7" name="TextBox 6"/>
          <p:cNvSpPr txBox="1"/>
          <p:nvPr/>
        </p:nvSpPr>
        <p:spPr>
          <a:xfrm>
            <a:off x="5105400" y="2168604"/>
            <a:ext cx="494046" cy="461665"/>
          </a:xfrm>
          <a:prstGeom prst="rect">
            <a:avLst/>
          </a:prstGeom>
          <a:noFill/>
        </p:spPr>
        <p:txBody>
          <a:bodyPr wrap="none" rtlCol="0">
            <a:spAutoFit/>
          </a:bodyPr>
          <a:lstStyle/>
          <a:p>
            <a:r>
              <a:rPr lang="en-US" sz="2400" dirty="0" smtClean="0"/>
              <a:t>S3</a:t>
            </a:r>
            <a:endParaRPr lang="en-US" sz="2400" dirty="0"/>
          </a:p>
        </p:txBody>
      </p:sp>
      <p:cxnSp>
        <p:nvCxnSpPr>
          <p:cNvPr id="12" name="Straight Arrow Connector 11"/>
          <p:cNvCxnSpPr>
            <a:stCxn id="7" idx="0"/>
            <a:endCxn id="5" idx="2"/>
          </p:cNvCxnSpPr>
          <p:nvPr/>
        </p:nvCxnSpPr>
        <p:spPr>
          <a:xfrm rot="16200000" flipV="1">
            <a:off x="4715027" y="1531208"/>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0"/>
            <a:endCxn id="5" idx="2"/>
          </p:cNvCxnSpPr>
          <p:nvPr/>
        </p:nvCxnSpPr>
        <p:spPr>
          <a:xfrm rot="5400000" flipH="1" flipV="1">
            <a:off x="4031403" y="1526172"/>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1"/>
            <a:endCxn id="6" idx="3"/>
          </p:cNvCxnSpPr>
          <p:nvPr/>
        </p:nvCxnSpPr>
        <p:spPr>
          <a:xfrm rot="10800000" flipV="1">
            <a:off x="4245480" y="2399436"/>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80583" y="2831068"/>
            <a:ext cx="2186817" cy="369332"/>
          </a:xfrm>
          <a:prstGeom prst="rect">
            <a:avLst/>
          </a:prstGeom>
          <a:noFill/>
        </p:spPr>
        <p:txBody>
          <a:bodyPr wrap="none" rtlCol="0">
            <a:spAutoFit/>
          </a:bodyPr>
          <a:lstStyle/>
          <a:p>
            <a:r>
              <a:rPr lang="en-US" dirty="0" smtClean="0">
                <a:solidFill>
                  <a:srgbClr val="00B050"/>
                </a:solidFill>
              </a:rPr>
              <a:t>Multi-source copying</a:t>
            </a:r>
            <a:endParaRPr lang="en-US" dirty="0">
              <a:solidFill>
                <a:srgbClr val="00B050"/>
              </a:solidFill>
            </a:endParaRPr>
          </a:p>
        </p:txBody>
      </p:sp>
      <p:sp>
        <p:nvSpPr>
          <p:cNvPr id="49" name="TextBox 48"/>
          <p:cNvSpPr txBox="1"/>
          <p:nvPr/>
        </p:nvSpPr>
        <p:spPr>
          <a:xfrm>
            <a:off x="1600200" y="5345668"/>
            <a:ext cx="1321196" cy="369332"/>
          </a:xfrm>
          <a:prstGeom prst="rect">
            <a:avLst/>
          </a:prstGeom>
          <a:noFill/>
        </p:spPr>
        <p:txBody>
          <a:bodyPr wrap="none" rtlCol="0">
            <a:spAutoFit/>
          </a:bodyPr>
          <a:lstStyle/>
          <a:p>
            <a:r>
              <a:rPr lang="en-US" dirty="0" smtClean="0">
                <a:solidFill>
                  <a:srgbClr val="00B050"/>
                </a:solidFill>
              </a:rPr>
              <a:t>Co-copying</a:t>
            </a:r>
            <a:endParaRPr lang="en-US" dirty="0">
              <a:solidFill>
                <a:srgbClr val="00B050"/>
              </a:solidFill>
            </a:endParaRPr>
          </a:p>
        </p:txBody>
      </p:sp>
      <p:sp>
        <p:nvSpPr>
          <p:cNvPr id="57" name="TextBox 56"/>
          <p:cNvSpPr txBox="1"/>
          <p:nvPr/>
        </p:nvSpPr>
        <p:spPr>
          <a:xfrm>
            <a:off x="3352800" y="1715869"/>
            <a:ext cx="869469" cy="369332"/>
          </a:xfrm>
          <a:prstGeom prst="rect">
            <a:avLst/>
          </a:prstGeom>
          <a:noFill/>
        </p:spPr>
        <p:txBody>
          <a:bodyPr wrap="none" rtlCol="0">
            <a:spAutoFit/>
          </a:bodyPr>
          <a:lstStyle/>
          <a:p>
            <a:r>
              <a:rPr lang="en-US" dirty="0" smtClean="0"/>
              <a:t>V1-V50</a:t>
            </a:r>
            <a:endParaRPr lang="en-US" dirty="0"/>
          </a:p>
        </p:txBody>
      </p:sp>
      <p:sp>
        <p:nvSpPr>
          <p:cNvPr id="59" name="TextBox 58"/>
          <p:cNvSpPr txBox="1"/>
          <p:nvPr/>
        </p:nvSpPr>
        <p:spPr>
          <a:xfrm>
            <a:off x="4114800" y="2450068"/>
            <a:ext cx="1188915" cy="369332"/>
          </a:xfrm>
          <a:prstGeom prst="rect">
            <a:avLst/>
          </a:prstGeom>
          <a:noFill/>
        </p:spPr>
        <p:txBody>
          <a:bodyPr wrap="none" rtlCol="0">
            <a:spAutoFit/>
          </a:bodyPr>
          <a:lstStyle/>
          <a:p>
            <a:r>
              <a:rPr lang="en-US" dirty="0" smtClean="0"/>
              <a:t>V101-V130</a:t>
            </a:r>
            <a:endParaRPr lang="en-US" dirty="0"/>
          </a:p>
        </p:txBody>
      </p:sp>
      <p:sp>
        <p:nvSpPr>
          <p:cNvPr id="37" name="TextBox 36"/>
          <p:cNvSpPr txBox="1"/>
          <p:nvPr/>
        </p:nvSpPr>
        <p:spPr>
          <a:xfrm>
            <a:off x="5029200" y="1715869"/>
            <a:ext cx="1096775" cy="369332"/>
          </a:xfrm>
          <a:prstGeom prst="rect">
            <a:avLst/>
          </a:prstGeom>
          <a:noFill/>
        </p:spPr>
        <p:txBody>
          <a:bodyPr wrap="none" rtlCol="0">
            <a:spAutoFit/>
          </a:bodyPr>
          <a:lstStyle/>
          <a:p>
            <a:r>
              <a:rPr lang="en-US" dirty="0" smtClean="0"/>
              <a:t>V51-V100</a:t>
            </a:r>
            <a:endParaRPr lang="en-US" dirty="0"/>
          </a:p>
        </p:txBody>
      </p:sp>
      <p:sp>
        <p:nvSpPr>
          <p:cNvPr id="38" name="TextBox 37"/>
          <p:cNvSpPr txBox="1"/>
          <p:nvPr/>
        </p:nvSpPr>
        <p:spPr>
          <a:xfrm>
            <a:off x="5414837" y="2249269"/>
            <a:ext cx="1214563" cy="369332"/>
          </a:xfrm>
          <a:prstGeom prst="rect">
            <a:avLst/>
          </a:prstGeom>
          <a:noFill/>
        </p:spPr>
        <p:txBody>
          <a:bodyPr wrap="none" rtlCol="0">
            <a:spAutoFit/>
          </a:bodyPr>
          <a:lstStyle/>
          <a:p>
            <a:pPr algn="r"/>
            <a:r>
              <a:rPr lang="en-US" dirty="0" smtClean="0"/>
              <a:t>{V51-V130}</a:t>
            </a:r>
            <a:endParaRPr lang="en-US" dirty="0"/>
          </a:p>
        </p:txBody>
      </p:sp>
      <p:sp>
        <p:nvSpPr>
          <p:cNvPr id="39" name="TextBox 38"/>
          <p:cNvSpPr txBox="1"/>
          <p:nvPr/>
        </p:nvSpPr>
        <p:spPr>
          <a:xfrm>
            <a:off x="2628355" y="2173069"/>
            <a:ext cx="1257845" cy="646331"/>
          </a:xfrm>
          <a:prstGeom prst="rect">
            <a:avLst/>
          </a:prstGeom>
          <a:noFill/>
        </p:spPr>
        <p:txBody>
          <a:bodyPr wrap="none" rtlCol="0">
            <a:spAutoFit/>
          </a:bodyPr>
          <a:lstStyle/>
          <a:p>
            <a:pPr algn="r"/>
            <a:r>
              <a:rPr lang="en-US" dirty="0" smtClean="0"/>
              <a:t>{V1-V50, </a:t>
            </a:r>
          </a:p>
          <a:p>
            <a:pPr algn="r"/>
            <a:r>
              <a:rPr lang="en-US" dirty="0" smtClean="0"/>
              <a:t>V101-V130}</a:t>
            </a:r>
            <a:endParaRPr lang="en-US" dirty="0"/>
          </a:p>
        </p:txBody>
      </p:sp>
      <p:sp>
        <p:nvSpPr>
          <p:cNvPr id="40" name="TextBox 39"/>
          <p:cNvSpPr txBox="1"/>
          <p:nvPr/>
        </p:nvSpPr>
        <p:spPr>
          <a:xfrm>
            <a:off x="1524000" y="36576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41" name="TextBox 40"/>
          <p:cNvSpPr txBox="1"/>
          <p:nvPr/>
        </p:nvSpPr>
        <p:spPr>
          <a:xfrm>
            <a:off x="1295400" y="4724400"/>
            <a:ext cx="511679" cy="461665"/>
          </a:xfrm>
          <a:prstGeom prst="rect">
            <a:avLst/>
          </a:prstGeom>
          <a:noFill/>
        </p:spPr>
        <p:txBody>
          <a:bodyPr wrap="none" rtlCol="0">
            <a:spAutoFit/>
          </a:bodyPr>
          <a:lstStyle/>
          <a:p>
            <a:r>
              <a:rPr lang="en-US" sz="2400" dirty="0" smtClean="0"/>
              <a:t>S2</a:t>
            </a:r>
            <a:endParaRPr lang="en-US" sz="2400" dirty="0"/>
          </a:p>
        </p:txBody>
      </p:sp>
      <p:sp>
        <p:nvSpPr>
          <p:cNvPr id="68" name="TextBox 67"/>
          <p:cNvSpPr txBox="1"/>
          <p:nvPr/>
        </p:nvSpPr>
        <p:spPr>
          <a:xfrm>
            <a:off x="2667000" y="4719935"/>
            <a:ext cx="494046" cy="461665"/>
          </a:xfrm>
          <a:prstGeom prst="rect">
            <a:avLst/>
          </a:prstGeom>
          <a:noFill/>
        </p:spPr>
        <p:txBody>
          <a:bodyPr wrap="none" rtlCol="0">
            <a:spAutoFit/>
          </a:bodyPr>
          <a:lstStyle/>
          <a:p>
            <a:r>
              <a:rPr lang="en-US" sz="2400" dirty="0" smtClean="0"/>
              <a:t>S3</a:t>
            </a:r>
            <a:endParaRPr lang="en-US" sz="2400" dirty="0"/>
          </a:p>
        </p:txBody>
      </p:sp>
      <p:cxnSp>
        <p:nvCxnSpPr>
          <p:cNvPr id="69" name="Straight Arrow Connector 68"/>
          <p:cNvCxnSpPr>
            <a:stCxn id="68" idx="0"/>
            <a:endCxn id="40" idx="2"/>
          </p:cNvCxnSpPr>
          <p:nvPr/>
        </p:nvCxnSpPr>
        <p:spPr>
          <a:xfrm rot="16200000" flipV="1">
            <a:off x="2276627" y="4082539"/>
            <a:ext cx="600670" cy="674122"/>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41" idx="0"/>
            <a:endCxn id="40" idx="2"/>
          </p:cNvCxnSpPr>
          <p:nvPr/>
        </p:nvCxnSpPr>
        <p:spPr>
          <a:xfrm rot="5400000" flipH="1" flipV="1">
            <a:off x="1593003" y="40775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8" idx="1"/>
            <a:endCxn id="41" idx="3"/>
          </p:cNvCxnSpPr>
          <p:nvPr/>
        </p:nvCxnSpPr>
        <p:spPr>
          <a:xfrm rot="10800000" flipV="1">
            <a:off x="1807080" y="4950767"/>
            <a:ext cx="859921" cy="4465"/>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914400" y="4267200"/>
            <a:ext cx="869469" cy="369332"/>
          </a:xfrm>
          <a:prstGeom prst="rect">
            <a:avLst/>
          </a:prstGeom>
          <a:noFill/>
        </p:spPr>
        <p:txBody>
          <a:bodyPr wrap="none" rtlCol="0">
            <a:spAutoFit/>
          </a:bodyPr>
          <a:lstStyle/>
          <a:p>
            <a:r>
              <a:rPr lang="en-US" dirty="0" smtClean="0"/>
              <a:t>V1-V50</a:t>
            </a:r>
            <a:endParaRPr lang="en-US" dirty="0"/>
          </a:p>
        </p:txBody>
      </p:sp>
      <p:sp>
        <p:nvSpPr>
          <p:cNvPr id="73" name="TextBox 72"/>
          <p:cNvSpPr txBox="1"/>
          <p:nvPr/>
        </p:nvSpPr>
        <p:spPr>
          <a:xfrm>
            <a:off x="1755109" y="4964668"/>
            <a:ext cx="988091" cy="369332"/>
          </a:xfrm>
          <a:prstGeom prst="rect">
            <a:avLst/>
          </a:prstGeom>
          <a:noFill/>
        </p:spPr>
        <p:txBody>
          <a:bodyPr wrap="none" rtlCol="0">
            <a:spAutoFit/>
          </a:bodyPr>
          <a:lstStyle/>
          <a:p>
            <a:r>
              <a:rPr lang="en-US" dirty="0" smtClean="0"/>
              <a:t>V21-V50</a:t>
            </a:r>
            <a:endParaRPr lang="en-US" dirty="0"/>
          </a:p>
        </p:txBody>
      </p:sp>
      <p:sp>
        <p:nvSpPr>
          <p:cNvPr id="74" name="TextBox 73"/>
          <p:cNvSpPr txBox="1"/>
          <p:nvPr/>
        </p:nvSpPr>
        <p:spPr>
          <a:xfrm>
            <a:off x="2590800" y="4267200"/>
            <a:ext cx="981359" cy="369332"/>
          </a:xfrm>
          <a:prstGeom prst="rect">
            <a:avLst/>
          </a:prstGeom>
          <a:noFill/>
        </p:spPr>
        <p:txBody>
          <a:bodyPr wrap="none" rtlCol="0">
            <a:spAutoFit/>
          </a:bodyPr>
          <a:lstStyle/>
          <a:p>
            <a:r>
              <a:rPr lang="en-US" dirty="0" smtClean="0"/>
              <a:t>V21-V70</a:t>
            </a:r>
            <a:endParaRPr lang="en-US" dirty="0"/>
          </a:p>
        </p:txBody>
      </p:sp>
      <p:sp>
        <p:nvSpPr>
          <p:cNvPr id="75" name="TextBox 74"/>
          <p:cNvSpPr txBox="1"/>
          <p:nvPr/>
        </p:nvSpPr>
        <p:spPr>
          <a:xfrm>
            <a:off x="3027716" y="4789583"/>
            <a:ext cx="1119216" cy="369332"/>
          </a:xfrm>
          <a:prstGeom prst="rect">
            <a:avLst/>
          </a:prstGeom>
          <a:noFill/>
        </p:spPr>
        <p:txBody>
          <a:bodyPr wrap="none" rtlCol="0">
            <a:spAutoFit/>
          </a:bodyPr>
          <a:lstStyle/>
          <a:p>
            <a:pPr algn="r"/>
            <a:r>
              <a:rPr lang="en-US" dirty="0" smtClean="0"/>
              <a:t>{V21-V70}</a:t>
            </a:r>
            <a:endParaRPr lang="en-US" dirty="0"/>
          </a:p>
        </p:txBody>
      </p:sp>
      <p:sp>
        <p:nvSpPr>
          <p:cNvPr id="76" name="TextBox 75"/>
          <p:cNvSpPr txBox="1"/>
          <p:nvPr/>
        </p:nvSpPr>
        <p:spPr>
          <a:xfrm>
            <a:off x="440473" y="4800600"/>
            <a:ext cx="1007327" cy="369332"/>
          </a:xfrm>
          <a:prstGeom prst="rect">
            <a:avLst/>
          </a:prstGeom>
          <a:noFill/>
        </p:spPr>
        <p:txBody>
          <a:bodyPr wrap="none" rtlCol="0">
            <a:spAutoFit/>
          </a:bodyPr>
          <a:lstStyle/>
          <a:p>
            <a:pPr algn="r"/>
            <a:r>
              <a:rPr lang="en-US" dirty="0" smtClean="0"/>
              <a:t>{V1-V50}</a:t>
            </a:r>
            <a:endParaRPr lang="en-US" dirty="0"/>
          </a:p>
        </p:txBody>
      </p:sp>
      <p:sp>
        <p:nvSpPr>
          <p:cNvPr id="88" name="TextBox 87"/>
          <p:cNvSpPr txBox="1"/>
          <p:nvPr/>
        </p:nvSpPr>
        <p:spPr>
          <a:xfrm>
            <a:off x="5791200" y="5345668"/>
            <a:ext cx="1912447" cy="369332"/>
          </a:xfrm>
          <a:prstGeom prst="rect">
            <a:avLst/>
          </a:prstGeom>
          <a:noFill/>
        </p:spPr>
        <p:txBody>
          <a:bodyPr wrap="none" rtlCol="0">
            <a:spAutoFit/>
          </a:bodyPr>
          <a:lstStyle/>
          <a:p>
            <a:r>
              <a:rPr lang="en-US" dirty="0" smtClean="0">
                <a:solidFill>
                  <a:srgbClr val="00B050"/>
                </a:solidFill>
              </a:rPr>
              <a:t>Transitive copying</a:t>
            </a:r>
            <a:endParaRPr lang="en-US" dirty="0">
              <a:solidFill>
                <a:srgbClr val="00B050"/>
              </a:solidFill>
            </a:endParaRPr>
          </a:p>
        </p:txBody>
      </p:sp>
      <p:sp>
        <p:nvSpPr>
          <p:cNvPr id="89" name="TextBox 88"/>
          <p:cNvSpPr txBox="1"/>
          <p:nvPr/>
        </p:nvSpPr>
        <p:spPr>
          <a:xfrm>
            <a:off x="5986731" y="3657600"/>
            <a:ext cx="1431802" cy="461665"/>
          </a:xfrm>
          <a:prstGeom prst="rect">
            <a:avLst/>
          </a:prstGeom>
          <a:noFill/>
        </p:spPr>
        <p:txBody>
          <a:bodyPr wrap="none" rtlCol="0">
            <a:spAutoFit/>
          </a:bodyPr>
          <a:lstStyle/>
          <a:p>
            <a:r>
              <a:rPr lang="en-US" sz="2400" dirty="0" smtClean="0"/>
              <a:t>S1</a:t>
            </a:r>
            <a:r>
              <a:rPr lang="en-US" dirty="0" smtClean="0"/>
              <a:t>{V1-V100}</a:t>
            </a:r>
            <a:endParaRPr lang="en-US" sz="2400" dirty="0"/>
          </a:p>
        </p:txBody>
      </p:sp>
      <p:sp>
        <p:nvSpPr>
          <p:cNvPr id="90" name="TextBox 89"/>
          <p:cNvSpPr txBox="1"/>
          <p:nvPr/>
        </p:nvSpPr>
        <p:spPr>
          <a:xfrm>
            <a:off x="5758131" y="4724400"/>
            <a:ext cx="511679" cy="461665"/>
          </a:xfrm>
          <a:prstGeom prst="rect">
            <a:avLst/>
          </a:prstGeom>
          <a:noFill/>
        </p:spPr>
        <p:txBody>
          <a:bodyPr wrap="none" rtlCol="0">
            <a:spAutoFit/>
          </a:bodyPr>
          <a:lstStyle/>
          <a:p>
            <a:r>
              <a:rPr lang="en-US" sz="2400" dirty="0" smtClean="0"/>
              <a:t>S2</a:t>
            </a:r>
            <a:endParaRPr lang="en-US" sz="2400" dirty="0"/>
          </a:p>
        </p:txBody>
      </p:sp>
      <p:sp>
        <p:nvSpPr>
          <p:cNvPr id="91" name="TextBox 90"/>
          <p:cNvSpPr txBox="1"/>
          <p:nvPr/>
        </p:nvSpPr>
        <p:spPr>
          <a:xfrm>
            <a:off x="7129731" y="4719935"/>
            <a:ext cx="494046" cy="461665"/>
          </a:xfrm>
          <a:prstGeom prst="rect">
            <a:avLst/>
          </a:prstGeom>
          <a:noFill/>
        </p:spPr>
        <p:txBody>
          <a:bodyPr wrap="none" rtlCol="0">
            <a:spAutoFit/>
          </a:bodyPr>
          <a:lstStyle/>
          <a:p>
            <a:r>
              <a:rPr lang="en-US" sz="2400" dirty="0" smtClean="0"/>
              <a:t>S3</a:t>
            </a:r>
            <a:endParaRPr lang="en-US" sz="2400" dirty="0"/>
          </a:p>
        </p:txBody>
      </p:sp>
      <p:cxnSp>
        <p:nvCxnSpPr>
          <p:cNvPr id="92" name="Straight Arrow Connector 91"/>
          <p:cNvCxnSpPr>
            <a:stCxn id="91" idx="0"/>
            <a:endCxn id="89" idx="2"/>
          </p:cNvCxnSpPr>
          <p:nvPr/>
        </p:nvCxnSpPr>
        <p:spPr>
          <a:xfrm rot="16200000" flipV="1">
            <a:off x="6739358" y="4082539"/>
            <a:ext cx="600670" cy="674122"/>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90" idx="0"/>
            <a:endCxn id="89" idx="2"/>
          </p:cNvCxnSpPr>
          <p:nvPr/>
        </p:nvCxnSpPr>
        <p:spPr>
          <a:xfrm rot="5400000" flipH="1" flipV="1">
            <a:off x="6055734" y="4077503"/>
            <a:ext cx="605135" cy="688661"/>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a:stCxn id="91" idx="1"/>
            <a:endCxn id="90" idx="3"/>
          </p:cNvCxnSpPr>
          <p:nvPr/>
        </p:nvCxnSpPr>
        <p:spPr>
          <a:xfrm rot="10800000" flipV="1">
            <a:off x="6269811" y="4950767"/>
            <a:ext cx="859921" cy="4465"/>
          </a:xfrm>
          <a:prstGeom prst="straightConnector1">
            <a:avLst/>
          </a:prstGeom>
          <a:ln w="57150">
            <a:solidFill>
              <a:srgbClr val="CC3300"/>
            </a:solidFill>
            <a:tailEnd type="arrow"/>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377131" y="4267200"/>
            <a:ext cx="869469" cy="369332"/>
          </a:xfrm>
          <a:prstGeom prst="rect">
            <a:avLst/>
          </a:prstGeom>
          <a:noFill/>
        </p:spPr>
        <p:txBody>
          <a:bodyPr wrap="none" rtlCol="0">
            <a:spAutoFit/>
          </a:bodyPr>
          <a:lstStyle/>
          <a:p>
            <a:r>
              <a:rPr lang="en-US" dirty="0" smtClean="0"/>
              <a:t>V1-V50</a:t>
            </a:r>
            <a:endParaRPr lang="en-US" dirty="0"/>
          </a:p>
        </p:txBody>
      </p:sp>
      <p:sp>
        <p:nvSpPr>
          <p:cNvPr id="96" name="TextBox 95"/>
          <p:cNvSpPr txBox="1"/>
          <p:nvPr/>
        </p:nvSpPr>
        <p:spPr>
          <a:xfrm>
            <a:off x="6217840" y="4964668"/>
            <a:ext cx="988091" cy="369332"/>
          </a:xfrm>
          <a:prstGeom prst="rect">
            <a:avLst/>
          </a:prstGeom>
          <a:noFill/>
        </p:spPr>
        <p:txBody>
          <a:bodyPr wrap="none" rtlCol="0">
            <a:spAutoFit/>
          </a:bodyPr>
          <a:lstStyle/>
          <a:p>
            <a:r>
              <a:rPr lang="en-US" dirty="0" smtClean="0"/>
              <a:t>V21-V50</a:t>
            </a:r>
            <a:endParaRPr lang="en-US" dirty="0"/>
          </a:p>
        </p:txBody>
      </p:sp>
      <p:sp>
        <p:nvSpPr>
          <p:cNvPr id="97" name="TextBox 96"/>
          <p:cNvSpPr txBox="1"/>
          <p:nvPr/>
        </p:nvSpPr>
        <p:spPr>
          <a:xfrm>
            <a:off x="7053531" y="4267200"/>
            <a:ext cx="2014269" cy="369332"/>
          </a:xfrm>
          <a:prstGeom prst="rect">
            <a:avLst/>
          </a:prstGeom>
          <a:noFill/>
        </p:spPr>
        <p:txBody>
          <a:bodyPr wrap="none" rtlCol="0">
            <a:spAutoFit/>
          </a:bodyPr>
          <a:lstStyle/>
          <a:p>
            <a:r>
              <a:rPr lang="en-US" dirty="0" smtClean="0"/>
              <a:t>V21-V50, V81-V100</a:t>
            </a:r>
            <a:endParaRPr lang="en-US" dirty="0"/>
          </a:p>
        </p:txBody>
      </p:sp>
      <p:sp>
        <p:nvSpPr>
          <p:cNvPr id="98" name="TextBox 97"/>
          <p:cNvSpPr txBox="1"/>
          <p:nvPr/>
        </p:nvSpPr>
        <p:spPr>
          <a:xfrm>
            <a:off x="7510731" y="4648200"/>
            <a:ext cx="1188146" cy="646331"/>
          </a:xfrm>
          <a:prstGeom prst="rect">
            <a:avLst/>
          </a:prstGeom>
          <a:noFill/>
        </p:spPr>
        <p:txBody>
          <a:bodyPr wrap="none" rtlCol="0">
            <a:spAutoFit/>
          </a:bodyPr>
          <a:lstStyle/>
          <a:p>
            <a:r>
              <a:rPr lang="en-US" dirty="0" smtClean="0"/>
              <a:t>{V21-V50,</a:t>
            </a:r>
          </a:p>
          <a:p>
            <a:r>
              <a:rPr lang="en-US" dirty="0" smtClean="0"/>
              <a:t>V81-V100}</a:t>
            </a:r>
            <a:endParaRPr lang="en-US" dirty="0"/>
          </a:p>
        </p:txBody>
      </p:sp>
      <p:sp>
        <p:nvSpPr>
          <p:cNvPr id="99" name="TextBox 98"/>
          <p:cNvSpPr txBox="1"/>
          <p:nvPr/>
        </p:nvSpPr>
        <p:spPr>
          <a:xfrm>
            <a:off x="4903204" y="4800600"/>
            <a:ext cx="1007327" cy="369332"/>
          </a:xfrm>
          <a:prstGeom prst="rect">
            <a:avLst/>
          </a:prstGeom>
          <a:noFill/>
        </p:spPr>
        <p:txBody>
          <a:bodyPr wrap="none" rtlCol="0">
            <a:spAutoFit/>
          </a:bodyPr>
          <a:lstStyle/>
          <a:p>
            <a:pPr algn="r"/>
            <a:r>
              <a:rPr lang="en-US" dirty="0" smtClean="0"/>
              <a:t>{V1-V50}</a:t>
            </a:r>
            <a:endParaRPr lang="en-US" dirty="0"/>
          </a:p>
        </p:txBody>
      </p:sp>
      <p:sp>
        <p:nvSpPr>
          <p:cNvPr id="100" name="TextBox 99"/>
          <p:cNvSpPr txBox="1"/>
          <p:nvPr/>
        </p:nvSpPr>
        <p:spPr>
          <a:xfrm>
            <a:off x="5235766" y="1186800"/>
            <a:ext cx="3036409" cy="369332"/>
          </a:xfrm>
          <a:prstGeom prst="rect">
            <a:avLst/>
          </a:prstGeom>
          <a:noFill/>
        </p:spPr>
        <p:txBody>
          <a:bodyPr wrap="none" rtlCol="0">
            <a:spAutoFit/>
          </a:bodyPr>
          <a:lstStyle/>
          <a:p>
            <a:r>
              <a:rPr lang="en-US" dirty="0" smtClean="0"/>
              <a:t>(V81-V100 are popular values)</a:t>
            </a:r>
            <a:endParaRPr lang="en-US" dirty="0"/>
          </a:p>
        </p:txBody>
      </p:sp>
      <p:sp>
        <p:nvSpPr>
          <p:cNvPr id="45" name="TextBox 44"/>
          <p:cNvSpPr txBox="1"/>
          <p:nvPr/>
        </p:nvSpPr>
        <p:spPr>
          <a:xfrm>
            <a:off x="1600200" y="3200400"/>
            <a:ext cx="6572440" cy="461665"/>
          </a:xfrm>
          <a:prstGeom prst="rect">
            <a:avLst/>
          </a:prstGeom>
          <a:noFill/>
        </p:spPr>
        <p:txBody>
          <a:bodyPr wrap="none" rtlCol="0">
            <a:spAutoFit/>
          </a:bodyPr>
          <a:lstStyle/>
          <a:p>
            <a:r>
              <a:rPr lang="en-US" altLang="zh-CN" sz="2400" b="1" i="1" dirty="0" smtClean="0">
                <a:solidFill>
                  <a:srgbClr val="FF9900"/>
                </a:solidFill>
              </a:rPr>
              <a:t>R</a:t>
            </a:r>
            <a:r>
              <a:rPr lang="en-US" sz="2400" dirty="0" smtClean="0">
                <a:solidFill>
                  <a:srgbClr val="FF9900"/>
                </a:solidFill>
              </a:rPr>
              <a:t>={S3</a:t>
            </a:r>
            <a:r>
              <a:rPr lang="en-US" altLang="zh-CN" sz="2400" dirty="0" smtClean="0">
                <a:solidFill>
                  <a:srgbClr val="FF9900"/>
                </a:solidFill>
                <a:sym typeface="Wingdings" pitchFamily="2" charset="2"/>
              </a:rPr>
              <a:t></a:t>
            </a:r>
            <a:r>
              <a:rPr lang="en-US" sz="2400" dirty="0" smtClean="0">
                <a:solidFill>
                  <a:srgbClr val="FF9900"/>
                </a:solidFill>
              </a:rPr>
              <a:t>S1}, </a:t>
            </a:r>
            <a:r>
              <a:rPr lang="en-US" altLang="zh-CN" sz="2400" dirty="0" smtClean="0">
                <a:solidFill>
                  <a:srgbClr val="FF9900"/>
                </a:solidFill>
              </a:rPr>
              <a:t>Pr(</a:t>
            </a:r>
            <a:r>
              <a:rPr lang="el-GR" altLang="zh-CN" sz="2400" dirty="0" smtClean="0">
                <a:solidFill>
                  <a:srgbClr val="FF9900"/>
                </a:solidFill>
              </a:rPr>
              <a:t>Ф</a:t>
            </a:r>
            <a:r>
              <a:rPr lang="en-US" altLang="zh-CN" sz="2400" dirty="0" smtClean="0">
                <a:solidFill>
                  <a:srgbClr val="FF9900"/>
                </a:solidFill>
              </a:rPr>
              <a:t>(S3))= Pr(</a:t>
            </a:r>
            <a:r>
              <a:rPr lang="el-GR" altLang="zh-CN" sz="2400" dirty="0" smtClean="0">
                <a:solidFill>
                  <a:srgbClr val="FF9900"/>
                </a:solidFill>
              </a:rPr>
              <a:t>Ф</a:t>
            </a:r>
            <a:r>
              <a:rPr lang="en-US" altLang="zh-CN" sz="2400" dirty="0" smtClean="0">
                <a:solidFill>
                  <a:srgbClr val="FF9900"/>
                </a:solidFill>
              </a:rPr>
              <a:t>(S3)|</a:t>
            </a:r>
            <a:r>
              <a:rPr lang="en-US" altLang="zh-CN" sz="2400" b="1" i="1" dirty="0" smtClean="0">
                <a:solidFill>
                  <a:srgbClr val="FF9900"/>
                </a:solidFill>
              </a:rPr>
              <a:t>R</a:t>
            </a:r>
            <a:r>
              <a:rPr lang="en-US" altLang="zh-CN" sz="2400" dirty="0" smtClean="0">
                <a:solidFill>
                  <a:srgbClr val="FF9900"/>
                </a:solidFill>
              </a:rPr>
              <a:t>) for V101-V130</a:t>
            </a:r>
            <a:r>
              <a:rPr lang="en-US" sz="2400" dirty="0" smtClean="0">
                <a:solidFill>
                  <a:srgbClr val="FF9900"/>
                </a:solidFill>
              </a:rPr>
              <a:t> </a:t>
            </a:r>
          </a:p>
        </p:txBody>
      </p:sp>
      <p:sp>
        <p:nvSpPr>
          <p:cNvPr id="46" name="TextBox 45"/>
          <p:cNvSpPr txBox="1"/>
          <p:nvPr/>
        </p:nvSpPr>
        <p:spPr>
          <a:xfrm>
            <a:off x="838200" y="5646654"/>
            <a:ext cx="3429000" cy="1200329"/>
          </a:xfrm>
          <a:prstGeom prst="rect">
            <a:avLst/>
          </a:prstGeom>
          <a:noFill/>
        </p:spPr>
        <p:txBody>
          <a:bodyPr wrap="square" rtlCol="0">
            <a:spAutoFit/>
          </a:bodyPr>
          <a:lstStyle/>
          <a:p>
            <a:r>
              <a:rPr lang="en-US" altLang="zh-CN" sz="2400" b="1" i="1" dirty="0" smtClean="0">
                <a:solidFill>
                  <a:srgbClr val="FF9900"/>
                </a:solidFill>
              </a:rPr>
              <a:t>R</a:t>
            </a:r>
            <a:r>
              <a:rPr lang="en-US" sz="2400" dirty="0" smtClean="0">
                <a:solidFill>
                  <a:srgbClr val="FF9900"/>
                </a:solidFill>
              </a:rPr>
              <a:t>={S3</a:t>
            </a:r>
            <a:r>
              <a:rPr lang="en-US" altLang="zh-CN" sz="2400" dirty="0" smtClean="0">
                <a:solidFill>
                  <a:srgbClr val="FF9900"/>
                </a:solidFill>
                <a:sym typeface="Wingdings" pitchFamily="2" charset="2"/>
              </a:rPr>
              <a:t></a:t>
            </a:r>
            <a:r>
              <a:rPr lang="en-US" sz="2400" dirty="0" smtClean="0">
                <a:solidFill>
                  <a:srgbClr val="FF9900"/>
                </a:solidFill>
              </a:rPr>
              <a:t>S1}, </a:t>
            </a:r>
            <a:br>
              <a:rPr lang="en-US" sz="2400" dirty="0" smtClean="0">
                <a:solidFill>
                  <a:srgbClr val="FF9900"/>
                </a:solidFill>
              </a:rPr>
            </a:br>
            <a:r>
              <a:rPr lang="en-US" altLang="zh-CN" sz="2400" dirty="0" smtClean="0">
                <a:solidFill>
                  <a:srgbClr val="FF9900"/>
                </a:solidFill>
              </a:rPr>
              <a:t>Pr(</a:t>
            </a:r>
            <a:r>
              <a:rPr lang="el-GR" altLang="zh-CN" sz="2400" dirty="0" smtClean="0">
                <a:solidFill>
                  <a:srgbClr val="FF9900"/>
                </a:solidFill>
              </a:rPr>
              <a:t>Ф</a:t>
            </a:r>
            <a:r>
              <a:rPr lang="en-US" altLang="zh-CN" sz="2400" dirty="0" smtClean="0">
                <a:solidFill>
                  <a:srgbClr val="FF9900"/>
                </a:solidFill>
              </a:rPr>
              <a:t>(S3))&lt;&lt;Pr(</a:t>
            </a:r>
            <a:r>
              <a:rPr lang="el-GR" altLang="zh-CN" sz="2400" dirty="0" smtClean="0">
                <a:solidFill>
                  <a:srgbClr val="FF9900"/>
                </a:solidFill>
              </a:rPr>
              <a:t>Ф</a:t>
            </a:r>
            <a:r>
              <a:rPr lang="en-US" altLang="zh-CN" sz="2400" dirty="0" smtClean="0">
                <a:solidFill>
                  <a:srgbClr val="FF9900"/>
                </a:solidFill>
              </a:rPr>
              <a:t>(S3)|</a:t>
            </a:r>
            <a:r>
              <a:rPr lang="en-US" altLang="zh-CN" sz="2400" b="1" i="1" dirty="0" smtClean="0">
                <a:solidFill>
                  <a:srgbClr val="FF9900"/>
                </a:solidFill>
              </a:rPr>
              <a:t>R</a:t>
            </a:r>
            <a:r>
              <a:rPr lang="en-US" altLang="zh-CN" sz="2400" dirty="0" smtClean="0">
                <a:solidFill>
                  <a:srgbClr val="FF9900"/>
                </a:solidFill>
              </a:rPr>
              <a:t>) </a:t>
            </a:r>
            <a:br>
              <a:rPr lang="en-US" altLang="zh-CN" sz="2400" dirty="0" smtClean="0">
                <a:solidFill>
                  <a:srgbClr val="FF9900"/>
                </a:solidFill>
              </a:rPr>
            </a:br>
            <a:r>
              <a:rPr lang="en-US" altLang="zh-CN" sz="2400" dirty="0" smtClean="0">
                <a:solidFill>
                  <a:srgbClr val="FF9900"/>
                </a:solidFill>
              </a:rPr>
              <a:t>for V21-V50</a:t>
            </a:r>
            <a:r>
              <a:rPr lang="en-US" sz="2400" dirty="0" smtClean="0">
                <a:solidFill>
                  <a:srgbClr val="FF9900"/>
                </a:solidFill>
              </a:rPr>
              <a:t> </a:t>
            </a:r>
          </a:p>
        </p:txBody>
      </p:sp>
      <p:sp>
        <p:nvSpPr>
          <p:cNvPr id="47" name="TextBox 46"/>
          <p:cNvSpPr txBox="1"/>
          <p:nvPr/>
        </p:nvSpPr>
        <p:spPr>
          <a:xfrm>
            <a:off x="4572000" y="5617685"/>
            <a:ext cx="4800600" cy="1569660"/>
          </a:xfrm>
          <a:prstGeom prst="rect">
            <a:avLst/>
          </a:prstGeom>
          <a:noFill/>
        </p:spPr>
        <p:txBody>
          <a:bodyPr wrap="square" rtlCol="0">
            <a:spAutoFit/>
          </a:bodyPr>
          <a:lstStyle/>
          <a:p>
            <a:r>
              <a:rPr lang="en-US" altLang="zh-CN" sz="2400" b="1" i="1" dirty="0" smtClean="0">
                <a:solidFill>
                  <a:srgbClr val="FF9900"/>
                </a:solidFill>
              </a:rPr>
              <a:t>R</a:t>
            </a:r>
            <a:r>
              <a:rPr lang="en-US" sz="2400" dirty="0" smtClean="0">
                <a:solidFill>
                  <a:srgbClr val="FF9900"/>
                </a:solidFill>
              </a:rPr>
              <a:t>={S3</a:t>
            </a:r>
            <a:r>
              <a:rPr lang="en-US" altLang="zh-CN" sz="2400" dirty="0" smtClean="0">
                <a:solidFill>
                  <a:srgbClr val="FF9900"/>
                </a:solidFill>
                <a:sym typeface="Wingdings" pitchFamily="2" charset="2"/>
              </a:rPr>
              <a:t></a:t>
            </a:r>
            <a:r>
              <a:rPr lang="en-US" sz="2400" dirty="0" smtClean="0">
                <a:solidFill>
                  <a:srgbClr val="FF9900"/>
                </a:solidFill>
              </a:rPr>
              <a:t>S2}, </a:t>
            </a:r>
            <a:br>
              <a:rPr lang="en-US" sz="2400" dirty="0" smtClean="0">
                <a:solidFill>
                  <a:srgbClr val="FF9900"/>
                </a:solidFill>
              </a:rPr>
            </a:br>
            <a:r>
              <a:rPr lang="en-US" altLang="zh-CN" sz="2400" dirty="0" smtClean="0">
                <a:solidFill>
                  <a:srgbClr val="FF9900"/>
                </a:solidFill>
              </a:rPr>
              <a:t>Pr(</a:t>
            </a:r>
            <a:r>
              <a:rPr lang="el-GR" altLang="zh-CN" sz="2400" dirty="0" smtClean="0">
                <a:solidFill>
                  <a:srgbClr val="FF9900"/>
                </a:solidFill>
              </a:rPr>
              <a:t>Ф</a:t>
            </a:r>
            <a:r>
              <a:rPr lang="en-US" altLang="zh-CN" sz="2400" dirty="0" smtClean="0">
                <a:solidFill>
                  <a:srgbClr val="FF9900"/>
                </a:solidFill>
              </a:rPr>
              <a:t>(S3))&lt;&lt;Pr(</a:t>
            </a:r>
            <a:r>
              <a:rPr lang="el-GR" altLang="zh-CN" sz="2400" dirty="0" smtClean="0">
                <a:solidFill>
                  <a:srgbClr val="FF9900"/>
                </a:solidFill>
              </a:rPr>
              <a:t>Ф</a:t>
            </a:r>
            <a:r>
              <a:rPr lang="en-US" altLang="zh-CN" sz="2400" dirty="0" smtClean="0">
                <a:solidFill>
                  <a:srgbClr val="FF9900"/>
                </a:solidFill>
              </a:rPr>
              <a:t>(S3)|</a:t>
            </a:r>
            <a:r>
              <a:rPr lang="en-US" altLang="zh-CN" sz="2400" b="1" i="1" dirty="0" smtClean="0">
                <a:solidFill>
                  <a:srgbClr val="FF9900"/>
                </a:solidFill>
              </a:rPr>
              <a:t>R</a:t>
            </a:r>
            <a:r>
              <a:rPr lang="en-US" altLang="zh-CN" sz="2400" dirty="0" smtClean="0">
                <a:solidFill>
                  <a:srgbClr val="FF9900"/>
                </a:solidFill>
              </a:rPr>
              <a:t>) for V21-V50</a:t>
            </a:r>
          </a:p>
          <a:p>
            <a:r>
              <a:rPr lang="en-US" altLang="zh-CN" sz="2400" dirty="0" smtClean="0">
                <a:solidFill>
                  <a:srgbClr val="FF9900"/>
                </a:solidFill>
              </a:rPr>
              <a:t>Pr(</a:t>
            </a:r>
            <a:r>
              <a:rPr lang="el-GR" altLang="zh-CN" sz="2400" dirty="0" smtClean="0">
                <a:solidFill>
                  <a:srgbClr val="FF9900"/>
                </a:solidFill>
              </a:rPr>
              <a:t>Ф</a:t>
            </a:r>
            <a:r>
              <a:rPr lang="en-US" altLang="zh-CN" sz="2400" dirty="0" smtClean="0">
                <a:solidFill>
                  <a:srgbClr val="FF9900"/>
                </a:solidFill>
              </a:rPr>
              <a:t>(S3)) is high for V81-V100</a:t>
            </a:r>
            <a:r>
              <a:rPr lang="en-US" sz="2400" dirty="0" smtClean="0">
                <a:solidFill>
                  <a:srgbClr val="FF9900"/>
                </a:solidFill>
              </a:rPr>
              <a:t> </a:t>
            </a:r>
          </a:p>
          <a:p>
            <a:endParaRPr lang="en-US" sz="2400" dirty="0" smtClean="0">
              <a:solidFill>
                <a:srgbClr val="FF9900"/>
              </a:solidFill>
            </a:endParaRPr>
          </a:p>
        </p:txBody>
      </p:sp>
      <p:sp>
        <p:nvSpPr>
          <p:cNvPr id="48" name="TextBox 47"/>
          <p:cNvSpPr txBox="1"/>
          <p:nvPr/>
        </p:nvSpPr>
        <p:spPr>
          <a:xfrm>
            <a:off x="1981200" y="4495800"/>
            <a:ext cx="625492" cy="923330"/>
          </a:xfrm>
          <a:prstGeom prst="rect">
            <a:avLst/>
          </a:prstGeom>
          <a:noFill/>
        </p:spPr>
        <p:txBody>
          <a:bodyPr wrap="none" rtlCol="0">
            <a:spAutoFit/>
          </a:bodyPr>
          <a:lstStyle/>
          <a:p>
            <a:r>
              <a:rPr lang="en-US" sz="5400" b="1" dirty="0" smtClean="0">
                <a:solidFill>
                  <a:srgbClr val="FF0000"/>
                </a:solidFill>
                <a:latin typeface="+mj-lt"/>
                <a:cs typeface="Times New Roman"/>
              </a:rPr>
              <a:t>X</a:t>
            </a:r>
            <a:endParaRPr lang="en-US" sz="5400" b="1" dirty="0">
              <a:solidFill>
                <a:srgbClr val="FF0000"/>
              </a:solidFill>
              <a:latin typeface="+mj-lt"/>
            </a:endParaRPr>
          </a:p>
        </p:txBody>
      </p:sp>
      <p:sp>
        <p:nvSpPr>
          <p:cNvPr id="51" name="TextBox 50"/>
          <p:cNvSpPr txBox="1"/>
          <p:nvPr/>
        </p:nvSpPr>
        <p:spPr>
          <a:xfrm>
            <a:off x="6824949" y="4038600"/>
            <a:ext cx="625492" cy="923330"/>
          </a:xfrm>
          <a:prstGeom prst="rect">
            <a:avLst/>
          </a:prstGeom>
          <a:noFill/>
        </p:spPr>
        <p:txBody>
          <a:bodyPr wrap="none" rtlCol="0">
            <a:spAutoFit/>
          </a:bodyPr>
          <a:lstStyle/>
          <a:p>
            <a:r>
              <a:rPr lang="en-US" sz="5400" b="1" dirty="0" smtClean="0">
                <a:solidFill>
                  <a:srgbClr val="FF0000"/>
                </a:solidFill>
                <a:latin typeface="+mj-lt"/>
                <a:cs typeface="Times New Roman"/>
              </a:rPr>
              <a:t>X</a:t>
            </a:r>
            <a:endParaRPr lang="en-US" sz="5400" b="1" dirty="0">
              <a:solidFill>
                <a:srgbClr val="FF0000"/>
              </a:solidFill>
              <a:latin typeface="+mj-lt"/>
            </a:endParaRPr>
          </a:p>
        </p:txBody>
      </p:sp>
      <p:sp>
        <p:nvSpPr>
          <p:cNvPr id="50" name="TextBox 49"/>
          <p:cNvSpPr txBox="1"/>
          <p:nvPr/>
        </p:nvSpPr>
        <p:spPr>
          <a:xfrm>
            <a:off x="4466876" y="1981200"/>
            <a:ext cx="495649" cy="923330"/>
          </a:xfrm>
          <a:prstGeom prst="rect">
            <a:avLst/>
          </a:prstGeom>
          <a:noFill/>
        </p:spPr>
        <p:txBody>
          <a:bodyPr wrap="none" rtlCol="0">
            <a:spAutoFit/>
          </a:bodyPr>
          <a:lstStyle/>
          <a:p>
            <a:r>
              <a:rPr lang="en-US" sz="5400" b="1" dirty="0" smtClean="0">
                <a:solidFill>
                  <a:srgbClr val="92D050"/>
                </a:solidFill>
                <a:latin typeface="+mj-lt"/>
                <a:cs typeface="Times New Roman"/>
              </a:rPr>
              <a:t>?</a:t>
            </a:r>
            <a:endParaRPr lang="en-US" sz="5400" b="1" dirty="0">
              <a:solidFill>
                <a:srgbClr val="92D050"/>
              </a:solidFill>
              <a:latin typeface="+mj-lt"/>
            </a:endParaRPr>
          </a:p>
        </p:txBody>
      </p:sp>
      <p:sp>
        <p:nvSpPr>
          <p:cNvPr id="52" name="TextBox 51"/>
          <p:cNvSpPr txBox="1"/>
          <p:nvPr/>
        </p:nvSpPr>
        <p:spPr>
          <a:xfrm>
            <a:off x="2057400" y="4495800"/>
            <a:ext cx="495649" cy="923330"/>
          </a:xfrm>
          <a:prstGeom prst="rect">
            <a:avLst/>
          </a:prstGeom>
          <a:noFill/>
        </p:spPr>
        <p:txBody>
          <a:bodyPr wrap="none" rtlCol="0">
            <a:spAutoFit/>
          </a:bodyPr>
          <a:lstStyle/>
          <a:p>
            <a:r>
              <a:rPr lang="en-US" sz="5400" b="1" dirty="0" smtClean="0">
                <a:solidFill>
                  <a:srgbClr val="92D050"/>
                </a:solidFill>
                <a:latin typeface="+mj-lt"/>
                <a:cs typeface="Times New Roman"/>
              </a:rPr>
              <a:t>?</a:t>
            </a:r>
            <a:endParaRPr lang="en-US" sz="5400" b="1" dirty="0">
              <a:solidFill>
                <a:srgbClr val="92D050"/>
              </a:solidFill>
              <a:latin typeface="+mj-lt"/>
            </a:endParaRPr>
          </a:p>
        </p:txBody>
      </p:sp>
      <p:sp>
        <p:nvSpPr>
          <p:cNvPr id="53" name="TextBox 52"/>
          <p:cNvSpPr txBox="1"/>
          <p:nvPr/>
        </p:nvSpPr>
        <p:spPr>
          <a:xfrm>
            <a:off x="6901544" y="4005944"/>
            <a:ext cx="495649" cy="923330"/>
          </a:xfrm>
          <a:prstGeom prst="rect">
            <a:avLst/>
          </a:prstGeom>
          <a:noFill/>
        </p:spPr>
        <p:txBody>
          <a:bodyPr wrap="none" rtlCol="0">
            <a:spAutoFit/>
          </a:bodyPr>
          <a:lstStyle/>
          <a:p>
            <a:r>
              <a:rPr lang="en-US" sz="5400" b="1" dirty="0" smtClean="0">
                <a:solidFill>
                  <a:srgbClr val="92D050"/>
                </a:solidFill>
                <a:latin typeface="+mj-lt"/>
                <a:cs typeface="Times New Roman"/>
              </a:rPr>
              <a:t>?</a:t>
            </a:r>
            <a:endParaRPr lang="en-US" sz="5400" b="1" dirty="0">
              <a:solidFill>
                <a:srgbClr val="92D050"/>
              </a:solidFill>
              <a:latin typeface="+mj-lt"/>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grpId="1" nodeType="clickEffect">
                                  <p:stCondLst>
                                    <p:cond delay="0"/>
                                  </p:stCondLst>
                                  <p:childTnLst>
                                    <p:animEffect transition="out" filter="blinds(horizontal)">
                                      <p:cBhvr>
                                        <p:cTn id="12" dur="500"/>
                                        <p:tgtEl>
                                          <p:spTgt spid="50"/>
                                        </p:tgtEl>
                                      </p:cBhvr>
                                    </p:animEffect>
                                    <p:set>
                                      <p:cBhvr>
                                        <p:cTn id="13" dur="1" fill="hold">
                                          <p:stCondLst>
                                            <p:cond delay="499"/>
                                          </p:stCondLst>
                                        </p:cTn>
                                        <p:tgtEl>
                                          <p:spTgt spid="5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6"/>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grpId="1" nodeType="clickEffect">
                                  <p:stCondLst>
                                    <p:cond delay="0"/>
                                  </p:stCondLst>
                                  <p:childTnLst>
                                    <p:animEffect transition="out" filter="blinds(horizontal)">
                                      <p:cBhvr>
                                        <p:cTn id="23" dur="500"/>
                                        <p:tgtEl>
                                          <p:spTgt spid="52"/>
                                        </p:tgtEl>
                                      </p:cBhvr>
                                    </p:animEffect>
                                    <p:set>
                                      <p:cBhvr>
                                        <p:cTn id="24" dur="1" fill="hold">
                                          <p:stCondLst>
                                            <p:cond delay="499"/>
                                          </p:stCondLst>
                                        </p:cTn>
                                        <p:tgtEl>
                                          <p:spTgt spid="52"/>
                                        </p:tgtEl>
                                        <p:attrNameLst>
                                          <p:attrName>style.visibility</p:attrName>
                                        </p:attrNameLst>
                                      </p:cBhvr>
                                      <p:to>
                                        <p:strVal val="hidden"/>
                                      </p:to>
                                    </p:set>
                                  </p:childTnLst>
                                </p:cTn>
                              </p:par>
                              <p:par>
                                <p:cTn id="25" presetID="3" presetClass="entr" presetSubtype="1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blinds(horizontal)">
                                      <p:cBhvr>
                                        <p:cTn id="27" dur="50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5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3" presetClass="exit" presetSubtype="10" fill="hold" grpId="1" nodeType="clickEffect">
                                  <p:stCondLst>
                                    <p:cond delay="0"/>
                                  </p:stCondLst>
                                  <p:childTnLst>
                                    <p:animEffect transition="out" filter="blinds(horizontal)">
                                      <p:cBhvr>
                                        <p:cTn id="37" dur="500"/>
                                        <p:tgtEl>
                                          <p:spTgt spid="53"/>
                                        </p:tgtEl>
                                      </p:cBhvr>
                                    </p:animEffect>
                                    <p:set>
                                      <p:cBhvr>
                                        <p:cTn id="38" dur="1" fill="hold">
                                          <p:stCondLst>
                                            <p:cond delay="499"/>
                                          </p:stCondLst>
                                        </p:cTn>
                                        <p:tgtEl>
                                          <p:spTgt spid="53"/>
                                        </p:tgtEl>
                                        <p:attrNameLst>
                                          <p:attrName>style.visibility</p:attrName>
                                        </p:attrNameLst>
                                      </p:cBhvr>
                                      <p:to>
                                        <p:strVal val="hidden"/>
                                      </p:to>
                                    </p:set>
                                  </p:childTnLst>
                                </p:cTn>
                              </p:par>
                              <p:par>
                                <p:cTn id="39" presetID="3"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blinds(horizontal)">
                                      <p:cBhvr>
                                        <p:cTn id="4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48" grpId="0"/>
      <p:bldP spid="51" grpId="0"/>
      <p:bldP spid="50" grpId="0"/>
      <p:bldP spid="50" grpId="1"/>
      <p:bldP spid="52" grpId="0"/>
      <p:bldP spid="52" grpId="1"/>
      <p:bldP spid="53" grpId="0"/>
      <p:bldP spid="53"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Experiment Setup</a:t>
            </a:r>
            <a:endParaRPr lang="en-US" dirty="0"/>
          </a:p>
        </p:txBody>
      </p:sp>
      <p:cxnSp>
        <p:nvCxnSpPr>
          <p:cNvPr id="26" name="Straight Arrow Connector 25"/>
          <p:cNvCxnSpPr>
            <a:stCxn id="45059" idx="2"/>
            <a:endCxn id="45058" idx="0"/>
          </p:cNvCxnSpPr>
          <p:nvPr/>
        </p:nvCxnSpPr>
        <p:spPr>
          <a:xfrm rot="5400000">
            <a:off x="4371975" y="1952625"/>
            <a:ext cx="666750" cy="158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 idx="3"/>
            <a:endCxn id="45058" idx="1"/>
          </p:cNvCxnSpPr>
          <p:nvPr/>
        </p:nvCxnSpPr>
        <p:spPr>
          <a:xfrm>
            <a:off x="3314700" y="2171700"/>
            <a:ext cx="990600"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6" idx="2"/>
            <a:endCxn id="4" idx="1"/>
          </p:cNvCxnSpPr>
          <p:nvPr/>
        </p:nvCxnSpPr>
        <p:spPr>
          <a:xfrm rot="16200000" flipH="1">
            <a:off x="1628775" y="1666875"/>
            <a:ext cx="476250"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5" idx="3"/>
            <a:endCxn id="45058" idx="1"/>
          </p:cNvCxnSpPr>
          <p:nvPr/>
        </p:nvCxnSpPr>
        <p:spPr>
          <a:xfrm flipV="1">
            <a:off x="3067050" y="2705100"/>
            <a:ext cx="1238250" cy="42862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45060" idx="2"/>
            <a:endCxn id="45058" idx="3"/>
          </p:cNvCxnSpPr>
          <p:nvPr/>
        </p:nvCxnSpPr>
        <p:spPr>
          <a:xfrm rot="5400000">
            <a:off x="5750720" y="1440656"/>
            <a:ext cx="619125" cy="190976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45061" idx="3"/>
            <a:endCxn id="45062" idx="0"/>
          </p:cNvCxnSpPr>
          <p:nvPr/>
        </p:nvCxnSpPr>
        <p:spPr>
          <a:xfrm>
            <a:off x="7067550" y="3128963"/>
            <a:ext cx="1052513" cy="833437"/>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45066" idx="3"/>
            <a:endCxn id="45063" idx="2"/>
          </p:cNvCxnSpPr>
          <p:nvPr/>
        </p:nvCxnSpPr>
        <p:spPr>
          <a:xfrm flipV="1">
            <a:off x="5867400" y="4943475"/>
            <a:ext cx="962025" cy="61460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45063" idx="2"/>
          </p:cNvCxnSpPr>
          <p:nvPr/>
        </p:nvCxnSpPr>
        <p:spPr>
          <a:xfrm rot="10800000">
            <a:off x="6829425" y="4943475"/>
            <a:ext cx="1071290" cy="52782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7" idx="0"/>
            <a:endCxn id="45058" idx="2"/>
          </p:cNvCxnSpPr>
          <p:nvPr/>
        </p:nvCxnSpPr>
        <p:spPr>
          <a:xfrm rot="16200000" flipV="1">
            <a:off x="4487466" y="3342084"/>
            <a:ext cx="457200" cy="2143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45067" idx="0"/>
            <a:endCxn id="45057" idx="2"/>
          </p:cNvCxnSpPr>
          <p:nvPr/>
        </p:nvCxnSpPr>
        <p:spPr>
          <a:xfrm rot="16200000" flipV="1">
            <a:off x="1728788" y="3862387"/>
            <a:ext cx="590550" cy="113347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1" idx="0"/>
            <a:endCxn id="45057" idx="2"/>
          </p:cNvCxnSpPr>
          <p:nvPr/>
        </p:nvCxnSpPr>
        <p:spPr>
          <a:xfrm rot="5400000" flipH="1" flipV="1">
            <a:off x="896540" y="4087416"/>
            <a:ext cx="514350" cy="607219"/>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45061" idx="1"/>
            <a:endCxn id="7" idx="3"/>
          </p:cNvCxnSpPr>
          <p:nvPr/>
        </p:nvCxnSpPr>
        <p:spPr>
          <a:xfrm rot="10800000" flipV="1">
            <a:off x="5262562" y="3128963"/>
            <a:ext cx="985838" cy="67151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45063" idx="0"/>
            <a:endCxn id="7" idx="2"/>
          </p:cNvCxnSpPr>
          <p:nvPr/>
        </p:nvCxnSpPr>
        <p:spPr>
          <a:xfrm rot="16200000" flipV="1">
            <a:off x="5501878" y="3244453"/>
            <a:ext cx="552450" cy="210264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45066" idx="0"/>
            <a:endCxn id="7" idx="2"/>
          </p:cNvCxnSpPr>
          <p:nvPr/>
        </p:nvCxnSpPr>
        <p:spPr>
          <a:xfrm rot="16200000" flipV="1">
            <a:off x="4460081" y="4286250"/>
            <a:ext cx="1238250" cy="70485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45057" name="Picture 1"/>
          <p:cNvPicPr>
            <a:picLocks noChangeAspect="1" noChangeArrowheads="1"/>
          </p:cNvPicPr>
          <p:nvPr/>
        </p:nvPicPr>
        <p:blipFill>
          <a:blip r:embed="rId2" cstate="print"/>
          <a:srcRect/>
          <a:stretch>
            <a:fillRect/>
          </a:stretch>
        </p:blipFill>
        <p:spPr bwMode="auto">
          <a:xfrm>
            <a:off x="1066800" y="3429000"/>
            <a:ext cx="781050" cy="704850"/>
          </a:xfrm>
          <a:prstGeom prst="rect">
            <a:avLst/>
          </a:prstGeom>
          <a:noFill/>
          <a:ln w="9525">
            <a:noFill/>
            <a:miter lim="800000"/>
            <a:headEnd/>
            <a:tailEnd/>
          </a:ln>
        </p:spPr>
      </p:pic>
      <p:pic>
        <p:nvPicPr>
          <p:cNvPr id="45058" name="Picture 2"/>
          <p:cNvPicPr>
            <a:picLocks noChangeAspect="1" noChangeArrowheads="1"/>
          </p:cNvPicPr>
          <p:nvPr/>
        </p:nvPicPr>
        <p:blipFill>
          <a:blip r:embed="rId3" cstate="print"/>
          <a:srcRect/>
          <a:stretch>
            <a:fillRect/>
          </a:stretch>
        </p:blipFill>
        <p:spPr bwMode="auto">
          <a:xfrm>
            <a:off x="4305300" y="2286000"/>
            <a:ext cx="800100" cy="838200"/>
          </a:xfrm>
          <a:prstGeom prst="rect">
            <a:avLst/>
          </a:prstGeom>
          <a:noFill/>
          <a:ln w="9525">
            <a:noFill/>
            <a:miter lim="800000"/>
            <a:headEnd/>
            <a:tailEnd/>
          </a:ln>
        </p:spPr>
      </p:pic>
      <p:pic>
        <p:nvPicPr>
          <p:cNvPr id="45059" name="Picture 3"/>
          <p:cNvPicPr>
            <a:picLocks noChangeAspect="1" noChangeArrowheads="1"/>
          </p:cNvPicPr>
          <p:nvPr/>
        </p:nvPicPr>
        <p:blipFill>
          <a:blip r:embed="rId4" cstate="print"/>
          <a:srcRect/>
          <a:stretch>
            <a:fillRect/>
          </a:stretch>
        </p:blipFill>
        <p:spPr bwMode="auto">
          <a:xfrm>
            <a:off x="4267200" y="1219200"/>
            <a:ext cx="876300" cy="400050"/>
          </a:xfrm>
          <a:prstGeom prst="rect">
            <a:avLst/>
          </a:prstGeom>
          <a:noFill/>
          <a:ln w="9525">
            <a:noFill/>
            <a:miter lim="800000"/>
            <a:headEnd/>
            <a:tailEnd/>
          </a:ln>
        </p:spPr>
      </p:pic>
      <p:pic>
        <p:nvPicPr>
          <p:cNvPr id="45060" name="Picture 4"/>
          <p:cNvPicPr>
            <a:picLocks noChangeAspect="1" noChangeArrowheads="1"/>
          </p:cNvPicPr>
          <p:nvPr/>
        </p:nvPicPr>
        <p:blipFill>
          <a:blip r:embed="rId5" cstate="print"/>
          <a:srcRect/>
          <a:stretch>
            <a:fillRect/>
          </a:stretch>
        </p:blipFill>
        <p:spPr bwMode="auto">
          <a:xfrm>
            <a:off x="5486400" y="1752600"/>
            <a:ext cx="3057525" cy="333375"/>
          </a:xfrm>
          <a:prstGeom prst="rect">
            <a:avLst/>
          </a:prstGeom>
          <a:noFill/>
          <a:ln w="9525">
            <a:noFill/>
            <a:miter lim="800000"/>
            <a:headEnd/>
            <a:tailEnd/>
          </a:ln>
        </p:spPr>
      </p:pic>
      <p:pic>
        <p:nvPicPr>
          <p:cNvPr id="45061" name="Picture 5"/>
          <p:cNvPicPr>
            <a:picLocks noChangeAspect="1" noChangeArrowheads="1"/>
          </p:cNvPicPr>
          <p:nvPr/>
        </p:nvPicPr>
        <p:blipFill>
          <a:blip r:embed="rId6" cstate="print"/>
          <a:srcRect/>
          <a:stretch>
            <a:fillRect/>
          </a:stretch>
        </p:blipFill>
        <p:spPr bwMode="auto">
          <a:xfrm>
            <a:off x="6248400" y="2667000"/>
            <a:ext cx="819150" cy="923925"/>
          </a:xfrm>
          <a:prstGeom prst="rect">
            <a:avLst/>
          </a:prstGeom>
          <a:noFill/>
          <a:ln w="9525">
            <a:noFill/>
            <a:miter lim="800000"/>
            <a:headEnd/>
            <a:tailEnd/>
          </a:ln>
        </p:spPr>
      </p:pic>
      <p:pic>
        <p:nvPicPr>
          <p:cNvPr id="45062" name="Picture 6"/>
          <p:cNvPicPr>
            <a:picLocks noChangeAspect="1" noChangeArrowheads="1"/>
          </p:cNvPicPr>
          <p:nvPr/>
        </p:nvPicPr>
        <p:blipFill>
          <a:blip r:embed="rId7" cstate="print"/>
          <a:srcRect/>
          <a:stretch>
            <a:fillRect/>
          </a:stretch>
        </p:blipFill>
        <p:spPr bwMode="auto">
          <a:xfrm>
            <a:off x="7239000" y="3962400"/>
            <a:ext cx="1762125" cy="466725"/>
          </a:xfrm>
          <a:prstGeom prst="rect">
            <a:avLst/>
          </a:prstGeom>
          <a:noFill/>
          <a:ln w="9525">
            <a:noFill/>
            <a:miter lim="800000"/>
            <a:headEnd/>
            <a:tailEnd/>
          </a:ln>
        </p:spPr>
      </p:pic>
      <p:pic>
        <p:nvPicPr>
          <p:cNvPr id="45063" name="Picture 7"/>
          <p:cNvPicPr>
            <a:picLocks noChangeAspect="1" noChangeArrowheads="1"/>
          </p:cNvPicPr>
          <p:nvPr/>
        </p:nvPicPr>
        <p:blipFill>
          <a:blip r:embed="rId8" cstate="print"/>
          <a:srcRect/>
          <a:stretch>
            <a:fillRect/>
          </a:stretch>
        </p:blipFill>
        <p:spPr bwMode="auto">
          <a:xfrm>
            <a:off x="5486400" y="4572000"/>
            <a:ext cx="2686050" cy="371475"/>
          </a:xfrm>
          <a:prstGeom prst="rect">
            <a:avLst/>
          </a:prstGeom>
          <a:noFill/>
          <a:ln w="9525">
            <a:noFill/>
            <a:miter lim="800000"/>
            <a:headEnd/>
            <a:tailEnd/>
          </a:ln>
        </p:spPr>
      </p:pic>
      <p:pic>
        <p:nvPicPr>
          <p:cNvPr id="45065" name="Picture 9"/>
          <p:cNvPicPr>
            <a:picLocks noChangeAspect="1" noChangeArrowheads="1"/>
          </p:cNvPicPr>
          <p:nvPr/>
        </p:nvPicPr>
        <p:blipFill>
          <a:blip r:embed="rId9" cstate="print"/>
          <a:srcRect/>
          <a:stretch>
            <a:fillRect/>
          </a:stretch>
        </p:blipFill>
        <p:spPr bwMode="auto">
          <a:xfrm>
            <a:off x="6748462" y="5486400"/>
            <a:ext cx="2395538" cy="383286"/>
          </a:xfrm>
          <a:prstGeom prst="rect">
            <a:avLst/>
          </a:prstGeom>
          <a:noFill/>
          <a:ln w="9525">
            <a:noFill/>
            <a:miter lim="800000"/>
            <a:headEnd/>
            <a:tailEnd/>
          </a:ln>
        </p:spPr>
      </p:pic>
      <p:pic>
        <p:nvPicPr>
          <p:cNvPr id="45066" name="Picture 10"/>
          <p:cNvPicPr>
            <a:picLocks noChangeAspect="1" noChangeArrowheads="1"/>
          </p:cNvPicPr>
          <p:nvPr/>
        </p:nvPicPr>
        <p:blipFill>
          <a:blip r:embed="rId10" cstate="print"/>
          <a:srcRect/>
          <a:stretch>
            <a:fillRect/>
          </a:stretch>
        </p:blipFill>
        <p:spPr bwMode="auto">
          <a:xfrm>
            <a:off x="4995862" y="5257800"/>
            <a:ext cx="871538" cy="600556"/>
          </a:xfrm>
          <a:prstGeom prst="rect">
            <a:avLst/>
          </a:prstGeom>
          <a:noFill/>
          <a:ln w="9525">
            <a:noFill/>
            <a:miter lim="800000"/>
            <a:headEnd/>
            <a:tailEnd/>
          </a:ln>
        </p:spPr>
      </p:pic>
      <p:pic>
        <p:nvPicPr>
          <p:cNvPr id="4" name="Picture 2"/>
          <p:cNvPicPr>
            <a:picLocks noChangeAspect="1" noChangeArrowheads="1"/>
          </p:cNvPicPr>
          <p:nvPr/>
        </p:nvPicPr>
        <p:blipFill>
          <a:blip r:embed="rId11" cstate="print"/>
          <a:srcRect/>
          <a:stretch>
            <a:fillRect/>
          </a:stretch>
        </p:blipFill>
        <p:spPr bwMode="auto">
          <a:xfrm>
            <a:off x="2133600" y="1752600"/>
            <a:ext cx="1181100" cy="838200"/>
          </a:xfrm>
          <a:prstGeom prst="rect">
            <a:avLst/>
          </a:prstGeom>
          <a:noFill/>
          <a:ln w="9525">
            <a:noFill/>
            <a:miter lim="800000"/>
            <a:headEnd/>
            <a:tailEnd/>
          </a:ln>
        </p:spPr>
      </p:pic>
      <p:pic>
        <p:nvPicPr>
          <p:cNvPr id="5" name="Picture 3"/>
          <p:cNvPicPr>
            <a:picLocks noChangeAspect="1" noChangeArrowheads="1"/>
          </p:cNvPicPr>
          <p:nvPr/>
        </p:nvPicPr>
        <p:blipFill>
          <a:blip r:embed="rId12" cstate="print"/>
          <a:srcRect/>
          <a:stretch>
            <a:fillRect/>
          </a:stretch>
        </p:blipFill>
        <p:spPr bwMode="auto">
          <a:xfrm>
            <a:off x="2286000" y="2743200"/>
            <a:ext cx="781050" cy="781050"/>
          </a:xfrm>
          <a:prstGeom prst="rect">
            <a:avLst/>
          </a:prstGeom>
          <a:noFill/>
          <a:ln w="9525">
            <a:noFill/>
            <a:miter lim="800000"/>
            <a:headEnd/>
            <a:tailEnd/>
          </a:ln>
        </p:spPr>
      </p:pic>
      <p:pic>
        <p:nvPicPr>
          <p:cNvPr id="6" name="Picture 4"/>
          <p:cNvPicPr>
            <a:picLocks noChangeAspect="1" noChangeArrowheads="1"/>
          </p:cNvPicPr>
          <p:nvPr/>
        </p:nvPicPr>
        <p:blipFill>
          <a:blip r:embed="rId13" cstate="print"/>
          <a:srcRect/>
          <a:stretch>
            <a:fillRect/>
          </a:stretch>
        </p:blipFill>
        <p:spPr bwMode="auto">
          <a:xfrm>
            <a:off x="152400" y="1274578"/>
            <a:ext cx="2895600" cy="420872"/>
          </a:xfrm>
          <a:prstGeom prst="rect">
            <a:avLst/>
          </a:prstGeom>
          <a:noFill/>
          <a:ln w="9525">
            <a:noFill/>
            <a:miter lim="800000"/>
            <a:headEnd/>
            <a:tailEnd/>
          </a:ln>
        </p:spPr>
      </p:pic>
      <p:pic>
        <p:nvPicPr>
          <p:cNvPr id="7" name="Picture 5"/>
          <p:cNvPicPr>
            <a:picLocks noChangeAspect="1" noChangeArrowheads="1"/>
          </p:cNvPicPr>
          <p:nvPr/>
        </p:nvPicPr>
        <p:blipFill>
          <a:blip r:embed="rId14" cstate="print"/>
          <a:srcRect t="-4545" r="68130"/>
          <a:stretch>
            <a:fillRect/>
          </a:stretch>
        </p:blipFill>
        <p:spPr bwMode="auto">
          <a:xfrm>
            <a:off x="4191000" y="3581400"/>
            <a:ext cx="1071562" cy="438150"/>
          </a:xfrm>
          <a:prstGeom prst="rect">
            <a:avLst/>
          </a:prstGeom>
          <a:noFill/>
          <a:ln w="9525">
            <a:noFill/>
            <a:miter lim="800000"/>
            <a:headEnd/>
            <a:tailEnd/>
          </a:ln>
        </p:spPr>
      </p:pic>
      <p:pic>
        <p:nvPicPr>
          <p:cNvPr id="11" name="Picture 6"/>
          <p:cNvPicPr>
            <a:picLocks noChangeAspect="1" noChangeArrowheads="1"/>
          </p:cNvPicPr>
          <p:nvPr/>
        </p:nvPicPr>
        <p:blipFill>
          <a:blip r:embed="rId15" cstate="print"/>
          <a:srcRect/>
          <a:stretch>
            <a:fillRect/>
          </a:stretch>
        </p:blipFill>
        <p:spPr bwMode="auto">
          <a:xfrm>
            <a:off x="381000" y="4648200"/>
            <a:ext cx="938212" cy="486742"/>
          </a:xfrm>
          <a:prstGeom prst="rect">
            <a:avLst/>
          </a:prstGeom>
          <a:noFill/>
          <a:ln w="9525">
            <a:noFill/>
            <a:miter lim="800000"/>
            <a:headEnd/>
            <a:tailEnd/>
          </a:ln>
        </p:spPr>
      </p:pic>
      <p:pic>
        <p:nvPicPr>
          <p:cNvPr id="45064" name="Picture 8"/>
          <p:cNvPicPr>
            <a:picLocks noChangeAspect="1" noChangeArrowheads="1"/>
          </p:cNvPicPr>
          <p:nvPr/>
        </p:nvPicPr>
        <p:blipFill>
          <a:blip r:embed="rId16" cstate="print"/>
          <a:srcRect/>
          <a:stretch>
            <a:fillRect/>
          </a:stretch>
        </p:blipFill>
        <p:spPr bwMode="auto">
          <a:xfrm>
            <a:off x="3657600" y="4648200"/>
            <a:ext cx="1066800" cy="485775"/>
          </a:xfrm>
          <a:prstGeom prst="rect">
            <a:avLst/>
          </a:prstGeom>
          <a:noFill/>
          <a:ln w="9525">
            <a:noFill/>
            <a:miter lim="800000"/>
            <a:headEnd/>
            <a:tailEnd/>
          </a:ln>
        </p:spPr>
      </p:pic>
      <p:pic>
        <p:nvPicPr>
          <p:cNvPr id="45067" name="Picture 11"/>
          <p:cNvPicPr>
            <a:picLocks noChangeAspect="1" noChangeArrowheads="1"/>
          </p:cNvPicPr>
          <p:nvPr/>
        </p:nvPicPr>
        <p:blipFill>
          <a:blip r:embed="rId17" cstate="print"/>
          <a:srcRect/>
          <a:stretch>
            <a:fillRect/>
          </a:stretch>
        </p:blipFill>
        <p:spPr bwMode="auto">
          <a:xfrm>
            <a:off x="1676400" y="4724400"/>
            <a:ext cx="1828800" cy="547757"/>
          </a:xfrm>
          <a:prstGeom prst="rect">
            <a:avLst/>
          </a:prstGeom>
          <a:noFill/>
          <a:ln w="9525">
            <a:noFill/>
            <a:miter lim="800000"/>
            <a:headEnd/>
            <a:tailEnd/>
          </a:ln>
        </p:spPr>
      </p:pic>
      <p:pic>
        <p:nvPicPr>
          <p:cNvPr id="45068" name="Picture 12"/>
          <p:cNvPicPr>
            <a:picLocks noChangeAspect="1" noChangeArrowheads="1"/>
          </p:cNvPicPr>
          <p:nvPr/>
        </p:nvPicPr>
        <p:blipFill>
          <a:blip r:embed="rId18" cstate="print"/>
          <a:srcRect/>
          <a:stretch>
            <a:fillRect/>
          </a:stretch>
        </p:blipFill>
        <p:spPr bwMode="auto">
          <a:xfrm>
            <a:off x="381000" y="5486400"/>
            <a:ext cx="1866900" cy="571500"/>
          </a:xfrm>
          <a:prstGeom prst="rect">
            <a:avLst/>
          </a:prstGeom>
          <a:noFill/>
          <a:ln w="9525">
            <a:noFill/>
            <a:miter lim="800000"/>
            <a:headEnd/>
            <a:tailEnd/>
          </a:ln>
        </p:spPr>
      </p:pic>
      <p:pic>
        <p:nvPicPr>
          <p:cNvPr id="45069" name="Picture 13"/>
          <p:cNvPicPr>
            <a:picLocks noChangeAspect="1" noChangeArrowheads="1"/>
          </p:cNvPicPr>
          <p:nvPr/>
        </p:nvPicPr>
        <p:blipFill>
          <a:blip r:embed="rId19" cstate="print"/>
          <a:srcRect/>
          <a:stretch>
            <a:fillRect/>
          </a:stretch>
        </p:blipFill>
        <p:spPr bwMode="auto">
          <a:xfrm>
            <a:off x="1828800" y="6096000"/>
            <a:ext cx="1714500" cy="571500"/>
          </a:xfrm>
          <a:prstGeom prst="rect">
            <a:avLst/>
          </a:prstGeom>
          <a:noFill/>
          <a:ln w="9525">
            <a:noFill/>
            <a:miter lim="800000"/>
            <a:headEnd/>
            <a:tailEnd/>
          </a:ln>
        </p:spPr>
      </p:pic>
      <p:pic>
        <p:nvPicPr>
          <p:cNvPr id="45070" name="Picture 14"/>
          <p:cNvPicPr>
            <a:picLocks noChangeAspect="1" noChangeArrowheads="1"/>
          </p:cNvPicPr>
          <p:nvPr/>
        </p:nvPicPr>
        <p:blipFill>
          <a:blip r:embed="rId20" cstate="print"/>
          <a:srcRect/>
          <a:stretch>
            <a:fillRect/>
          </a:stretch>
        </p:blipFill>
        <p:spPr bwMode="auto">
          <a:xfrm>
            <a:off x="3962400" y="6096000"/>
            <a:ext cx="1190625" cy="523875"/>
          </a:xfrm>
          <a:prstGeom prst="rect">
            <a:avLst/>
          </a:prstGeom>
          <a:noFill/>
          <a:ln w="9525">
            <a:noFill/>
            <a:miter lim="800000"/>
            <a:headEnd/>
            <a:tailEnd/>
          </a:ln>
        </p:spPr>
      </p:pic>
      <p:pic>
        <p:nvPicPr>
          <p:cNvPr id="45071" name="Picture 15"/>
          <p:cNvPicPr>
            <a:picLocks noChangeAspect="1" noChangeArrowheads="1"/>
          </p:cNvPicPr>
          <p:nvPr/>
        </p:nvPicPr>
        <p:blipFill>
          <a:blip r:embed="rId21" cstate="print"/>
          <a:srcRect/>
          <a:stretch>
            <a:fillRect/>
          </a:stretch>
        </p:blipFill>
        <p:spPr bwMode="auto">
          <a:xfrm>
            <a:off x="5410200" y="6096000"/>
            <a:ext cx="2286000" cy="343647"/>
          </a:xfrm>
          <a:prstGeom prst="rect">
            <a:avLst/>
          </a:prstGeom>
          <a:noFill/>
          <a:ln w="9525">
            <a:noFill/>
            <a:miter lim="800000"/>
            <a:headEnd/>
            <a:tailEnd/>
          </a:ln>
        </p:spPr>
      </p:pic>
      <p:cxnSp>
        <p:nvCxnSpPr>
          <p:cNvPr id="37" name="Straight Arrow Connector 36"/>
          <p:cNvCxnSpPr>
            <a:stCxn id="45064" idx="0"/>
            <a:endCxn id="45057" idx="2"/>
          </p:cNvCxnSpPr>
          <p:nvPr/>
        </p:nvCxnSpPr>
        <p:spPr>
          <a:xfrm rot="16200000" flipV="1">
            <a:off x="2566988" y="3024187"/>
            <a:ext cx="514350" cy="273367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45064" idx="0"/>
            <a:endCxn id="7" idx="2"/>
          </p:cNvCxnSpPr>
          <p:nvPr/>
        </p:nvCxnSpPr>
        <p:spPr>
          <a:xfrm rot="5400000" flipH="1" flipV="1">
            <a:off x="4144565" y="4065985"/>
            <a:ext cx="628650" cy="535781"/>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5257800" y="152400"/>
            <a:ext cx="3886200" cy="1477328"/>
          </a:xfrm>
          <a:prstGeom prst="rect">
            <a:avLst/>
          </a:prstGeom>
        </p:spPr>
        <p:txBody>
          <a:bodyPr wrap="square">
            <a:spAutoFit/>
          </a:bodyPr>
          <a:lstStyle/>
          <a:p>
            <a:pPr>
              <a:buFont typeface="Wingdings" pitchFamily="2" charset="2"/>
              <a:buChar char="q"/>
            </a:pPr>
            <a:r>
              <a:rPr lang="en-US" altLang="zh-CN" dirty="0" smtClean="0">
                <a:ea typeface="SimSun" pitchFamily="2" charset="-122"/>
              </a:rPr>
              <a:t>18 weather websites</a:t>
            </a:r>
          </a:p>
          <a:p>
            <a:pPr>
              <a:buFont typeface="Wingdings" pitchFamily="2" charset="2"/>
              <a:buChar char="q"/>
            </a:pPr>
            <a:r>
              <a:rPr lang="en-US" altLang="zh-CN" dirty="0" smtClean="0">
                <a:ea typeface="SimSun" pitchFamily="2" charset="-122"/>
              </a:rPr>
              <a:t>for 30 major USA cities</a:t>
            </a:r>
          </a:p>
          <a:p>
            <a:pPr>
              <a:buFont typeface="Wingdings" pitchFamily="2" charset="2"/>
              <a:buChar char="q"/>
            </a:pPr>
            <a:r>
              <a:rPr lang="en-US" altLang="zh-CN" dirty="0" smtClean="0">
                <a:ea typeface="SimSun" pitchFamily="2" charset="-122"/>
              </a:rPr>
              <a:t>collected every 45 minutes for a day</a:t>
            </a:r>
          </a:p>
          <a:p>
            <a:pPr>
              <a:buFont typeface="Wingdings" pitchFamily="2" charset="2"/>
              <a:buChar char="q"/>
            </a:pPr>
            <a:r>
              <a:rPr lang="en-US" altLang="zh-CN" dirty="0" smtClean="0">
                <a:ea typeface="SimSun" pitchFamily="2" charset="-122"/>
              </a:rPr>
              <a:t>33 collections, so 990 objects</a:t>
            </a:r>
          </a:p>
          <a:p>
            <a:pPr>
              <a:buFont typeface="Wingdings" pitchFamily="2" charset="2"/>
              <a:buChar char="q"/>
            </a:pPr>
            <a:r>
              <a:rPr lang="en-US" altLang="zh-CN" dirty="0" smtClean="0">
                <a:ea typeface="SimSun" pitchFamily="2" charset="-122"/>
              </a:rPr>
              <a:t>28 distinct attributes in total</a:t>
            </a: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5"/>
          <p:cNvCxnSpPr>
            <a:stCxn id="45059" idx="2"/>
            <a:endCxn id="45058" idx="0"/>
          </p:cNvCxnSpPr>
          <p:nvPr/>
        </p:nvCxnSpPr>
        <p:spPr>
          <a:xfrm rot="5400000">
            <a:off x="4371975" y="1952625"/>
            <a:ext cx="666750" cy="158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 idx="3"/>
            <a:endCxn id="45058" idx="1"/>
          </p:cNvCxnSpPr>
          <p:nvPr/>
        </p:nvCxnSpPr>
        <p:spPr>
          <a:xfrm>
            <a:off x="3314700" y="2171700"/>
            <a:ext cx="990600"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6" idx="2"/>
            <a:endCxn id="4" idx="1"/>
          </p:cNvCxnSpPr>
          <p:nvPr/>
        </p:nvCxnSpPr>
        <p:spPr>
          <a:xfrm rot="16200000" flipH="1">
            <a:off x="1628775" y="1666875"/>
            <a:ext cx="476250" cy="533400"/>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5" idx="3"/>
            <a:endCxn id="45058" idx="1"/>
          </p:cNvCxnSpPr>
          <p:nvPr/>
        </p:nvCxnSpPr>
        <p:spPr>
          <a:xfrm flipV="1">
            <a:off x="3067050" y="2705100"/>
            <a:ext cx="1238250" cy="428625"/>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45060" idx="2"/>
            <a:endCxn id="45058" idx="3"/>
          </p:cNvCxnSpPr>
          <p:nvPr/>
        </p:nvCxnSpPr>
        <p:spPr>
          <a:xfrm rot="5400000">
            <a:off x="5750720" y="1440656"/>
            <a:ext cx="619125" cy="190976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45061" idx="3"/>
            <a:endCxn id="45062" idx="0"/>
          </p:cNvCxnSpPr>
          <p:nvPr/>
        </p:nvCxnSpPr>
        <p:spPr>
          <a:xfrm>
            <a:off x="7067550" y="3128963"/>
            <a:ext cx="1052513" cy="833437"/>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45066" idx="3"/>
            <a:endCxn id="45063" idx="2"/>
          </p:cNvCxnSpPr>
          <p:nvPr/>
        </p:nvCxnSpPr>
        <p:spPr>
          <a:xfrm flipV="1">
            <a:off x="5867400" y="4943475"/>
            <a:ext cx="962025" cy="614603"/>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45063" idx="2"/>
          </p:cNvCxnSpPr>
          <p:nvPr/>
        </p:nvCxnSpPr>
        <p:spPr>
          <a:xfrm rot="10800000">
            <a:off x="6829425" y="4943475"/>
            <a:ext cx="1071290" cy="527828"/>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45064" idx="2"/>
            <a:endCxn id="45069" idx="0"/>
          </p:cNvCxnSpPr>
          <p:nvPr/>
        </p:nvCxnSpPr>
        <p:spPr>
          <a:xfrm rot="5400000">
            <a:off x="2957513" y="4862512"/>
            <a:ext cx="962025" cy="1504950"/>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45064" idx="2"/>
            <a:endCxn id="71" idx="2"/>
          </p:cNvCxnSpPr>
          <p:nvPr/>
        </p:nvCxnSpPr>
        <p:spPr>
          <a:xfrm rot="16200000" flipH="1">
            <a:off x="3786188" y="5538787"/>
            <a:ext cx="1114425" cy="304800"/>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5071" idx="0"/>
            <a:endCxn id="45063" idx="2"/>
          </p:cNvCxnSpPr>
          <p:nvPr/>
        </p:nvCxnSpPr>
        <p:spPr>
          <a:xfrm rot="5400000" flipH="1" flipV="1">
            <a:off x="6115050" y="5381626"/>
            <a:ext cx="1152525" cy="276225"/>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45057" name="Picture 1"/>
          <p:cNvPicPr>
            <a:picLocks noChangeAspect="1" noChangeArrowheads="1"/>
          </p:cNvPicPr>
          <p:nvPr/>
        </p:nvPicPr>
        <p:blipFill>
          <a:blip r:embed="rId2" cstate="print">
            <a:lum bright="70000"/>
          </a:blip>
          <a:srcRect/>
          <a:stretch>
            <a:fillRect/>
          </a:stretch>
        </p:blipFill>
        <p:spPr bwMode="auto">
          <a:xfrm>
            <a:off x="1066800" y="3429000"/>
            <a:ext cx="781050" cy="704850"/>
          </a:xfrm>
          <a:prstGeom prst="rect">
            <a:avLst/>
          </a:prstGeom>
          <a:noFill/>
          <a:ln w="9525">
            <a:noFill/>
            <a:miter lim="800000"/>
            <a:headEnd/>
            <a:tailEnd/>
          </a:ln>
        </p:spPr>
      </p:pic>
      <p:pic>
        <p:nvPicPr>
          <p:cNvPr id="45058" name="Picture 2"/>
          <p:cNvPicPr>
            <a:picLocks noChangeAspect="1" noChangeArrowheads="1"/>
          </p:cNvPicPr>
          <p:nvPr/>
        </p:nvPicPr>
        <p:blipFill>
          <a:blip r:embed="rId3" cstate="print">
            <a:lum/>
          </a:blip>
          <a:srcRect/>
          <a:stretch>
            <a:fillRect/>
          </a:stretch>
        </p:blipFill>
        <p:spPr bwMode="auto">
          <a:xfrm>
            <a:off x="4305300" y="2286000"/>
            <a:ext cx="800100" cy="838200"/>
          </a:xfrm>
          <a:prstGeom prst="rect">
            <a:avLst/>
          </a:prstGeom>
          <a:noFill/>
          <a:ln w="9525">
            <a:noFill/>
            <a:miter lim="800000"/>
            <a:headEnd/>
            <a:tailEnd/>
          </a:ln>
        </p:spPr>
      </p:pic>
      <p:pic>
        <p:nvPicPr>
          <p:cNvPr id="45059" name="Picture 3"/>
          <p:cNvPicPr>
            <a:picLocks noChangeAspect="1" noChangeArrowheads="1"/>
          </p:cNvPicPr>
          <p:nvPr/>
        </p:nvPicPr>
        <p:blipFill>
          <a:blip r:embed="rId4" cstate="print"/>
          <a:srcRect/>
          <a:stretch>
            <a:fillRect/>
          </a:stretch>
        </p:blipFill>
        <p:spPr bwMode="auto">
          <a:xfrm>
            <a:off x="4267200" y="1219200"/>
            <a:ext cx="876300" cy="400050"/>
          </a:xfrm>
          <a:prstGeom prst="rect">
            <a:avLst/>
          </a:prstGeom>
          <a:noFill/>
          <a:ln w="9525">
            <a:noFill/>
            <a:miter lim="800000"/>
            <a:headEnd/>
            <a:tailEnd/>
          </a:ln>
        </p:spPr>
      </p:pic>
      <p:pic>
        <p:nvPicPr>
          <p:cNvPr id="45060" name="Picture 4"/>
          <p:cNvPicPr>
            <a:picLocks noChangeAspect="1" noChangeArrowheads="1"/>
          </p:cNvPicPr>
          <p:nvPr/>
        </p:nvPicPr>
        <p:blipFill>
          <a:blip r:embed="rId5" cstate="print"/>
          <a:srcRect/>
          <a:stretch>
            <a:fillRect/>
          </a:stretch>
        </p:blipFill>
        <p:spPr bwMode="auto">
          <a:xfrm>
            <a:off x="5486400" y="1752600"/>
            <a:ext cx="3057525" cy="333375"/>
          </a:xfrm>
          <a:prstGeom prst="rect">
            <a:avLst/>
          </a:prstGeom>
          <a:noFill/>
          <a:ln w="9525">
            <a:noFill/>
            <a:miter lim="800000"/>
            <a:headEnd/>
            <a:tailEnd/>
          </a:ln>
        </p:spPr>
      </p:pic>
      <p:pic>
        <p:nvPicPr>
          <p:cNvPr id="45061" name="Picture 5"/>
          <p:cNvPicPr>
            <a:picLocks noChangeAspect="1" noChangeArrowheads="1"/>
          </p:cNvPicPr>
          <p:nvPr/>
        </p:nvPicPr>
        <p:blipFill>
          <a:blip r:embed="rId6" cstate="print"/>
          <a:srcRect/>
          <a:stretch>
            <a:fillRect/>
          </a:stretch>
        </p:blipFill>
        <p:spPr bwMode="auto">
          <a:xfrm>
            <a:off x="6248400" y="2667000"/>
            <a:ext cx="819150" cy="923925"/>
          </a:xfrm>
          <a:prstGeom prst="rect">
            <a:avLst/>
          </a:prstGeom>
          <a:noFill/>
          <a:ln w="9525">
            <a:noFill/>
            <a:miter lim="800000"/>
            <a:headEnd/>
            <a:tailEnd/>
          </a:ln>
        </p:spPr>
      </p:pic>
      <p:pic>
        <p:nvPicPr>
          <p:cNvPr id="45062" name="Picture 6"/>
          <p:cNvPicPr>
            <a:picLocks noChangeAspect="1" noChangeArrowheads="1"/>
          </p:cNvPicPr>
          <p:nvPr/>
        </p:nvPicPr>
        <p:blipFill>
          <a:blip r:embed="rId7" cstate="print"/>
          <a:srcRect/>
          <a:stretch>
            <a:fillRect/>
          </a:stretch>
        </p:blipFill>
        <p:spPr bwMode="auto">
          <a:xfrm>
            <a:off x="7239000" y="3962400"/>
            <a:ext cx="1762125" cy="466725"/>
          </a:xfrm>
          <a:prstGeom prst="rect">
            <a:avLst/>
          </a:prstGeom>
          <a:noFill/>
          <a:ln w="9525">
            <a:noFill/>
            <a:miter lim="800000"/>
            <a:headEnd/>
            <a:tailEnd/>
          </a:ln>
        </p:spPr>
      </p:pic>
      <p:pic>
        <p:nvPicPr>
          <p:cNvPr id="45063" name="Picture 7"/>
          <p:cNvPicPr>
            <a:picLocks noChangeAspect="1" noChangeArrowheads="1"/>
          </p:cNvPicPr>
          <p:nvPr/>
        </p:nvPicPr>
        <p:blipFill>
          <a:blip r:embed="rId8" cstate="print"/>
          <a:srcRect/>
          <a:stretch>
            <a:fillRect/>
          </a:stretch>
        </p:blipFill>
        <p:spPr bwMode="auto">
          <a:xfrm>
            <a:off x="5486400" y="4572000"/>
            <a:ext cx="2686050" cy="371475"/>
          </a:xfrm>
          <a:prstGeom prst="rect">
            <a:avLst/>
          </a:prstGeom>
          <a:noFill/>
          <a:ln w="9525">
            <a:noFill/>
            <a:miter lim="800000"/>
            <a:headEnd/>
            <a:tailEnd/>
          </a:ln>
        </p:spPr>
      </p:pic>
      <p:pic>
        <p:nvPicPr>
          <p:cNvPr id="45065" name="Picture 9"/>
          <p:cNvPicPr>
            <a:picLocks noChangeAspect="1" noChangeArrowheads="1"/>
          </p:cNvPicPr>
          <p:nvPr/>
        </p:nvPicPr>
        <p:blipFill>
          <a:blip r:embed="rId9" cstate="print"/>
          <a:srcRect/>
          <a:stretch>
            <a:fillRect/>
          </a:stretch>
        </p:blipFill>
        <p:spPr bwMode="auto">
          <a:xfrm>
            <a:off x="6748462" y="5486400"/>
            <a:ext cx="2395538" cy="383286"/>
          </a:xfrm>
          <a:prstGeom prst="rect">
            <a:avLst/>
          </a:prstGeom>
          <a:noFill/>
          <a:ln w="9525">
            <a:noFill/>
            <a:miter lim="800000"/>
            <a:headEnd/>
            <a:tailEnd/>
          </a:ln>
        </p:spPr>
      </p:pic>
      <p:pic>
        <p:nvPicPr>
          <p:cNvPr id="45066" name="Picture 10"/>
          <p:cNvPicPr>
            <a:picLocks noChangeAspect="1" noChangeArrowheads="1"/>
          </p:cNvPicPr>
          <p:nvPr/>
        </p:nvPicPr>
        <p:blipFill>
          <a:blip r:embed="rId10" cstate="print"/>
          <a:srcRect/>
          <a:stretch>
            <a:fillRect/>
          </a:stretch>
        </p:blipFill>
        <p:spPr bwMode="auto">
          <a:xfrm>
            <a:off x="4995862" y="5257800"/>
            <a:ext cx="871538" cy="600556"/>
          </a:xfrm>
          <a:prstGeom prst="rect">
            <a:avLst/>
          </a:prstGeom>
          <a:noFill/>
          <a:ln w="9525">
            <a:noFill/>
            <a:miter lim="800000"/>
            <a:headEnd/>
            <a:tailEnd/>
          </a:ln>
        </p:spPr>
      </p:pic>
      <p:pic>
        <p:nvPicPr>
          <p:cNvPr id="4" name="Picture 2"/>
          <p:cNvPicPr>
            <a:picLocks noChangeAspect="1" noChangeArrowheads="1"/>
          </p:cNvPicPr>
          <p:nvPr/>
        </p:nvPicPr>
        <p:blipFill>
          <a:blip r:embed="rId11" cstate="print"/>
          <a:srcRect/>
          <a:stretch>
            <a:fillRect/>
          </a:stretch>
        </p:blipFill>
        <p:spPr bwMode="auto">
          <a:xfrm>
            <a:off x="2133600" y="1752600"/>
            <a:ext cx="1181100" cy="838200"/>
          </a:xfrm>
          <a:prstGeom prst="rect">
            <a:avLst/>
          </a:prstGeom>
          <a:noFill/>
          <a:ln w="9525">
            <a:noFill/>
            <a:miter lim="800000"/>
            <a:headEnd/>
            <a:tailEnd/>
          </a:ln>
        </p:spPr>
      </p:pic>
      <p:pic>
        <p:nvPicPr>
          <p:cNvPr id="5" name="Picture 3"/>
          <p:cNvPicPr>
            <a:picLocks noChangeAspect="1" noChangeArrowheads="1"/>
          </p:cNvPicPr>
          <p:nvPr/>
        </p:nvPicPr>
        <p:blipFill>
          <a:blip r:embed="rId12" cstate="print"/>
          <a:srcRect/>
          <a:stretch>
            <a:fillRect/>
          </a:stretch>
        </p:blipFill>
        <p:spPr bwMode="auto">
          <a:xfrm>
            <a:off x="2286000" y="2743200"/>
            <a:ext cx="781050" cy="781050"/>
          </a:xfrm>
          <a:prstGeom prst="rect">
            <a:avLst/>
          </a:prstGeom>
          <a:noFill/>
          <a:ln w="9525">
            <a:noFill/>
            <a:miter lim="800000"/>
            <a:headEnd/>
            <a:tailEnd/>
          </a:ln>
        </p:spPr>
      </p:pic>
      <p:pic>
        <p:nvPicPr>
          <p:cNvPr id="6" name="Picture 4"/>
          <p:cNvPicPr>
            <a:picLocks noChangeAspect="1" noChangeArrowheads="1"/>
          </p:cNvPicPr>
          <p:nvPr/>
        </p:nvPicPr>
        <p:blipFill>
          <a:blip r:embed="rId13" cstate="print"/>
          <a:srcRect/>
          <a:stretch>
            <a:fillRect/>
          </a:stretch>
        </p:blipFill>
        <p:spPr bwMode="auto">
          <a:xfrm>
            <a:off x="152400" y="1274578"/>
            <a:ext cx="2895600" cy="420872"/>
          </a:xfrm>
          <a:prstGeom prst="rect">
            <a:avLst/>
          </a:prstGeom>
          <a:noFill/>
          <a:ln w="9525">
            <a:noFill/>
            <a:miter lim="800000"/>
            <a:headEnd/>
            <a:tailEnd/>
          </a:ln>
        </p:spPr>
      </p:pic>
      <p:pic>
        <p:nvPicPr>
          <p:cNvPr id="7" name="Picture 5"/>
          <p:cNvPicPr>
            <a:picLocks noChangeAspect="1" noChangeArrowheads="1"/>
          </p:cNvPicPr>
          <p:nvPr/>
        </p:nvPicPr>
        <p:blipFill>
          <a:blip r:embed="rId14" cstate="print">
            <a:lum bright="70000"/>
          </a:blip>
          <a:srcRect t="-4545" r="68130"/>
          <a:stretch>
            <a:fillRect/>
          </a:stretch>
        </p:blipFill>
        <p:spPr bwMode="auto">
          <a:xfrm>
            <a:off x="4191000" y="3581400"/>
            <a:ext cx="1071562" cy="438150"/>
          </a:xfrm>
          <a:prstGeom prst="rect">
            <a:avLst/>
          </a:prstGeom>
          <a:noFill/>
          <a:ln w="9525">
            <a:noFill/>
            <a:miter lim="800000"/>
            <a:headEnd/>
            <a:tailEnd/>
          </a:ln>
        </p:spPr>
      </p:pic>
      <p:pic>
        <p:nvPicPr>
          <p:cNvPr id="11" name="Picture 6"/>
          <p:cNvPicPr>
            <a:picLocks noChangeAspect="1" noChangeArrowheads="1"/>
          </p:cNvPicPr>
          <p:nvPr/>
        </p:nvPicPr>
        <p:blipFill>
          <a:blip r:embed="rId15" cstate="print"/>
          <a:srcRect/>
          <a:stretch>
            <a:fillRect/>
          </a:stretch>
        </p:blipFill>
        <p:spPr bwMode="auto">
          <a:xfrm>
            <a:off x="381000" y="4648200"/>
            <a:ext cx="938212" cy="486742"/>
          </a:xfrm>
          <a:prstGeom prst="rect">
            <a:avLst/>
          </a:prstGeom>
          <a:noFill/>
          <a:ln w="9525">
            <a:noFill/>
            <a:miter lim="800000"/>
            <a:headEnd/>
            <a:tailEnd/>
          </a:ln>
        </p:spPr>
      </p:pic>
      <p:pic>
        <p:nvPicPr>
          <p:cNvPr id="45064" name="Picture 8"/>
          <p:cNvPicPr>
            <a:picLocks noChangeAspect="1" noChangeArrowheads="1"/>
          </p:cNvPicPr>
          <p:nvPr/>
        </p:nvPicPr>
        <p:blipFill>
          <a:blip r:embed="rId16" cstate="print"/>
          <a:srcRect/>
          <a:stretch>
            <a:fillRect/>
          </a:stretch>
        </p:blipFill>
        <p:spPr bwMode="auto">
          <a:xfrm>
            <a:off x="3657600" y="4648200"/>
            <a:ext cx="1066800" cy="485775"/>
          </a:xfrm>
          <a:prstGeom prst="rect">
            <a:avLst/>
          </a:prstGeom>
          <a:noFill/>
          <a:ln w="9525">
            <a:noFill/>
            <a:miter lim="800000"/>
            <a:headEnd/>
            <a:tailEnd/>
          </a:ln>
        </p:spPr>
      </p:pic>
      <p:pic>
        <p:nvPicPr>
          <p:cNvPr id="45067" name="Picture 11"/>
          <p:cNvPicPr>
            <a:picLocks noChangeAspect="1" noChangeArrowheads="1"/>
          </p:cNvPicPr>
          <p:nvPr/>
        </p:nvPicPr>
        <p:blipFill>
          <a:blip r:embed="rId17" cstate="print"/>
          <a:srcRect/>
          <a:stretch>
            <a:fillRect/>
          </a:stretch>
        </p:blipFill>
        <p:spPr bwMode="auto">
          <a:xfrm>
            <a:off x="1676400" y="4724400"/>
            <a:ext cx="1828800" cy="547757"/>
          </a:xfrm>
          <a:prstGeom prst="rect">
            <a:avLst/>
          </a:prstGeom>
          <a:noFill/>
          <a:ln w="9525">
            <a:noFill/>
            <a:miter lim="800000"/>
            <a:headEnd/>
            <a:tailEnd/>
          </a:ln>
        </p:spPr>
      </p:pic>
      <p:pic>
        <p:nvPicPr>
          <p:cNvPr id="45068" name="Picture 12"/>
          <p:cNvPicPr>
            <a:picLocks noChangeAspect="1" noChangeArrowheads="1"/>
          </p:cNvPicPr>
          <p:nvPr/>
        </p:nvPicPr>
        <p:blipFill>
          <a:blip r:embed="rId18" cstate="print"/>
          <a:srcRect/>
          <a:stretch>
            <a:fillRect/>
          </a:stretch>
        </p:blipFill>
        <p:spPr bwMode="auto">
          <a:xfrm>
            <a:off x="381000" y="5486400"/>
            <a:ext cx="1866900" cy="571500"/>
          </a:xfrm>
          <a:prstGeom prst="rect">
            <a:avLst/>
          </a:prstGeom>
          <a:noFill/>
          <a:ln w="9525">
            <a:noFill/>
            <a:miter lim="800000"/>
            <a:headEnd/>
            <a:tailEnd/>
          </a:ln>
        </p:spPr>
      </p:pic>
      <p:pic>
        <p:nvPicPr>
          <p:cNvPr id="45069" name="Picture 13"/>
          <p:cNvPicPr>
            <a:picLocks noChangeAspect="1" noChangeArrowheads="1"/>
          </p:cNvPicPr>
          <p:nvPr/>
        </p:nvPicPr>
        <p:blipFill>
          <a:blip r:embed="rId19" cstate="print"/>
          <a:srcRect/>
          <a:stretch>
            <a:fillRect/>
          </a:stretch>
        </p:blipFill>
        <p:spPr bwMode="auto">
          <a:xfrm>
            <a:off x="1828800" y="6096000"/>
            <a:ext cx="1714500" cy="571500"/>
          </a:xfrm>
          <a:prstGeom prst="rect">
            <a:avLst/>
          </a:prstGeom>
          <a:noFill/>
          <a:ln w="9525">
            <a:noFill/>
            <a:miter lim="800000"/>
            <a:headEnd/>
            <a:tailEnd/>
          </a:ln>
        </p:spPr>
      </p:pic>
      <p:pic>
        <p:nvPicPr>
          <p:cNvPr id="45070" name="Picture 14"/>
          <p:cNvPicPr>
            <a:picLocks noChangeAspect="1" noChangeArrowheads="1"/>
          </p:cNvPicPr>
          <p:nvPr/>
        </p:nvPicPr>
        <p:blipFill>
          <a:blip r:embed="rId20" cstate="print"/>
          <a:srcRect/>
          <a:stretch>
            <a:fillRect/>
          </a:stretch>
        </p:blipFill>
        <p:spPr bwMode="auto">
          <a:xfrm>
            <a:off x="3962400" y="6096000"/>
            <a:ext cx="1190625" cy="523875"/>
          </a:xfrm>
          <a:prstGeom prst="rect">
            <a:avLst/>
          </a:prstGeom>
          <a:noFill/>
          <a:ln w="9525">
            <a:noFill/>
            <a:miter lim="800000"/>
            <a:headEnd/>
            <a:tailEnd/>
          </a:ln>
        </p:spPr>
      </p:pic>
      <p:pic>
        <p:nvPicPr>
          <p:cNvPr id="45071" name="Picture 15"/>
          <p:cNvPicPr>
            <a:picLocks noChangeAspect="1" noChangeArrowheads="1"/>
          </p:cNvPicPr>
          <p:nvPr/>
        </p:nvPicPr>
        <p:blipFill>
          <a:blip r:embed="rId21" cstate="print"/>
          <a:srcRect/>
          <a:stretch>
            <a:fillRect/>
          </a:stretch>
        </p:blipFill>
        <p:spPr bwMode="auto">
          <a:xfrm>
            <a:off x="5410200" y="6096000"/>
            <a:ext cx="2286000" cy="343647"/>
          </a:xfrm>
          <a:prstGeom prst="rect">
            <a:avLst/>
          </a:prstGeom>
          <a:noFill/>
          <a:ln w="9525">
            <a:noFill/>
            <a:miter lim="800000"/>
            <a:headEnd/>
            <a:tailEnd/>
          </a:ln>
        </p:spPr>
      </p:pic>
      <p:grpSp>
        <p:nvGrpSpPr>
          <p:cNvPr id="52" name="Group 51"/>
          <p:cNvGrpSpPr/>
          <p:nvPr/>
        </p:nvGrpSpPr>
        <p:grpSpPr>
          <a:xfrm>
            <a:off x="850105" y="3124200"/>
            <a:ext cx="5979320" cy="2133600"/>
            <a:chOff x="850105" y="3124200"/>
            <a:chExt cx="5979320" cy="2133600"/>
          </a:xfrm>
        </p:grpSpPr>
        <p:cxnSp>
          <p:nvCxnSpPr>
            <p:cNvPr id="34" name="Straight Arrow Connector 33"/>
            <p:cNvCxnSpPr>
              <a:stCxn id="7" idx="0"/>
              <a:endCxn id="45058" idx="2"/>
            </p:cNvCxnSpPr>
            <p:nvPr/>
          </p:nvCxnSpPr>
          <p:spPr>
            <a:xfrm rot="16200000" flipV="1">
              <a:off x="4487466" y="3342084"/>
              <a:ext cx="457200" cy="21431"/>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45067" idx="0"/>
              <a:endCxn id="45057" idx="2"/>
            </p:cNvCxnSpPr>
            <p:nvPr/>
          </p:nvCxnSpPr>
          <p:spPr>
            <a:xfrm rot="16200000" flipV="1">
              <a:off x="1728788" y="3862387"/>
              <a:ext cx="590550" cy="1133475"/>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1" idx="0"/>
              <a:endCxn id="45057" idx="2"/>
            </p:cNvCxnSpPr>
            <p:nvPr/>
          </p:nvCxnSpPr>
          <p:spPr>
            <a:xfrm rot="5400000" flipH="1" flipV="1">
              <a:off x="896540" y="4087416"/>
              <a:ext cx="514350" cy="607219"/>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45061" idx="1"/>
              <a:endCxn id="7" idx="3"/>
            </p:cNvCxnSpPr>
            <p:nvPr/>
          </p:nvCxnSpPr>
          <p:spPr>
            <a:xfrm rot="10800000" flipV="1">
              <a:off x="5262562" y="3128963"/>
              <a:ext cx="985838" cy="671512"/>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45063" idx="0"/>
              <a:endCxn id="7" idx="2"/>
            </p:cNvCxnSpPr>
            <p:nvPr/>
          </p:nvCxnSpPr>
          <p:spPr>
            <a:xfrm rot="16200000" flipV="1">
              <a:off x="5501878" y="3244453"/>
              <a:ext cx="552450" cy="2102644"/>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45066" idx="0"/>
              <a:endCxn id="7" idx="2"/>
            </p:cNvCxnSpPr>
            <p:nvPr/>
          </p:nvCxnSpPr>
          <p:spPr>
            <a:xfrm rot="16200000" flipV="1">
              <a:off x="4460081" y="4286250"/>
              <a:ext cx="1238250" cy="704850"/>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45064" idx="0"/>
              <a:endCxn id="45057" idx="2"/>
            </p:cNvCxnSpPr>
            <p:nvPr/>
          </p:nvCxnSpPr>
          <p:spPr>
            <a:xfrm rot="16200000" flipV="1">
              <a:off x="2566988" y="3024187"/>
              <a:ext cx="514350" cy="2733675"/>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45064" idx="0"/>
              <a:endCxn id="7" idx="2"/>
            </p:cNvCxnSpPr>
            <p:nvPr/>
          </p:nvCxnSpPr>
          <p:spPr>
            <a:xfrm rot="5400000" flipH="1" flipV="1">
              <a:off x="4144565" y="4065985"/>
              <a:ext cx="628650" cy="535781"/>
            </a:xfrm>
            <a:prstGeom prst="straightConnector1">
              <a:avLst/>
            </a:prstGeom>
            <a:ln w="3810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grpSp>
      <p:cxnSp>
        <p:nvCxnSpPr>
          <p:cNvPr id="50" name="Straight Arrow Connector 49"/>
          <p:cNvCxnSpPr>
            <a:stCxn id="5" idx="1"/>
            <a:endCxn id="6" idx="2"/>
          </p:cNvCxnSpPr>
          <p:nvPr/>
        </p:nvCxnSpPr>
        <p:spPr>
          <a:xfrm rot="10800000">
            <a:off x="1600200" y="1695451"/>
            <a:ext cx="685800" cy="1438275"/>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45064" idx="0"/>
            <a:endCxn id="5" idx="2"/>
          </p:cNvCxnSpPr>
          <p:nvPr/>
        </p:nvCxnSpPr>
        <p:spPr>
          <a:xfrm rot="16200000" flipV="1">
            <a:off x="2871788" y="3328987"/>
            <a:ext cx="1123950" cy="1514475"/>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45064" idx="0"/>
            <a:endCxn id="45060" idx="2"/>
          </p:cNvCxnSpPr>
          <p:nvPr/>
        </p:nvCxnSpPr>
        <p:spPr>
          <a:xfrm rot="5400000" flipH="1" flipV="1">
            <a:off x="4321969" y="1955007"/>
            <a:ext cx="2562225" cy="2824163"/>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5066" idx="0"/>
            <a:endCxn id="45061" idx="2"/>
          </p:cNvCxnSpPr>
          <p:nvPr/>
        </p:nvCxnSpPr>
        <p:spPr>
          <a:xfrm rot="5400000" flipH="1" flipV="1">
            <a:off x="5211366" y="3811191"/>
            <a:ext cx="1666875" cy="1226344"/>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11" idx="3"/>
          </p:cNvCxnSpPr>
          <p:nvPr/>
        </p:nvCxnSpPr>
        <p:spPr>
          <a:xfrm flipV="1">
            <a:off x="1319212" y="4876800"/>
            <a:ext cx="433388" cy="14771"/>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a:endCxn id="45064" idx="1"/>
          </p:cNvCxnSpPr>
          <p:nvPr/>
        </p:nvCxnSpPr>
        <p:spPr>
          <a:xfrm>
            <a:off x="3429000" y="4876800"/>
            <a:ext cx="228600" cy="14288"/>
          </a:xfrm>
          <a:prstGeom prst="straightConnector1">
            <a:avLst/>
          </a:prstGeom>
          <a:ln w="3175">
            <a:solidFill>
              <a:srgbClr val="7030A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5257800" y="152400"/>
            <a:ext cx="3886200" cy="1477328"/>
          </a:xfrm>
          <a:prstGeom prst="rect">
            <a:avLst/>
          </a:prstGeom>
        </p:spPr>
        <p:txBody>
          <a:bodyPr wrap="square">
            <a:spAutoFit/>
          </a:bodyPr>
          <a:lstStyle/>
          <a:p>
            <a:pPr>
              <a:buFont typeface="Wingdings" pitchFamily="2" charset="2"/>
              <a:buChar char="q"/>
            </a:pPr>
            <a:r>
              <a:rPr lang="en-US" altLang="zh-CN" dirty="0" smtClean="0">
                <a:ea typeface="SimSun" pitchFamily="2" charset="-122"/>
              </a:rPr>
              <a:t>18 weather websites</a:t>
            </a:r>
          </a:p>
          <a:p>
            <a:pPr>
              <a:buFont typeface="Wingdings" pitchFamily="2" charset="2"/>
              <a:buChar char="q"/>
            </a:pPr>
            <a:r>
              <a:rPr lang="en-US" altLang="zh-CN" dirty="0" smtClean="0">
                <a:ea typeface="SimSun" pitchFamily="2" charset="-122"/>
              </a:rPr>
              <a:t>for 30 major USA cities</a:t>
            </a:r>
          </a:p>
          <a:p>
            <a:pPr>
              <a:buFont typeface="Wingdings" pitchFamily="2" charset="2"/>
              <a:buChar char="q"/>
            </a:pPr>
            <a:r>
              <a:rPr lang="en-US" altLang="zh-CN" dirty="0" smtClean="0">
                <a:ea typeface="SimSun" pitchFamily="2" charset="-122"/>
              </a:rPr>
              <a:t>collected every 45 minutes for a day</a:t>
            </a:r>
          </a:p>
          <a:p>
            <a:pPr>
              <a:buFont typeface="Wingdings" pitchFamily="2" charset="2"/>
              <a:buChar char="q"/>
            </a:pPr>
            <a:r>
              <a:rPr lang="en-US" altLang="zh-CN" dirty="0" smtClean="0">
                <a:ea typeface="SimSun" pitchFamily="2" charset="-122"/>
              </a:rPr>
              <a:t>33 collections, so 990 objects</a:t>
            </a:r>
          </a:p>
          <a:p>
            <a:pPr>
              <a:buFont typeface="Wingdings" pitchFamily="2" charset="2"/>
              <a:buChar char="q"/>
            </a:pPr>
            <a:r>
              <a:rPr lang="en-US" altLang="zh-CN" dirty="0" smtClean="0">
                <a:ea typeface="SimSun" pitchFamily="2" charset="-122"/>
              </a:rPr>
              <a:t>28 distinct attributes in total</a:t>
            </a:r>
          </a:p>
        </p:txBody>
      </p:sp>
      <p:sp>
        <p:nvSpPr>
          <p:cNvPr id="55" name="Title 1"/>
          <p:cNvSpPr>
            <a:spLocks noGrp="1"/>
          </p:cNvSpPr>
          <p:nvPr>
            <p:ph type="title"/>
          </p:nvPr>
        </p:nvSpPr>
        <p:spPr>
          <a:xfrm>
            <a:off x="457200" y="209550"/>
            <a:ext cx="8229600" cy="1295400"/>
          </a:xfrm>
        </p:spPr>
        <p:txBody>
          <a:bodyPr/>
          <a:lstStyle/>
          <a:p>
            <a:r>
              <a:rPr lang="en-US" dirty="0" smtClean="0">
                <a:solidFill>
                  <a:schemeClr val="bg1">
                    <a:lumMod val="95000"/>
                  </a:schemeClr>
                </a:solidFill>
              </a:rPr>
              <a:t>Silver</a:t>
            </a:r>
            <a:r>
              <a:rPr lang="en-US" dirty="0" smtClean="0"/>
              <a:t> Standard</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nodeType="clickEffect">
                                  <p:stCondLst>
                                    <p:cond delay="0"/>
                                  </p:stCondLst>
                                  <p:childTnLst>
                                    <p:animEffect transition="out" filter="checkerboard(across)">
                                      <p:cBhvr>
                                        <p:cTn id="6" dur="500"/>
                                        <p:tgtEl>
                                          <p:spTgt spid="52"/>
                                        </p:tgtEl>
                                      </p:cBhvr>
                                    </p:animEffect>
                                    <p:set>
                                      <p:cBhvr>
                                        <p:cTn id="7" dur="1" fill="hold">
                                          <p:stCondLst>
                                            <p:cond delay="499"/>
                                          </p:stCondLst>
                                        </p:cTn>
                                        <p:tgtEl>
                                          <p:spTgt spid="52"/>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50"/>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5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1"/>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5"/>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9"/>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nodeType="clickEffect">
                                  <p:stCondLst>
                                    <p:cond delay="0"/>
                                  </p:stCondLst>
                                  <p:childTnLst>
                                    <p:animEffect transition="out" filter="checkerboard(across)">
                                      <p:cBhvr>
                                        <p:cTn id="31" dur="500"/>
                                        <p:tgtEl>
                                          <p:spTgt spid="27"/>
                                        </p:tgtEl>
                                      </p:cBhvr>
                                    </p:animEffect>
                                    <p:set>
                                      <p:cBhvr>
                                        <p:cTn id="32" dur="1" fill="hold">
                                          <p:stCondLst>
                                            <p:cond delay="499"/>
                                          </p:stCondLst>
                                        </p:cTn>
                                        <p:tgtEl>
                                          <p:spTgt spid="27"/>
                                        </p:tgtEl>
                                        <p:attrNameLst>
                                          <p:attrName>style.visibility</p:attrName>
                                        </p:attrNameLst>
                                      </p:cBhvr>
                                      <p:to>
                                        <p:strVal val="hidden"/>
                                      </p:to>
                                    </p:set>
                                  </p:childTnLst>
                                </p:cTn>
                              </p:par>
                              <p:par>
                                <p:cTn id="33" presetID="5" presetClass="exit" presetSubtype="10" fill="hold" nodeType="withEffect">
                                  <p:stCondLst>
                                    <p:cond delay="0"/>
                                  </p:stCondLst>
                                  <p:childTnLst>
                                    <p:animEffect transition="out" filter="checkerboard(across)">
                                      <p:cBhvr>
                                        <p:cTn id="34" dur="500"/>
                                        <p:tgtEl>
                                          <p:spTgt spid="30"/>
                                        </p:tgtEl>
                                      </p:cBhvr>
                                    </p:animEffect>
                                    <p:set>
                                      <p:cBhvr>
                                        <p:cTn id="35" dur="1" fill="hold">
                                          <p:stCondLst>
                                            <p:cond delay="499"/>
                                          </p:stCondLst>
                                        </p:cTn>
                                        <p:tgtEl>
                                          <p:spTgt spid="30"/>
                                        </p:tgtEl>
                                        <p:attrNameLst>
                                          <p:attrName>style.visibility</p:attrName>
                                        </p:attrNameLst>
                                      </p:cBhvr>
                                      <p:to>
                                        <p:strVal val="hidden"/>
                                      </p:to>
                                    </p:set>
                                  </p:childTnLst>
                                </p:cTn>
                              </p:par>
                              <p:par>
                                <p:cTn id="36" presetID="5" presetClass="exit" presetSubtype="10" fill="hold" nodeType="withEffect">
                                  <p:stCondLst>
                                    <p:cond delay="0"/>
                                  </p:stCondLst>
                                  <p:childTnLst>
                                    <p:animEffect transition="out" filter="checkerboard(across)">
                                      <p:cBhvr>
                                        <p:cTn id="37" dur="500"/>
                                        <p:tgtEl>
                                          <p:spTgt spid="31"/>
                                        </p:tgtEl>
                                      </p:cBhvr>
                                    </p:animEffect>
                                    <p:set>
                                      <p:cBhvr>
                                        <p:cTn id="38"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Experiment Results</a:t>
            </a:r>
            <a:endParaRPr lang="en-US" dirty="0"/>
          </a:p>
        </p:txBody>
      </p:sp>
      <p:sp>
        <p:nvSpPr>
          <p:cNvPr id="3" name="Content Placeholder 2"/>
          <p:cNvSpPr>
            <a:spLocks noGrp="1"/>
          </p:cNvSpPr>
          <p:nvPr>
            <p:ph sz="half" idx="1"/>
          </p:nvPr>
        </p:nvSpPr>
        <p:spPr>
          <a:xfrm>
            <a:off x="464344" y="1447800"/>
            <a:ext cx="8679656" cy="1981200"/>
          </a:xfrm>
          <a:solidFill>
            <a:schemeClr val="bg1"/>
          </a:solidFill>
        </p:spPr>
        <p:txBody>
          <a:bodyPr>
            <a:normAutofit/>
          </a:bodyPr>
          <a:lstStyle/>
          <a:p>
            <a:pPr>
              <a:buFont typeface="Wingdings" pitchFamily="2" charset="2"/>
              <a:buChar char="q"/>
            </a:pPr>
            <a:r>
              <a:rPr lang="en-US" altLang="zh-CN" sz="3200" dirty="0" smtClean="0">
                <a:ea typeface="SimSun" pitchFamily="2" charset="-122"/>
              </a:rPr>
              <a:t>Measure: </a:t>
            </a:r>
            <a:r>
              <a:rPr lang="en-US" altLang="zh-CN" sz="2800" dirty="0" smtClean="0">
                <a:ea typeface="SimSun" pitchFamily="2" charset="-122"/>
              </a:rPr>
              <a:t>Precision, Recall, F-measure</a:t>
            </a:r>
          </a:p>
          <a:p>
            <a:pPr lvl="1">
              <a:buFont typeface="Wingdings" pitchFamily="2" charset="2"/>
              <a:buChar char="q"/>
            </a:pPr>
            <a:r>
              <a:rPr lang="en-US" altLang="zh-CN" sz="2600" b="1" dirty="0" smtClean="0">
                <a:ea typeface="SimSun" pitchFamily="2" charset="-122"/>
              </a:rPr>
              <a:t>C</a:t>
            </a:r>
            <a:r>
              <a:rPr lang="en-US" altLang="zh-CN" sz="2600" dirty="0" smtClean="0">
                <a:ea typeface="SimSun" pitchFamily="2" charset="-122"/>
              </a:rPr>
              <a:t>: real copying; </a:t>
            </a:r>
            <a:r>
              <a:rPr lang="en-US" altLang="zh-CN" sz="2600" b="1" dirty="0" smtClean="0">
                <a:ea typeface="SimSun" pitchFamily="2" charset="-122"/>
              </a:rPr>
              <a:t>D</a:t>
            </a:r>
            <a:r>
              <a:rPr lang="en-US" altLang="zh-CN" sz="2600" dirty="0" smtClean="0">
                <a:ea typeface="SimSun" pitchFamily="2" charset="-122"/>
              </a:rPr>
              <a:t>: detected copying</a:t>
            </a:r>
          </a:p>
          <a:p>
            <a:pPr lvl="1">
              <a:buNone/>
            </a:pPr>
            <a:endParaRPr lang="en-US" altLang="zh-CN" sz="2600" dirty="0" smtClean="0">
              <a:ea typeface="SimSun" pitchFamily="2" charset="-122"/>
            </a:endParaRPr>
          </a:p>
          <a:p>
            <a:pPr>
              <a:buFont typeface="Wingdings" pitchFamily="2" charset="2"/>
              <a:buChar char="q"/>
            </a:pPr>
            <a:endParaRPr lang="en-US" altLang="zh-CN" sz="3200" dirty="0" smtClean="0">
              <a:ea typeface="SimSun" pitchFamily="2" charset="-122"/>
            </a:endParaRPr>
          </a:p>
          <a:p>
            <a:endParaRPr lang="en-US" altLang="zh-CN" sz="3200" dirty="0" smtClean="0">
              <a:ea typeface="SimSun" pitchFamily="2" charset="-122"/>
            </a:endParaRPr>
          </a:p>
        </p:txBody>
      </p:sp>
      <p:graphicFrame>
        <p:nvGraphicFramePr>
          <p:cNvPr id="4" name="Object 3"/>
          <p:cNvGraphicFramePr>
            <a:graphicFrameLocks noChangeAspect="1"/>
          </p:cNvGraphicFramePr>
          <p:nvPr/>
        </p:nvGraphicFramePr>
        <p:xfrm>
          <a:off x="1344613" y="2514600"/>
          <a:ext cx="4778375" cy="998538"/>
        </p:xfrm>
        <a:graphic>
          <a:graphicData uri="http://schemas.openxmlformats.org/presentationml/2006/ole">
            <mc:AlternateContent xmlns:mc="http://schemas.openxmlformats.org/markup-compatibility/2006">
              <mc:Choice xmlns:v="urn:schemas-microsoft-com:vml" Requires="v">
                <p:oleObj spid="_x0000_s363524" name="Equation" r:id="rId3" imgW="2247840" imgH="469800" progId="Equation.3">
                  <p:embed/>
                </p:oleObj>
              </mc:Choice>
              <mc:Fallback>
                <p:oleObj name="Equation" r:id="rId3" imgW="2247840" imgH="4698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613" y="2514600"/>
                        <a:ext cx="4778375" cy="998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Table 4"/>
          <p:cNvGraphicFramePr>
            <a:graphicFrameLocks noGrp="1"/>
          </p:cNvGraphicFramePr>
          <p:nvPr/>
        </p:nvGraphicFramePr>
        <p:xfrm>
          <a:off x="685800" y="3581400"/>
          <a:ext cx="8153399" cy="2590799"/>
        </p:xfrm>
        <a:graphic>
          <a:graphicData uri="http://schemas.openxmlformats.org/drawingml/2006/table">
            <a:tbl>
              <a:tblPr firstRow="1" bandRow="1">
                <a:tableStyleId>{5C22544A-7EE6-4342-B048-85BDC9FD1C3A}</a:tableStyleId>
              </a:tblPr>
              <a:tblGrid>
                <a:gridCol w="3505200"/>
                <a:gridCol w="1600200"/>
                <a:gridCol w="1143000"/>
                <a:gridCol w="1904999"/>
              </a:tblGrid>
              <a:tr h="370840">
                <a:tc>
                  <a:txBody>
                    <a:bodyPr/>
                    <a:lstStyle/>
                    <a:p>
                      <a:pPr algn="ctr"/>
                      <a:r>
                        <a:rPr lang="en-US" sz="2800" dirty="0" smtClean="0"/>
                        <a:t>Methods</a:t>
                      </a:r>
                      <a:endParaRPr lang="en-US" sz="2800" dirty="0"/>
                    </a:p>
                  </a:txBody>
                  <a:tcPr anchor="ctr"/>
                </a:tc>
                <a:tc>
                  <a:txBody>
                    <a:bodyPr/>
                    <a:lstStyle/>
                    <a:p>
                      <a:pPr algn="ctr"/>
                      <a:r>
                        <a:rPr lang="en-US" sz="2800" dirty="0" smtClean="0"/>
                        <a:t>Precision</a:t>
                      </a:r>
                      <a:endParaRPr lang="en-US" sz="2800" dirty="0"/>
                    </a:p>
                  </a:txBody>
                  <a:tcPr anchor="ctr"/>
                </a:tc>
                <a:tc>
                  <a:txBody>
                    <a:bodyPr/>
                    <a:lstStyle/>
                    <a:p>
                      <a:pPr algn="ctr"/>
                      <a:r>
                        <a:rPr lang="en-US" sz="2800" dirty="0" smtClean="0"/>
                        <a:t>Recall</a:t>
                      </a:r>
                      <a:endParaRPr lang="en-US" sz="2800" dirty="0"/>
                    </a:p>
                  </a:txBody>
                  <a:tcPr anchor="ctr"/>
                </a:tc>
                <a:tc>
                  <a:txBody>
                    <a:bodyPr/>
                    <a:lstStyle/>
                    <a:p>
                      <a:pPr algn="ctr"/>
                      <a:r>
                        <a:rPr lang="en-US" sz="2800" dirty="0" smtClean="0"/>
                        <a:t>F-measure</a:t>
                      </a:r>
                      <a:endParaRPr lang="en-US" sz="2800" dirty="0"/>
                    </a:p>
                  </a:txBody>
                  <a:tcPr anchor="ctr"/>
                </a:tc>
              </a:tr>
              <a:tr h="370840">
                <a:tc>
                  <a:txBody>
                    <a:bodyPr/>
                    <a:lstStyle/>
                    <a:p>
                      <a:pPr algn="ctr"/>
                      <a:r>
                        <a:rPr lang="en-US" sz="2800" dirty="0" err="1" smtClean="0"/>
                        <a:t>Corr</a:t>
                      </a:r>
                      <a:r>
                        <a:rPr lang="en-US" sz="2800" dirty="0" smtClean="0"/>
                        <a:t> </a:t>
                      </a:r>
                      <a:r>
                        <a:rPr lang="en-US" sz="2000" dirty="0" smtClean="0"/>
                        <a:t>(Only correctness)</a:t>
                      </a:r>
                      <a:endParaRPr lang="en-US" sz="2000" dirty="0"/>
                    </a:p>
                  </a:txBody>
                  <a:tcPr anchor="ctr"/>
                </a:tc>
                <a:tc>
                  <a:txBody>
                    <a:bodyPr/>
                    <a:lstStyle/>
                    <a:p>
                      <a:pPr algn="ctr"/>
                      <a:r>
                        <a:rPr lang="en-US" sz="2800" dirty="0" smtClean="0"/>
                        <a:t>.5</a:t>
                      </a:r>
                      <a:endParaRPr lang="en-US" sz="2800" dirty="0"/>
                    </a:p>
                  </a:txBody>
                  <a:tcPr anchor="ctr"/>
                </a:tc>
                <a:tc>
                  <a:txBody>
                    <a:bodyPr/>
                    <a:lstStyle/>
                    <a:p>
                      <a:pPr algn="ctr"/>
                      <a:r>
                        <a:rPr lang="en-US" sz="2800" dirty="0" smtClean="0"/>
                        <a:t>.43</a:t>
                      </a:r>
                      <a:endParaRPr lang="en-US" sz="2800" dirty="0"/>
                    </a:p>
                  </a:txBody>
                  <a:tcPr anchor="ctr"/>
                </a:tc>
                <a:tc>
                  <a:txBody>
                    <a:bodyPr/>
                    <a:lstStyle/>
                    <a:p>
                      <a:pPr algn="ctr"/>
                      <a:r>
                        <a:rPr lang="en-US" sz="2800" dirty="0" smtClean="0"/>
                        <a:t>.46</a:t>
                      </a:r>
                      <a:endParaRPr lang="en-US" sz="2800" dirty="0"/>
                    </a:p>
                  </a:txBody>
                  <a:tcPr anchor="ctr"/>
                </a:tc>
              </a:tr>
              <a:tr h="370840">
                <a:tc>
                  <a:txBody>
                    <a:bodyPr/>
                    <a:lstStyle/>
                    <a:p>
                      <a:pPr algn="ctr"/>
                      <a:r>
                        <a:rPr lang="en-US" sz="2800" dirty="0" smtClean="0"/>
                        <a:t>Enriched </a:t>
                      </a:r>
                      <a:r>
                        <a:rPr lang="en-US" sz="2000" dirty="0" smtClean="0"/>
                        <a:t>(More evidence)</a:t>
                      </a:r>
                      <a:endParaRPr lang="en-US" sz="2000" dirty="0"/>
                    </a:p>
                  </a:txBody>
                  <a:tcPr anchor="ctr"/>
                </a:tc>
                <a:tc>
                  <a:txBody>
                    <a:bodyPr/>
                    <a:lstStyle/>
                    <a:p>
                      <a:pPr algn="ctr"/>
                      <a:r>
                        <a:rPr lang="en-US" sz="2800" dirty="0" smtClean="0"/>
                        <a:t>1</a:t>
                      </a:r>
                      <a:endParaRPr lang="en-US" sz="2800" dirty="0"/>
                    </a:p>
                  </a:txBody>
                  <a:tcPr anchor="ctr"/>
                </a:tc>
                <a:tc>
                  <a:txBody>
                    <a:bodyPr/>
                    <a:lstStyle/>
                    <a:p>
                      <a:pPr algn="ctr"/>
                      <a:r>
                        <a:rPr lang="en-US" sz="2800" dirty="0" smtClean="0"/>
                        <a:t>.14</a:t>
                      </a:r>
                      <a:endParaRPr lang="en-US" sz="2800" dirty="0"/>
                    </a:p>
                  </a:txBody>
                  <a:tcPr anchor="ctr"/>
                </a:tc>
                <a:tc>
                  <a:txBody>
                    <a:bodyPr/>
                    <a:lstStyle/>
                    <a:p>
                      <a:pPr algn="ctr"/>
                      <a:r>
                        <a:rPr lang="en-US" sz="2800" dirty="0" smtClean="0"/>
                        <a:t>.25</a:t>
                      </a:r>
                      <a:endParaRPr lang="en-US" sz="2800" dirty="0"/>
                    </a:p>
                  </a:txBody>
                  <a:tcPr anchor="ctr"/>
                </a:tc>
              </a:tr>
              <a:tr h="370840">
                <a:tc>
                  <a:txBody>
                    <a:bodyPr/>
                    <a:lstStyle/>
                    <a:p>
                      <a:pPr algn="ctr"/>
                      <a:r>
                        <a:rPr lang="en-US" sz="2800" dirty="0" smtClean="0"/>
                        <a:t>Local </a:t>
                      </a:r>
                      <a:r>
                        <a:rPr lang="en-US" sz="2000" dirty="0" smtClean="0"/>
                        <a:t>(correlated</a:t>
                      </a:r>
                      <a:r>
                        <a:rPr lang="en-US" sz="2000" baseline="0" dirty="0" smtClean="0"/>
                        <a:t> copying)</a:t>
                      </a:r>
                      <a:endParaRPr lang="en-US" sz="2800" dirty="0"/>
                    </a:p>
                  </a:txBody>
                  <a:tcPr anchor="ctr"/>
                </a:tc>
                <a:tc>
                  <a:txBody>
                    <a:bodyPr/>
                    <a:lstStyle/>
                    <a:p>
                      <a:pPr algn="ctr"/>
                      <a:r>
                        <a:rPr lang="en-US" sz="2800" dirty="0" smtClean="0"/>
                        <a:t>.33</a:t>
                      </a:r>
                      <a:endParaRPr lang="en-US" sz="2800" dirty="0"/>
                    </a:p>
                  </a:txBody>
                  <a:tcPr anchor="ctr"/>
                </a:tc>
                <a:tc>
                  <a:txBody>
                    <a:bodyPr/>
                    <a:lstStyle/>
                    <a:p>
                      <a:pPr algn="ctr"/>
                      <a:r>
                        <a:rPr lang="en-US" sz="2800" dirty="0" smtClean="0"/>
                        <a:t>.86</a:t>
                      </a:r>
                      <a:endParaRPr lang="en-US" sz="2800" dirty="0"/>
                    </a:p>
                  </a:txBody>
                  <a:tcPr anchor="ctr"/>
                </a:tc>
                <a:tc>
                  <a:txBody>
                    <a:bodyPr/>
                    <a:lstStyle/>
                    <a:p>
                      <a:pPr algn="ctr"/>
                      <a:r>
                        <a:rPr lang="en-US" sz="2800" dirty="0" smtClean="0"/>
                        <a:t>.48</a:t>
                      </a:r>
                      <a:endParaRPr lang="en-US" sz="2800" dirty="0"/>
                    </a:p>
                  </a:txBody>
                  <a:tcPr anchor="ctr"/>
                </a:tc>
              </a:tr>
              <a:tr h="370840">
                <a:tc>
                  <a:txBody>
                    <a:bodyPr/>
                    <a:lstStyle/>
                    <a:p>
                      <a:pPr algn="ctr"/>
                      <a:r>
                        <a:rPr lang="en-US" sz="2800" dirty="0" smtClean="0"/>
                        <a:t>Global </a:t>
                      </a:r>
                      <a:r>
                        <a:rPr lang="en-US" sz="2000" kern="1200" dirty="0" smtClean="0">
                          <a:solidFill>
                            <a:schemeClr val="dk1"/>
                          </a:solidFill>
                          <a:latin typeface="+mn-lt"/>
                          <a:ea typeface="+mn-ea"/>
                          <a:cs typeface="+mn-cs"/>
                        </a:rPr>
                        <a:t>(global</a:t>
                      </a:r>
                      <a:r>
                        <a:rPr lang="en-US" sz="2000" kern="1200" baseline="0" dirty="0" smtClean="0">
                          <a:solidFill>
                            <a:schemeClr val="dk1"/>
                          </a:solidFill>
                          <a:latin typeface="+mn-lt"/>
                          <a:ea typeface="+mn-ea"/>
                          <a:cs typeface="+mn-cs"/>
                        </a:rPr>
                        <a:t> detection</a:t>
                      </a:r>
                      <a:r>
                        <a:rPr lang="en-US" sz="2000" kern="1200" dirty="0" smtClean="0">
                          <a:solidFill>
                            <a:schemeClr val="dk1"/>
                          </a:solidFill>
                          <a:latin typeface="+mn-lt"/>
                          <a:ea typeface="+mn-ea"/>
                          <a:cs typeface="+mn-cs"/>
                        </a:rPr>
                        <a:t>)</a:t>
                      </a:r>
                      <a:endParaRPr lang="en-US" sz="2000" kern="1200" dirty="0">
                        <a:solidFill>
                          <a:schemeClr val="dk1"/>
                        </a:solidFill>
                        <a:latin typeface="+mn-lt"/>
                        <a:ea typeface="+mn-ea"/>
                        <a:cs typeface="+mn-cs"/>
                      </a:endParaRPr>
                    </a:p>
                  </a:txBody>
                  <a:tcPr anchor="ctr"/>
                </a:tc>
                <a:tc>
                  <a:txBody>
                    <a:bodyPr/>
                    <a:lstStyle/>
                    <a:p>
                      <a:pPr algn="ctr"/>
                      <a:r>
                        <a:rPr lang="en-US" sz="2800" dirty="0" smtClean="0"/>
                        <a:t>.79</a:t>
                      </a:r>
                      <a:endParaRPr lang="en-US" sz="2800" dirty="0"/>
                    </a:p>
                  </a:txBody>
                  <a:tcPr anchor="ctr"/>
                </a:tc>
                <a:tc>
                  <a:txBody>
                    <a:bodyPr/>
                    <a:lstStyle/>
                    <a:p>
                      <a:pPr algn="ctr"/>
                      <a:r>
                        <a:rPr lang="en-US" sz="2800" dirty="0" smtClean="0"/>
                        <a:t>.79</a:t>
                      </a:r>
                      <a:endParaRPr lang="en-US" sz="2800" dirty="0"/>
                    </a:p>
                  </a:txBody>
                  <a:tcPr anchor="ctr"/>
                </a:tc>
                <a:tc>
                  <a:txBody>
                    <a:bodyPr/>
                    <a:lstStyle/>
                    <a:p>
                      <a:pPr algn="ctr"/>
                      <a:r>
                        <a:rPr lang="en-US" sz="2800" dirty="0" smtClean="0"/>
                        <a:t>.79</a:t>
                      </a:r>
                      <a:endParaRPr lang="en-US" sz="2800" dirty="0"/>
                    </a:p>
                  </a:txBody>
                  <a:tcPr anchor="ctr"/>
                </a:tc>
              </a:tr>
            </a:tbl>
          </a:graphicData>
        </a:graphic>
      </p:graphicFrame>
      <p:sp>
        <p:nvSpPr>
          <p:cNvPr id="7" name="Rectangular Callout 6"/>
          <p:cNvSpPr/>
          <p:nvPr/>
        </p:nvSpPr>
        <p:spPr>
          <a:xfrm>
            <a:off x="1752600" y="6172200"/>
            <a:ext cx="2819400" cy="609600"/>
          </a:xfrm>
          <a:prstGeom prst="wedgeRectCallout">
            <a:avLst>
              <a:gd name="adj1" fmla="val 55446"/>
              <a:gd name="adj2" fmla="val -173645"/>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Transitive/co-copying </a:t>
            </a:r>
            <a:br>
              <a:rPr lang="en-US" dirty="0" smtClean="0">
                <a:solidFill>
                  <a:schemeClr val="tx1"/>
                </a:solidFill>
              </a:rPr>
            </a:br>
            <a:r>
              <a:rPr lang="en-US" dirty="0" smtClean="0">
                <a:solidFill>
                  <a:schemeClr val="tx1"/>
                </a:solidFill>
              </a:rPr>
              <a:t>not removed</a:t>
            </a:r>
            <a:endParaRPr lang="en-US" dirty="0">
              <a:solidFill>
                <a:schemeClr val="tx1"/>
              </a:solidFill>
            </a:endParaRPr>
          </a:p>
        </p:txBody>
      </p:sp>
      <p:sp>
        <p:nvSpPr>
          <p:cNvPr id="8" name="Rectangular Callout 7"/>
          <p:cNvSpPr/>
          <p:nvPr/>
        </p:nvSpPr>
        <p:spPr>
          <a:xfrm>
            <a:off x="6118034" y="6182298"/>
            <a:ext cx="2819400" cy="609600"/>
          </a:xfrm>
          <a:prstGeom prst="wedgeRectCallout">
            <a:avLst>
              <a:gd name="adj1" fmla="val -29738"/>
              <a:gd name="adj2" fmla="val -254970"/>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Ignoring evidence from </a:t>
            </a:r>
            <a:br>
              <a:rPr lang="en-US" dirty="0" smtClean="0">
                <a:solidFill>
                  <a:schemeClr val="tx1"/>
                </a:solidFill>
              </a:rPr>
            </a:br>
            <a:r>
              <a:rPr lang="en-US" dirty="0" smtClean="0">
                <a:solidFill>
                  <a:schemeClr val="tx1"/>
                </a:solidFill>
              </a:rPr>
              <a:t>correlated copying</a:t>
            </a:r>
            <a:endParaRPr lang="en-US" dirty="0">
              <a:solidFill>
                <a:schemeClr val="tx1"/>
              </a:solidFill>
            </a:endParaRPr>
          </a:p>
        </p:txBody>
      </p:sp>
      <p:sp>
        <p:nvSpPr>
          <p:cNvPr id="9" name="Rectangular Callout 8"/>
          <p:cNvSpPr/>
          <p:nvPr/>
        </p:nvSpPr>
        <p:spPr>
          <a:xfrm>
            <a:off x="6553200" y="2286000"/>
            <a:ext cx="2438400" cy="990600"/>
          </a:xfrm>
          <a:prstGeom prst="wedgeRectCallout">
            <a:avLst>
              <a:gd name="adj1" fmla="val 25684"/>
              <a:gd name="adj2" fmla="val 190892"/>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Enriched improves over </a:t>
            </a:r>
            <a:r>
              <a:rPr lang="en-US" dirty="0" err="1" smtClean="0">
                <a:solidFill>
                  <a:schemeClr val="tx1"/>
                </a:solidFill>
              </a:rPr>
              <a:t>Corr</a:t>
            </a:r>
            <a:r>
              <a:rPr lang="en-US" dirty="0" smtClean="0">
                <a:solidFill>
                  <a:schemeClr val="tx1"/>
                </a:solidFill>
              </a:rPr>
              <a:t> when true/false notion does apply</a:t>
            </a:r>
            <a:endParaRPr lang="en-US" dirty="0">
              <a:solidFill>
                <a:schemeClr val="tx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phoenixmasonry.org/images/King_Solomon.jpg"/>
          <p:cNvPicPr>
            <a:picLocks noChangeAspect="1" noChangeArrowheads="1"/>
          </p:cNvPicPr>
          <p:nvPr/>
        </p:nvPicPr>
        <p:blipFill>
          <a:blip r:embed="rId3" cstate="print"/>
          <a:srcRect/>
          <a:stretch>
            <a:fillRect/>
          </a:stretch>
        </p:blipFill>
        <p:spPr bwMode="auto">
          <a:xfrm>
            <a:off x="457200" y="457200"/>
            <a:ext cx="1066800" cy="1441621"/>
          </a:xfrm>
          <a:prstGeom prst="rect">
            <a:avLst/>
          </a:prstGeom>
          <a:noFill/>
        </p:spPr>
      </p:pic>
      <p:sp>
        <p:nvSpPr>
          <p:cNvPr id="7" name="Rectangle 2"/>
          <p:cNvSpPr txBox="1">
            <a:spLocks noChangeArrowheads="1"/>
          </p:cNvSpPr>
          <p:nvPr/>
        </p:nvSpPr>
        <p:spPr>
          <a:xfrm>
            <a:off x="381000" y="1828800"/>
            <a:ext cx="1351156" cy="3810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150" normalizeH="0" baseline="0" noProof="0" dirty="0" smtClean="0">
                <a:ln>
                  <a:noFill/>
                </a:ln>
                <a:solidFill>
                  <a:schemeClr val="accent1">
                    <a:lumMod val="75000"/>
                  </a:schemeClr>
                </a:solidFill>
                <a:effectLst>
                  <a:outerShdw blurRad="50800" dist="50800" dir="2700000" algn="tl" rotWithShape="0">
                    <a:srgbClr val="000000">
                      <a:alpha val="43137"/>
                    </a:srgbClr>
                  </a:outerShdw>
                </a:effectLst>
                <a:uLnTx/>
                <a:uFillTx/>
                <a:latin typeface="Stencil" pitchFamily="82" charset="0"/>
                <a:ea typeface="SimSun" pitchFamily="2" charset="-122"/>
                <a:cs typeface="+mj-cs"/>
              </a:rPr>
              <a:t>Solomon</a:t>
            </a:r>
            <a:endParaRPr kumimoji="0" lang="en-US" altLang="zh-CN" sz="2000" b="1" i="0" u="none" strike="noStrike" kern="1200" cap="none" spc="-150" normalizeH="0" baseline="0" noProof="0" dirty="0">
              <a:ln>
                <a:noFill/>
              </a:ln>
              <a:solidFill>
                <a:schemeClr val="accent1">
                  <a:lumMod val="75000"/>
                </a:schemeClr>
              </a:solidFill>
              <a:effectLst>
                <a:outerShdw blurRad="50800" dist="50800" dir="2700000" algn="tl" rotWithShape="0">
                  <a:srgbClr val="000000">
                    <a:alpha val="43137"/>
                  </a:srgbClr>
                </a:outerShdw>
              </a:effectLst>
              <a:uLnTx/>
              <a:uFillTx/>
              <a:latin typeface="Garamond" pitchFamily="18" charset="0"/>
              <a:ea typeface="SimSun" pitchFamily="2" charset="-122"/>
              <a:cs typeface="+mj-cs"/>
            </a:endParaRPr>
          </a:p>
        </p:txBody>
      </p:sp>
      <p:sp>
        <p:nvSpPr>
          <p:cNvPr id="9" name="Title 1"/>
          <p:cNvSpPr>
            <a:spLocks noGrp="1"/>
          </p:cNvSpPr>
          <p:nvPr>
            <p:ph type="title"/>
          </p:nvPr>
        </p:nvSpPr>
        <p:spPr>
          <a:xfrm>
            <a:off x="1600200" y="609600"/>
            <a:ext cx="8077200" cy="1295400"/>
          </a:xfrm>
        </p:spPr>
        <p:txBody>
          <a:bodyPr/>
          <a:lstStyle/>
          <a:p>
            <a:r>
              <a:rPr lang="en-US" sz="4800" dirty="0" smtClean="0"/>
              <a:t>Outline</a:t>
            </a:r>
            <a:endParaRPr lang="en-US" dirty="0"/>
          </a:p>
        </p:txBody>
      </p:sp>
      <p:sp>
        <p:nvSpPr>
          <p:cNvPr id="10" name="Rectangle 9"/>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Diagram 10"/>
          <p:cNvGraphicFramePr/>
          <p:nvPr/>
        </p:nvGraphicFramePr>
        <p:xfrm>
          <a:off x="609600" y="533400"/>
          <a:ext cx="8153400" cy="579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dirty="0" smtClean="0"/>
              <a:t>Data Integration Faces 3 Challenges</a:t>
            </a:r>
            <a:endParaRPr lang="en-US" dirty="0">
              <a:solidFill>
                <a:schemeClr val="accent1"/>
              </a:solidFill>
            </a:endParaRPr>
          </a:p>
        </p:txBody>
      </p:sp>
      <p:sp>
        <p:nvSpPr>
          <p:cNvPr id="6" name="Content Placeholder 5"/>
          <p:cNvSpPr>
            <a:spLocks noGrp="1"/>
          </p:cNvSpPr>
          <p:nvPr>
            <p:ph sz="half" idx="1"/>
          </p:nvPr>
        </p:nvSpPr>
        <p:spPr/>
        <p:txBody>
          <a:bodyPr/>
          <a:lstStyle/>
          <a:p>
            <a:endParaRPr lang="en-US"/>
          </a:p>
        </p:txBody>
      </p:sp>
      <p:graphicFrame>
        <p:nvGraphicFramePr>
          <p:cNvPr id="5" name="Content Placeholder 4"/>
          <p:cNvGraphicFramePr>
            <a:graphicFrameLocks noGrp="1"/>
          </p:cNvGraphicFramePr>
          <p:nvPr>
            <p:ph sz="half" idx="2"/>
          </p:nvPr>
        </p:nvGraphicFramePr>
        <p:xfrm>
          <a:off x="4724400" y="1676400"/>
          <a:ext cx="441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Information Can Be Propagated (I)</a:t>
            </a:r>
            <a:endParaRPr lang="en-US" dirty="0"/>
          </a:p>
        </p:txBody>
      </p:sp>
      <p:pic>
        <p:nvPicPr>
          <p:cNvPr id="1028" name="Picture 4"/>
          <p:cNvPicPr>
            <a:picLocks noChangeAspect="1" noChangeArrowheads="1"/>
          </p:cNvPicPr>
          <p:nvPr/>
        </p:nvPicPr>
        <p:blipFill>
          <a:blip r:embed="rId2" cstate="print"/>
          <a:srcRect t="8308"/>
          <a:stretch>
            <a:fillRect/>
          </a:stretch>
        </p:blipFill>
        <p:spPr bwMode="auto">
          <a:xfrm>
            <a:off x="1371600" y="1295400"/>
            <a:ext cx="7621677" cy="5426988"/>
          </a:xfrm>
          <a:prstGeom prst="rect">
            <a:avLst/>
          </a:prstGeom>
          <a:noFill/>
          <a:ln w="9525">
            <a:noFill/>
            <a:miter lim="800000"/>
            <a:headEnd/>
            <a:tailEnd/>
          </a:ln>
          <a:effectLst/>
        </p:spPr>
      </p:pic>
      <p:sp>
        <p:nvSpPr>
          <p:cNvPr id="7" name="Line Callout 2 (Border and Accent Bar) 6"/>
          <p:cNvSpPr/>
          <p:nvPr/>
        </p:nvSpPr>
        <p:spPr>
          <a:xfrm>
            <a:off x="304800" y="1295400"/>
            <a:ext cx="2362200" cy="685800"/>
          </a:xfrm>
          <a:prstGeom prst="accentBorderCallout2">
            <a:avLst>
              <a:gd name="adj1" fmla="val 27841"/>
              <a:gd name="adj2" fmla="val 101931"/>
              <a:gd name="adj3" fmla="val 27841"/>
              <a:gd name="adj4" fmla="val 119794"/>
              <a:gd name="adj5" fmla="val 259772"/>
              <a:gd name="adj6" fmla="val 1463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UA’s bankruptcy</a:t>
            </a:r>
            <a:r>
              <a:rPr lang="en-US" i="1" dirty="0" smtClean="0"/>
              <a:t/>
            </a:r>
            <a:br>
              <a:rPr lang="en-US" i="1" dirty="0" smtClean="0"/>
            </a:br>
            <a:r>
              <a:rPr lang="en-US" i="1" dirty="0" smtClean="0"/>
              <a:t>Chicago Tribune, 2002</a:t>
            </a:r>
            <a:endParaRPr lang="en-US" i="1" dirty="0"/>
          </a:p>
        </p:txBody>
      </p:sp>
      <p:sp>
        <p:nvSpPr>
          <p:cNvPr id="8" name="Line Callout 2 (Border and Accent Bar) 7"/>
          <p:cNvSpPr/>
          <p:nvPr/>
        </p:nvSpPr>
        <p:spPr>
          <a:xfrm>
            <a:off x="304800" y="2438400"/>
            <a:ext cx="2362200" cy="304800"/>
          </a:xfrm>
          <a:prstGeom prst="accentBorderCallout2">
            <a:avLst>
              <a:gd name="adj1" fmla="val 27841"/>
              <a:gd name="adj2" fmla="val 101931"/>
              <a:gd name="adj3" fmla="val 27841"/>
              <a:gd name="adj4" fmla="val 119794"/>
              <a:gd name="adj5" fmla="val 263235"/>
              <a:gd name="adj6" fmla="val 2234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t>Sun-Sentinel.com</a:t>
            </a:r>
            <a:endParaRPr lang="en-US" i="1" dirty="0"/>
          </a:p>
        </p:txBody>
      </p:sp>
      <p:sp>
        <p:nvSpPr>
          <p:cNvPr id="9" name="Line Callout 2 (Border and Accent Bar) 8"/>
          <p:cNvSpPr/>
          <p:nvPr/>
        </p:nvSpPr>
        <p:spPr>
          <a:xfrm>
            <a:off x="304800" y="3200400"/>
            <a:ext cx="2362200" cy="304800"/>
          </a:xfrm>
          <a:prstGeom prst="accentBorderCallout2">
            <a:avLst>
              <a:gd name="adj1" fmla="val 27841"/>
              <a:gd name="adj2" fmla="val 101931"/>
              <a:gd name="adj3" fmla="val 27841"/>
              <a:gd name="adj4" fmla="val 119794"/>
              <a:gd name="adj5" fmla="val 114946"/>
              <a:gd name="adj6" fmla="val 1858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Google News</a:t>
            </a:r>
            <a:endParaRPr lang="en-US" dirty="0"/>
          </a:p>
        </p:txBody>
      </p:sp>
      <p:sp>
        <p:nvSpPr>
          <p:cNvPr id="10" name="Line Callout 2 (Border and Accent Bar) 9"/>
          <p:cNvSpPr/>
          <p:nvPr/>
        </p:nvSpPr>
        <p:spPr>
          <a:xfrm>
            <a:off x="304800" y="3962400"/>
            <a:ext cx="2362200" cy="304800"/>
          </a:xfrm>
          <a:prstGeom prst="accentBorderCallout2">
            <a:avLst>
              <a:gd name="adj1" fmla="val 27841"/>
              <a:gd name="adj2" fmla="val 101931"/>
              <a:gd name="adj3" fmla="val 27841"/>
              <a:gd name="adj4" fmla="val 119794"/>
              <a:gd name="adj5" fmla="val 162748"/>
              <a:gd name="adj6" fmla="val 1793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t>Bloomberg.com</a:t>
            </a:r>
            <a:endParaRPr lang="en-US" i="1" dirty="0"/>
          </a:p>
        </p:txBody>
      </p:sp>
      <p:cxnSp>
        <p:nvCxnSpPr>
          <p:cNvPr id="12" name="Straight Arrow Connector 11"/>
          <p:cNvCxnSpPr>
            <a:stCxn id="7" idx="1"/>
            <a:endCxn id="8" idx="3"/>
          </p:cNvCxnSpPr>
          <p:nvPr/>
        </p:nvCxnSpPr>
        <p:spPr>
          <a:xfrm rot="5400000">
            <a:off x="1257300" y="2209800"/>
            <a:ext cx="457200" cy="1588"/>
          </a:xfrm>
          <a:prstGeom prst="straightConnector1">
            <a:avLst/>
          </a:prstGeom>
          <a:ln w="19050">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1"/>
            <a:endCxn id="9" idx="3"/>
          </p:cNvCxnSpPr>
          <p:nvPr/>
        </p:nvCxnSpPr>
        <p:spPr>
          <a:xfrm rot="5400000">
            <a:off x="1257300" y="2971800"/>
            <a:ext cx="457200" cy="1588"/>
          </a:xfrm>
          <a:prstGeom prst="straightConnector1">
            <a:avLst/>
          </a:prstGeom>
          <a:ln w="19050">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9" idx="1"/>
            <a:endCxn id="10" idx="3"/>
          </p:cNvCxnSpPr>
          <p:nvPr/>
        </p:nvCxnSpPr>
        <p:spPr>
          <a:xfrm rot="5400000">
            <a:off x="1257300" y="3733800"/>
            <a:ext cx="457200" cy="1588"/>
          </a:xfrm>
          <a:prstGeom prst="straightConnector1">
            <a:avLst/>
          </a:prstGeom>
          <a:ln w="19050">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7" name="Down Arrow 16"/>
          <p:cNvSpPr/>
          <p:nvPr/>
        </p:nvSpPr>
        <p:spPr>
          <a:xfrm>
            <a:off x="1182256" y="4267200"/>
            <a:ext cx="609600" cy="990600"/>
          </a:xfrm>
          <a:prstGeom prst="down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ular Callout 17"/>
          <p:cNvSpPr/>
          <p:nvPr/>
        </p:nvSpPr>
        <p:spPr>
          <a:xfrm>
            <a:off x="457200" y="5257800"/>
            <a:ext cx="2286000" cy="1143000"/>
          </a:xfrm>
          <a:prstGeom prst="wedgeRectCallout">
            <a:avLst>
              <a:gd name="adj1" fmla="val 156945"/>
              <a:gd name="adj2" fmla="val 43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The UAL stock plummeted to $3 from $12.5</a:t>
            </a:r>
            <a:endParaRPr lang="en-US" dirty="0"/>
          </a:p>
        </p:txBody>
      </p:sp>
      <p:sp>
        <p:nvSpPr>
          <p:cNvPr id="21" name="Rectangle 20"/>
          <p:cNvSpPr/>
          <p:nvPr/>
        </p:nvSpPr>
        <p:spPr>
          <a:xfrm>
            <a:off x="5221940" y="5791200"/>
            <a:ext cx="16764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500"/>
                                        <p:tgtEl>
                                          <p:spTgt spid="8"/>
                                        </p:tgtEl>
                                      </p:cBhvr>
                                    </p:animEffec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right)">
                                      <p:cBhvr>
                                        <p:cTn id="19" dur="500"/>
                                        <p:tgtEl>
                                          <p:spTgt spid="9"/>
                                        </p:tgtEl>
                                      </p:cBhvr>
                                    </p:animEffect>
                                  </p:childTnLst>
                                </p:cTn>
                              </p:par>
                              <p:par>
                                <p:cTn id="20" presetID="1"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500"/>
                                        <p:tgtEl>
                                          <p:spTgt spid="17"/>
                                        </p:tgtEl>
                                      </p:cBhvr>
                                    </p:animEffect>
                                  </p:childTnLst>
                                </p:cTn>
                              </p:par>
                            </p:childTnLst>
                          </p:cTn>
                        </p:par>
                        <p:par>
                          <p:cTn id="33" fill="hold">
                            <p:stCondLst>
                              <p:cond delay="500"/>
                            </p:stCondLst>
                            <p:childTnLst>
                              <p:par>
                                <p:cTn id="34" presetID="1" presetClass="entr" presetSubtype="0" fill="hold" grpId="0" nodeType="afterEffect">
                                  <p:stCondLst>
                                    <p:cond delay="0"/>
                                  </p:stCondLst>
                                  <p:childTnLst>
                                    <p:set>
                                      <p:cBhvr>
                                        <p:cTn id="35" dur="1" fill="hold">
                                          <p:stCondLst>
                                            <p:cond delay="0"/>
                                          </p:stCondLst>
                                        </p:cTn>
                                        <p:tgtEl>
                                          <p:spTgt spid="21"/>
                                        </p:tgtEl>
                                        <p:attrNameLst>
                                          <p:attrName>style.visibility</p:attrName>
                                        </p:attrNameLst>
                                      </p:cBhvr>
                                      <p:to>
                                        <p:strVal val="visible"/>
                                      </p:to>
                                    </p:set>
                                  </p:childTnLst>
                                </p:cTn>
                              </p:par>
                            </p:childTnLst>
                          </p:cTn>
                        </p:par>
                        <p:par>
                          <p:cTn id="36" fill="hold">
                            <p:stCondLst>
                              <p:cond delay="500"/>
                            </p:stCondLst>
                            <p:childTnLst>
                              <p:par>
                                <p:cTn id="37" presetID="22" presetClass="entr" presetSubtype="2" fill="hold" grpId="0"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right)">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7" grpId="0" animBg="1"/>
      <p:bldP spid="18" grpId="0" animBg="1"/>
      <p:bldP spid="2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dirty="0" smtClean="0"/>
              <a:t>Data Integration Faces 3 Challenges</a:t>
            </a:r>
            <a:endParaRPr lang="en-US" dirty="0">
              <a:solidFill>
                <a:schemeClr val="accent1"/>
              </a:solidFill>
            </a:endParaRPr>
          </a:p>
        </p:txBody>
      </p:sp>
      <p:sp>
        <p:nvSpPr>
          <p:cNvPr id="6" name="Content Placeholder 5"/>
          <p:cNvSpPr>
            <a:spLocks noGrp="1"/>
          </p:cNvSpPr>
          <p:nvPr>
            <p:ph sz="half" idx="1"/>
          </p:nvPr>
        </p:nvSpPr>
        <p:spPr/>
        <p:txBody>
          <a:bodyPr/>
          <a:lstStyle/>
          <a:p>
            <a:endParaRPr lang="en-US"/>
          </a:p>
        </p:txBody>
      </p:sp>
      <p:graphicFrame>
        <p:nvGraphicFramePr>
          <p:cNvPr id="5" name="Content Placeholder 4"/>
          <p:cNvGraphicFramePr>
            <a:graphicFrameLocks noGrp="1"/>
          </p:cNvGraphicFramePr>
          <p:nvPr>
            <p:ph sz="half" idx="2"/>
          </p:nvPr>
        </p:nvGraphicFramePr>
        <p:xfrm>
          <a:off x="4724400" y="1676400"/>
          <a:ext cx="441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http://www.oppictures.com/singleimages/400/MMMC71_2_1.JPG"/>
          <p:cNvPicPr>
            <a:picLocks noChangeAspect="1" noChangeArrowheads="1"/>
          </p:cNvPicPr>
          <p:nvPr/>
        </p:nvPicPr>
        <p:blipFill>
          <a:blip r:embed="rId8" cstate="print"/>
          <a:srcRect/>
          <a:stretch>
            <a:fillRect/>
          </a:stretch>
        </p:blipFill>
        <p:spPr bwMode="auto">
          <a:xfrm>
            <a:off x="228600" y="1436019"/>
            <a:ext cx="2743200" cy="2743200"/>
          </a:xfrm>
          <a:prstGeom prst="rect">
            <a:avLst/>
          </a:prstGeom>
          <a:noFill/>
        </p:spPr>
      </p:pic>
      <p:pic>
        <p:nvPicPr>
          <p:cNvPr id="8" name="Picture 4" descr="http://www.organizeit-online.com/images/3326_desk_exp_drwr_blk.jpg"/>
          <p:cNvPicPr>
            <a:picLocks noChangeAspect="1" noChangeArrowheads="1"/>
          </p:cNvPicPr>
          <p:nvPr/>
        </p:nvPicPr>
        <p:blipFill>
          <a:blip r:embed="rId9" cstate="print"/>
          <a:srcRect/>
          <a:stretch>
            <a:fillRect/>
          </a:stretch>
        </p:blipFill>
        <p:spPr bwMode="auto">
          <a:xfrm>
            <a:off x="2133600" y="3496241"/>
            <a:ext cx="2362200" cy="2309707"/>
          </a:xfrm>
          <a:prstGeom prst="rect">
            <a:avLst/>
          </a:prstGeom>
          <a:noFill/>
        </p:spPr>
      </p:pic>
      <p:cxnSp>
        <p:nvCxnSpPr>
          <p:cNvPr id="9" name="Straight Connector 8"/>
          <p:cNvCxnSpPr/>
          <p:nvPr/>
        </p:nvCxnSpPr>
        <p:spPr bwMode="auto">
          <a:xfrm rot="16200000" flipH="1">
            <a:off x="1333500" y="2159919"/>
            <a:ext cx="1905000" cy="1524000"/>
          </a:xfrm>
          <a:prstGeom prst="line">
            <a:avLst/>
          </a:prstGeom>
          <a:noFill/>
          <a:ln w="28575" cap="flat" cmpd="sng" algn="ctr">
            <a:solidFill>
              <a:srgbClr val="CC66FF"/>
            </a:solidFill>
            <a:prstDash val="solid"/>
            <a:round/>
            <a:headEnd type="none" w="med" len="med"/>
            <a:tailEnd type="none" w="med" len="med"/>
          </a:ln>
          <a:effectLst/>
        </p:spPr>
      </p:cxnSp>
      <p:cxnSp>
        <p:nvCxnSpPr>
          <p:cNvPr id="10" name="Straight Connector 9"/>
          <p:cNvCxnSpPr/>
          <p:nvPr/>
        </p:nvCxnSpPr>
        <p:spPr bwMode="auto">
          <a:xfrm rot="16200000" flipH="1">
            <a:off x="838200" y="2655219"/>
            <a:ext cx="2971800" cy="1600200"/>
          </a:xfrm>
          <a:prstGeom prst="line">
            <a:avLst/>
          </a:prstGeom>
          <a:noFill/>
          <a:ln w="28575" cap="flat" cmpd="sng" algn="ctr">
            <a:solidFill>
              <a:srgbClr val="CC66FF"/>
            </a:solidFill>
            <a:prstDash val="solid"/>
            <a:round/>
            <a:headEnd type="none" w="med" len="med"/>
            <a:tailEnd type="none" w="med" len="med"/>
          </a:ln>
          <a:effectLst/>
        </p:spPr>
      </p:cxnSp>
      <p:cxnSp>
        <p:nvCxnSpPr>
          <p:cNvPr id="11" name="Straight Connector 10"/>
          <p:cNvCxnSpPr/>
          <p:nvPr/>
        </p:nvCxnSpPr>
        <p:spPr bwMode="auto">
          <a:xfrm rot="16200000" flipH="1">
            <a:off x="1181100" y="2388519"/>
            <a:ext cx="2133600" cy="2057400"/>
          </a:xfrm>
          <a:prstGeom prst="line">
            <a:avLst/>
          </a:prstGeom>
          <a:noFill/>
          <a:ln w="28575" cap="flat" cmpd="sng" algn="ctr">
            <a:solidFill>
              <a:srgbClr val="CC66FF"/>
            </a:solidFill>
            <a:prstDash val="solid"/>
            <a:round/>
            <a:headEnd type="none" w="med" len="med"/>
            <a:tailEnd type="none" w="med" len="med"/>
          </a:ln>
          <a:effectLst/>
        </p:spPr>
      </p:cxnSp>
      <p:cxnSp>
        <p:nvCxnSpPr>
          <p:cNvPr id="12" name="Straight Connector 11"/>
          <p:cNvCxnSpPr/>
          <p:nvPr/>
        </p:nvCxnSpPr>
        <p:spPr bwMode="auto">
          <a:xfrm>
            <a:off x="839788" y="2731419"/>
            <a:ext cx="2436812" cy="1752600"/>
          </a:xfrm>
          <a:prstGeom prst="line">
            <a:avLst/>
          </a:prstGeom>
          <a:noFill/>
          <a:ln w="28575" cap="flat" cmpd="sng" algn="ctr">
            <a:solidFill>
              <a:srgbClr val="CC66FF"/>
            </a:solidFill>
            <a:prstDash val="solid"/>
            <a:round/>
            <a:headEnd type="none" w="med" len="med"/>
            <a:tailEnd type="none" w="med" len="med"/>
          </a:ln>
          <a:effectLst/>
        </p:spPr>
      </p:cxnSp>
      <p:sp>
        <p:nvSpPr>
          <p:cNvPr id="13" name="Freeform 12"/>
          <p:cNvSpPr/>
          <p:nvPr/>
        </p:nvSpPr>
        <p:spPr bwMode="auto">
          <a:xfrm>
            <a:off x="246062" y="2931444"/>
            <a:ext cx="3268663" cy="1757362"/>
          </a:xfrm>
          <a:custGeom>
            <a:avLst/>
            <a:gdLst>
              <a:gd name="connsiteX0" fmla="*/ 382588 w 3268663"/>
              <a:gd name="connsiteY0" fmla="*/ 0 h 1757362"/>
              <a:gd name="connsiteX1" fmla="*/ 163513 w 3268663"/>
              <a:gd name="connsiteY1" fmla="*/ 1209675 h 1757362"/>
              <a:gd name="connsiteX2" fmla="*/ 1363663 w 3268663"/>
              <a:gd name="connsiteY2" fmla="*/ 1714500 h 1757362"/>
              <a:gd name="connsiteX3" fmla="*/ 3268663 w 3268663"/>
              <a:gd name="connsiteY3" fmla="*/ 1466850 h 1757362"/>
              <a:gd name="connsiteX4" fmla="*/ 3268663 w 3268663"/>
              <a:gd name="connsiteY4" fmla="*/ 1466850 h 1757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68663" h="1757362">
                <a:moveTo>
                  <a:pt x="382588" y="0"/>
                </a:moveTo>
                <a:cubicBezTo>
                  <a:pt x="191294" y="461962"/>
                  <a:pt x="0" y="923925"/>
                  <a:pt x="163513" y="1209675"/>
                </a:cubicBezTo>
                <a:cubicBezTo>
                  <a:pt x="327026" y="1495425"/>
                  <a:pt x="846138" y="1671638"/>
                  <a:pt x="1363663" y="1714500"/>
                </a:cubicBezTo>
                <a:cubicBezTo>
                  <a:pt x="1881188" y="1757362"/>
                  <a:pt x="3268663" y="1466850"/>
                  <a:pt x="3268663" y="1466850"/>
                </a:cubicBezTo>
                <a:lnTo>
                  <a:pt x="3268663" y="1466850"/>
                </a:lnTo>
              </a:path>
            </a:pathLst>
          </a:custGeom>
          <a:noFill/>
          <a:ln w="28575" cap="flat" cmpd="sng" algn="ctr">
            <a:solidFill>
              <a:srgbClr val="CC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p:txBody>
      </p:sp>
      <p:sp>
        <p:nvSpPr>
          <p:cNvPr id="14" name="Freeform 13"/>
          <p:cNvSpPr/>
          <p:nvPr/>
        </p:nvSpPr>
        <p:spPr bwMode="auto">
          <a:xfrm>
            <a:off x="936625" y="3417219"/>
            <a:ext cx="1739900" cy="847725"/>
          </a:xfrm>
          <a:custGeom>
            <a:avLst/>
            <a:gdLst>
              <a:gd name="connsiteX0" fmla="*/ 330200 w 1739900"/>
              <a:gd name="connsiteY0" fmla="*/ 0 h 847725"/>
              <a:gd name="connsiteX1" fmla="*/ 234950 w 1739900"/>
              <a:gd name="connsiteY1" fmla="*/ 619125 h 847725"/>
              <a:gd name="connsiteX2" fmla="*/ 1739900 w 1739900"/>
              <a:gd name="connsiteY2" fmla="*/ 847725 h 847725"/>
              <a:gd name="connsiteX3" fmla="*/ 1739900 w 1739900"/>
              <a:gd name="connsiteY3" fmla="*/ 847725 h 847725"/>
            </a:gdLst>
            <a:ahLst/>
            <a:cxnLst>
              <a:cxn ang="0">
                <a:pos x="connsiteX0" y="connsiteY0"/>
              </a:cxn>
              <a:cxn ang="0">
                <a:pos x="connsiteX1" y="connsiteY1"/>
              </a:cxn>
              <a:cxn ang="0">
                <a:pos x="connsiteX2" y="connsiteY2"/>
              </a:cxn>
              <a:cxn ang="0">
                <a:pos x="connsiteX3" y="connsiteY3"/>
              </a:cxn>
            </a:cxnLst>
            <a:rect l="l" t="t" r="r" b="b"/>
            <a:pathLst>
              <a:path w="1739900" h="847725">
                <a:moveTo>
                  <a:pt x="330200" y="0"/>
                </a:moveTo>
                <a:cubicBezTo>
                  <a:pt x="165100" y="238919"/>
                  <a:pt x="0" y="477838"/>
                  <a:pt x="234950" y="619125"/>
                </a:cubicBezTo>
                <a:cubicBezTo>
                  <a:pt x="469900" y="760413"/>
                  <a:pt x="1739900" y="847725"/>
                  <a:pt x="1739900" y="847725"/>
                </a:cubicBezTo>
                <a:lnTo>
                  <a:pt x="1739900" y="847725"/>
                </a:lnTo>
              </a:path>
            </a:pathLst>
          </a:custGeom>
          <a:noFill/>
          <a:ln w="28575" cap="flat" cmpd="sng" algn="ctr">
            <a:solidFill>
              <a:srgbClr val="CC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500"/>
                                        <p:tgtEl>
                                          <p:spTgt spid="12"/>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4"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dirty="0" smtClean="0"/>
              <a:t>Data Integration Faces 3 Challenges</a:t>
            </a:r>
            <a:endParaRPr lang="en-US" dirty="0">
              <a:solidFill>
                <a:schemeClr val="accent1"/>
              </a:solidFill>
            </a:endParaRPr>
          </a:p>
        </p:txBody>
      </p:sp>
      <p:sp>
        <p:nvSpPr>
          <p:cNvPr id="6" name="Content Placeholder 5"/>
          <p:cNvSpPr>
            <a:spLocks noGrp="1"/>
          </p:cNvSpPr>
          <p:nvPr>
            <p:ph sz="half" idx="1"/>
          </p:nvPr>
        </p:nvSpPr>
        <p:spPr/>
        <p:txBody>
          <a:bodyPr/>
          <a:lstStyle/>
          <a:p>
            <a:endParaRPr lang="en-US"/>
          </a:p>
        </p:txBody>
      </p:sp>
      <p:graphicFrame>
        <p:nvGraphicFramePr>
          <p:cNvPr id="5" name="Content Placeholder 4"/>
          <p:cNvGraphicFramePr>
            <a:graphicFrameLocks noGrp="1"/>
          </p:cNvGraphicFramePr>
          <p:nvPr>
            <p:ph sz="half" idx="2"/>
          </p:nvPr>
        </p:nvGraphicFramePr>
        <p:xfrm>
          <a:off x="4724400" y="1676400"/>
          <a:ext cx="441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2" descr="http://www.oppictures.com/singleimages/400/MMMC71_2_1.JPG"/>
          <p:cNvPicPr>
            <a:picLocks noChangeAspect="1" noChangeArrowheads="1"/>
          </p:cNvPicPr>
          <p:nvPr/>
        </p:nvPicPr>
        <p:blipFill>
          <a:blip r:embed="rId8" cstate="print"/>
          <a:srcRect/>
          <a:stretch>
            <a:fillRect/>
          </a:stretch>
        </p:blipFill>
        <p:spPr bwMode="auto">
          <a:xfrm>
            <a:off x="228600" y="1447800"/>
            <a:ext cx="2743200" cy="2743200"/>
          </a:xfrm>
          <a:prstGeom prst="rect">
            <a:avLst/>
          </a:prstGeom>
          <a:noFill/>
        </p:spPr>
      </p:pic>
      <p:pic>
        <p:nvPicPr>
          <p:cNvPr id="11" name="Picture 4" descr="http://www.organizeit-online.com/images/3326_desk_exp_drwr_blk.jpg"/>
          <p:cNvPicPr>
            <a:picLocks noChangeAspect="1" noChangeArrowheads="1"/>
          </p:cNvPicPr>
          <p:nvPr/>
        </p:nvPicPr>
        <p:blipFill>
          <a:blip r:embed="rId9" cstate="print"/>
          <a:srcRect/>
          <a:stretch>
            <a:fillRect/>
          </a:stretch>
        </p:blipFill>
        <p:spPr bwMode="auto">
          <a:xfrm>
            <a:off x="2133600" y="3508022"/>
            <a:ext cx="2362200" cy="2309707"/>
          </a:xfrm>
          <a:prstGeom prst="rect">
            <a:avLst/>
          </a:prstGeom>
          <a:noFill/>
        </p:spPr>
      </p:pic>
      <p:sp>
        <p:nvSpPr>
          <p:cNvPr id="12" name="Rectangular Callout 11"/>
          <p:cNvSpPr/>
          <p:nvPr/>
        </p:nvSpPr>
        <p:spPr bwMode="auto">
          <a:xfrm>
            <a:off x="2286000" y="1524000"/>
            <a:ext cx="1600200" cy="381000"/>
          </a:xfrm>
          <a:prstGeom prst="wedgeRectCallout">
            <a:avLst>
              <a:gd name="adj1" fmla="val -93452"/>
              <a:gd name="adj2" fmla="val 115625"/>
            </a:avLst>
          </a:prstGeom>
          <a:solidFill>
            <a:srgbClr val="FFCC66"/>
          </a:solidFill>
          <a:ln w="9525" cap="flat" cmpd="sng" algn="ctr">
            <a:solidFill>
              <a:srgbClr val="FFCC9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Scissors</a:t>
            </a:r>
          </a:p>
        </p:txBody>
      </p:sp>
      <p:sp>
        <p:nvSpPr>
          <p:cNvPr id="13" name="Rectangular Callout 12"/>
          <p:cNvSpPr/>
          <p:nvPr/>
        </p:nvSpPr>
        <p:spPr bwMode="auto">
          <a:xfrm>
            <a:off x="2743200" y="2895600"/>
            <a:ext cx="1600200" cy="381000"/>
          </a:xfrm>
          <a:prstGeom prst="wedgeRectCallout">
            <a:avLst>
              <a:gd name="adj1" fmla="val -39881"/>
              <a:gd name="adj2" fmla="val 199375"/>
            </a:avLst>
          </a:prstGeom>
          <a:solidFill>
            <a:srgbClr val="FFCC66"/>
          </a:solidFill>
          <a:ln w="9525" cap="flat" cmpd="sng" algn="ctr">
            <a:solidFill>
              <a:srgbClr val="FFCC9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Paper Scissors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dirty="0" smtClean="0"/>
              <a:t>Data Integration Faces 3 Challenges</a:t>
            </a:r>
            <a:endParaRPr lang="en-US" dirty="0">
              <a:solidFill>
                <a:schemeClr val="accent1"/>
              </a:solidFill>
            </a:endParaRPr>
          </a:p>
        </p:txBody>
      </p:sp>
      <p:sp>
        <p:nvSpPr>
          <p:cNvPr id="6" name="Content Placeholder 5"/>
          <p:cNvSpPr>
            <a:spLocks noGrp="1"/>
          </p:cNvSpPr>
          <p:nvPr>
            <p:ph sz="half" idx="1"/>
          </p:nvPr>
        </p:nvSpPr>
        <p:spPr/>
        <p:txBody>
          <a:bodyPr/>
          <a:lstStyle/>
          <a:p>
            <a:endParaRPr lang="en-US" dirty="0"/>
          </a:p>
        </p:txBody>
      </p:sp>
      <p:graphicFrame>
        <p:nvGraphicFramePr>
          <p:cNvPr id="5" name="Content Placeholder 4"/>
          <p:cNvGraphicFramePr>
            <a:graphicFrameLocks noGrp="1"/>
          </p:cNvGraphicFramePr>
          <p:nvPr>
            <p:ph sz="half" idx="2"/>
          </p:nvPr>
        </p:nvGraphicFramePr>
        <p:xfrm>
          <a:off x="4724400" y="1676400"/>
          <a:ext cx="441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2" descr="http://www.oppictures.com/singleimages/400/MMMC71_2_1.JPG"/>
          <p:cNvPicPr>
            <a:picLocks noChangeAspect="1" noChangeArrowheads="1"/>
          </p:cNvPicPr>
          <p:nvPr/>
        </p:nvPicPr>
        <p:blipFill>
          <a:blip r:embed="rId8" cstate="print"/>
          <a:srcRect/>
          <a:stretch>
            <a:fillRect/>
          </a:stretch>
        </p:blipFill>
        <p:spPr bwMode="auto">
          <a:xfrm>
            <a:off x="228600" y="1447800"/>
            <a:ext cx="2743200" cy="2743200"/>
          </a:xfrm>
          <a:prstGeom prst="rect">
            <a:avLst/>
          </a:prstGeom>
          <a:noFill/>
        </p:spPr>
      </p:pic>
      <p:pic>
        <p:nvPicPr>
          <p:cNvPr id="8" name="Picture 4" descr="http://www.organizeit-online.com/images/3326_desk_exp_drwr_blk.jpg"/>
          <p:cNvPicPr>
            <a:picLocks noChangeAspect="1" noChangeArrowheads="1"/>
          </p:cNvPicPr>
          <p:nvPr/>
        </p:nvPicPr>
        <p:blipFill>
          <a:blip r:embed="rId9" cstate="print"/>
          <a:srcRect/>
          <a:stretch>
            <a:fillRect/>
          </a:stretch>
        </p:blipFill>
        <p:spPr bwMode="auto">
          <a:xfrm>
            <a:off x="2133600" y="3508022"/>
            <a:ext cx="2362200" cy="2309707"/>
          </a:xfrm>
          <a:prstGeom prst="rect">
            <a:avLst/>
          </a:prstGeom>
          <a:noFill/>
        </p:spPr>
      </p:pic>
      <p:sp>
        <p:nvSpPr>
          <p:cNvPr id="9" name="Rectangular Callout 8"/>
          <p:cNvSpPr/>
          <p:nvPr/>
        </p:nvSpPr>
        <p:spPr bwMode="auto">
          <a:xfrm>
            <a:off x="2286000" y="1524000"/>
            <a:ext cx="1600200" cy="381000"/>
          </a:xfrm>
          <a:prstGeom prst="wedgeRectCallout">
            <a:avLst>
              <a:gd name="adj1" fmla="val -93452"/>
              <a:gd name="adj2" fmla="val 115625"/>
            </a:avLst>
          </a:prstGeom>
          <a:solidFill>
            <a:srgbClr val="92D050"/>
          </a:solidFill>
          <a:ln w="9525" cap="flat" cmpd="sng" algn="ctr">
            <a:solidFill>
              <a:srgbClr val="FFCC9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Scissors</a:t>
            </a:r>
          </a:p>
        </p:txBody>
      </p:sp>
      <p:sp>
        <p:nvSpPr>
          <p:cNvPr id="10" name="Rectangular Callout 9"/>
          <p:cNvSpPr/>
          <p:nvPr/>
        </p:nvSpPr>
        <p:spPr bwMode="auto">
          <a:xfrm>
            <a:off x="2743200" y="2895600"/>
            <a:ext cx="1600200" cy="381000"/>
          </a:xfrm>
          <a:prstGeom prst="wedgeRectCallout">
            <a:avLst>
              <a:gd name="adj1" fmla="val -37067"/>
              <a:gd name="adj2" fmla="val 212102"/>
            </a:avLst>
          </a:prstGeom>
          <a:solidFill>
            <a:srgbClr val="FF3300"/>
          </a:solidFill>
          <a:ln w="9525" cap="flat" cmpd="sng" algn="ctr">
            <a:solidFill>
              <a:srgbClr val="FFCC9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Arial" charset="0"/>
              </a:rPr>
              <a:t>Glue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extLst/>
          </a:lstStyle>
          <a:p>
            <a:r>
              <a:rPr lang="en-US" sz="3600" dirty="0" smtClean="0"/>
              <a:t>Existing Solutions Assume Independence of Data Sources</a:t>
            </a:r>
            <a:endParaRPr lang="en-US" sz="3600" dirty="0">
              <a:solidFill>
                <a:schemeClr val="accent1"/>
              </a:solidFill>
            </a:endParaRPr>
          </a:p>
        </p:txBody>
      </p:sp>
      <p:graphicFrame>
        <p:nvGraphicFramePr>
          <p:cNvPr id="5" name="Content Placeholder 4"/>
          <p:cNvGraphicFramePr>
            <a:graphicFrameLocks noGrp="1"/>
          </p:cNvGraphicFramePr>
          <p:nvPr>
            <p:ph sz="half" idx="2"/>
          </p:nvPr>
        </p:nvGraphicFramePr>
        <p:xfrm>
          <a:off x="4724400" y="1676400"/>
          <a:ext cx="441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Line Callout 1 14"/>
          <p:cNvSpPr/>
          <p:nvPr/>
        </p:nvSpPr>
        <p:spPr bwMode="auto">
          <a:xfrm>
            <a:off x="5791200" y="5486400"/>
            <a:ext cx="3200400" cy="1219200"/>
          </a:xfrm>
          <a:prstGeom prst="borderCallout1">
            <a:avLst>
              <a:gd name="adj1" fmla="val -1724"/>
              <a:gd name="adj2" fmla="val 50087"/>
              <a:gd name="adj3" fmla="val -35747"/>
              <a:gd name="adj4" fmla="val 29972"/>
            </a:avLst>
          </a:prstGeom>
          <a:solidFill>
            <a:schemeClr val="accent1"/>
          </a:solid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Char char="•"/>
              <a:tabLst/>
            </a:pPr>
            <a:r>
              <a:rPr lang="en-US" dirty="0" smtClean="0"/>
              <a:t>Schema matching</a:t>
            </a:r>
          </a:p>
          <a:p>
            <a:pPr eaLnBrk="0" fontAlgn="base" hangingPunct="0">
              <a:spcBef>
                <a:spcPct val="0"/>
              </a:spcBef>
              <a:spcAft>
                <a:spcPct val="0"/>
              </a:spcAft>
              <a:buFont typeface="Arial" pitchFamily="34" charset="0"/>
              <a:buChar char="•"/>
            </a:pPr>
            <a:r>
              <a:rPr lang="en-US" dirty="0" smtClean="0"/>
              <a:t>Model management</a:t>
            </a:r>
          </a:p>
          <a:p>
            <a:pPr eaLnBrk="0" fontAlgn="base" hangingPunct="0">
              <a:spcBef>
                <a:spcPct val="0"/>
              </a:spcBef>
              <a:spcAft>
                <a:spcPct val="0"/>
              </a:spcAft>
              <a:buFont typeface="Arial" pitchFamily="34" charset="0"/>
              <a:buChar char="•"/>
            </a:pPr>
            <a:r>
              <a:rPr lang="en-US" dirty="0" smtClean="0"/>
              <a:t>Query answering using views</a:t>
            </a:r>
          </a:p>
          <a:p>
            <a:pPr eaLnBrk="0" fontAlgn="base" hangingPunct="0">
              <a:spcBef>
                <a:spcPct val="0"/>
              </a:spcBef>
              <a:spcAft>
                <a:spcPct val="0"/>
              </a:spcAft>
              <a:buFont typeface="Arial" pitchFamily="34" charset="0"/>
              <a:buChar char="•"/>
            </a:pPr>
            <a:r>
              <a:rPr lang="en-US" dirty="0" smtClean="0"/>
              <a:t>Information extraction</a:t>
            </a:r>
          </a:p>
        </p:txBody>
      </p:sp>
      <p:sp>
        <p:nvSpPr>
          <p:cNvPr id="16" name="Line Callout 1 15"/>
          <p:cNvSpPr/>
          <p:nvPr/>
        </p:nvSpPr>
        <p:spPr bwMode="auto">
          <a:xfrm>
            <a:off x="1981200" y="5486400"/>
            <a:ext cx="3657600" cy="1219200"/>
          </a:xfrm>
          <a:prstGeom prst="borderCallout1">
            <a:avLst>
              <a:gd name="adj1" fmla="val -1158"/>
              <a:gd name="adj2" fmla="val 49741"/>
              <a:gd name="adj3" fmla="val -135506"/>
              <a:gd name="adj4" fmla="val 81590"/>
            </a:avLst>
          </a:prstGeom>
          <a:solidFill>
            <a:srgbClr val="CCCC00"/>
          </a:solid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Char char="•"/>
              <a:tabLst/>
            </a:pPr>
            <a:r>
              <a:rPr lang="en-US" dirty="0" smtClean="0"/>
              <a:t>String matching (edit distance, token-based, etc.)</a:t>
            </a:r>
          </a:p>
          <a:p>
            <a:pPr marL="0" marR="0" indent="0" algn="l" defTabSz="914400" rtl="0" eaLnBrk="0" fontAlgn="base" latinLnBrk="0" hangingPunct="0">
              <a:lnSpc>
                <a:spcPct val="100000"/>
              </a:lnSpc>
              <a:spcBef>
                <a:spcPct val="0"/>
              </a:spcBef>
              <a:spcAft>
                <a:spcPct val="0"/>
              </a:spcAft>
              <a:buClrTx/>
              <a:buSzTx/>
              <a:buFont typeface="Arial" pitchFamily="34" charset="0"/>
              <a:buChar char="•"/>
              <a:tabLst/>
            </a:pPr>
            <a:r>
              <a:rPr lang="en-US" dirty="0" smtClean="0"/>
              <a:t>Object matching (aka. record linkage,  reference reconciliation, …)</a:t>
            </a:r>
            <a:endParaRPr kumimoji="0" lang="en-US" sz="1600" b="0" i="0" u="none" strike="noStrike" cap="none" normalizeH="0" baseline="0" dirty="0" smtClean="0">
              <a:ln>
                <a:noFill/>
              </a:ln>
              <a:solidFill>
                <a:schemeClr val="tx1"/>
              </a:solidFill>
              <a:effectLst/>
              <a:latin typeface="Arial" charset="0"/>
            </a:endParaRPr>
          </a:p>
        </p:txBody>
      </p:sp>
      <p:sp>
        <p:nvSpPr>
          <p:cNvPr id="17" name="Line Callout 1 16"/>
          <p:cNvSpPr/>
          <p:nvPr/>
        </p:nvSpPr>
        <p:spPr bwMode="auto">
          <a:xfrm>
            <a:off x="381000" y="5486400"/>
            <a:ext cx="1447800" cy="1219200"/>
          </a:xfrm>
          <a:prstGeom prst="borderCallout1">
            <a:avLst>
              <a:gd name="adj1" fmla="val -2595"/>
              <a:gd name="adj2" fmla="val 48773"/>
              <a:gd name="adj3" fmla="val -212664"/>
              <a:gd name="adj4" fmla="val 316883"/>
            </a:avLst>
          </a:prstGeom>
          <a:solidFill>
            <a:schemeClr val="accent1">
              <a:lumMod val="60000"/>
              <a:lumOff val="40000"/>
            </a:schemeClr>
          </a:solid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Char char="•"/>
              <a:tabLst/>
            </a:pPr>
            <a:r>
              <a:rPr lang="en-US" dirty="0" smtClean="0"/>
              <a:t>Data fusion</a:t>
            </a:r>
          </a:p>
          <a:p>
            <a:pPr marL="0" marR="0" indent="0" algn="l" defTabSz="914400" rtl="0" eaLnBrk="0" fontAlgn="base" latinLnBrk="0" hangingPunct="0">
              <a:lnSpc>
                <a:spcPct val="100000"/>
              </a:lnSpc>
              <a:spcBef>
                <a:spcPct val="0"/>
              </a:spcBef>
              <a:spcAft>
                <a:spcPct val="0"/>
              </a:spcAft>
              <a:buClrTx/>
              <a:buSzTx/>
              <a:buFont typeface="Arial" pitchFamily="34" charset="0"/>
              <a:buChar char="•"/>
              <a:tabLst/>
            </a:pPr>
            <a:r>
              <a:rPr lang="en-US" dirty="0" smtClean="0"/>
              <a:t>Truth discovery</a:t>
            </a:r>
          </a:p>
        </p:txBody>
      </p:sp>
      <p:grpSp>
        <p:nvGrpSpPr>
          <p:cNvPr id="3" name="Group 19"/>
          <p:cNvGrpSpPr/>
          <p:nvPr/>
        </p:nvGrpSpPr>
        <p:grpSpPr>
          <a:xfrm>
            <a:off x="609600" y="4191000"/>
            <a:ext cx="5791200" cy="1295400"/>
            <a:chOff x="609600" y="4191000"/>
            <a:chExt cx="5791200" cy="1295400"/>
          </a:xfrm>
        </p:grpSpPr>
        <p:sp>
          <p:nvSpPr>
            <p:cNvPr id="18" name="Left Brace 17"/>
            <p:cNvSpPr/>
            <p:nvPr/>
          </p:nvSpPr>
          <p:spPr>
            <a:xfrm rot="5400000">
              <a:off x="3276600" y="2362200"/>
              <a:ext cx="457200" cy="5791200"/>
            </a:xfrm>
            <a:prstGeom prst="leftBrace">
              <a:avLst>
                <a:gd name="adj1" fmla="val 111781"/>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p:cNvSpPr txBox="1"/>
            <p:nvPr/>
          </p:nvSpPr>
          <p:spPr>
            <a:xfrm>
              <a:off x="1066800" y="4191000"/>
              <a:ext cx="3733800" cy="830997"/>
            </a:xfrm>
            <a:prstGeom prst="rect">
              <a:avLst/>
            </a:prstGeom>
            <a:noFill/>
          </p:spPr>
          <p:txBody>
            <a:bodyPr wrap="square" rtlCol="0">
              <a:spAutoFit/>
            </a:bodyPr>
            <a:lstStyle/>
            <a:p>
              <a:r>
                <a:rPr lang="en-US" sz="2400" b="1" dirty="0" smtClean="0">
                  <a:solidFill>
                    <a:schemeClr val="accent2">
                      <a:lumMod val="75000"/>
                    </a:schemeClr>
                  </a:solidFill>
                </a:rPr>
                <a:t>Assume INDEPENDENCE</a:t>
              </a:r>
            </a:p>
            <a:p>
              <a:r>
                <a:rPr lang="en-US" sz="2400" b="1" dirty="0" smtClean="0">
                  <a:solidFill>
                    <a:schemeClr val="accent2">
                      <a:lumMod val="75000"/>
                    </a:schemeClr>
                  </a:solidFill>
                </a:rPr>
                <a:t>of data sources</a:t>
              </a:r>
              <a:endParaRPr lang="en-US" sz="2400" b="1" dirty="0">
                <a:solidFill>
                  <a:schemeClr val="accent2">
                    <a:lumMod val="75000"/>
                  </a:schemeClr>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p:txBody>
          <a:bodyPr/>
          <a:lstStyle/>
          <a:p>
            <a:endParaRPr lang="en-US" dirty="0"/>
          </a:p>
        </p:txBody>
      </p:sp>
      <p:graphicFrame>
        <p:nvGraphicFramePr>
          <p:cNvPr id="5" name="Content Placeholder 4"/>
          <p:cNvGraphicFramePr>
            <a:graphicFrameLocks noGrp="1"/>
          </p:cNvGraphicFramePr>
          <p:nvPr>
            <p:ph sz="half" idx="2"/>
          </p:nvPr>
        </p:nvGraphicFramePr>
        <p:xfrm>
          <a:off x="4724400" y="1646237"/>
          <a:ext cx="441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p:cNvSpPr txBox="1">
            <a:spLocks/>
          </p:cNvSpPr>
          <p:nvPr/>
        </p:nvSpPr>
        <p:spPr>
          <a:xfrm>
            <a:off x="457200" y="228600"/>
            <a:ext cx="8382000" cy="1295400"/>
          </a:xfrm>
          <a:prstGeom prst="rect">
            <a:avLst/>
          </a:prstGeom>
        </p:spPr>
        <p:txBody>
          <a:bodyPr vert="horz" anchor="ctr">
            <a:noAutofit/>
          </a:bodyPr>
          <a:lstStyle/>
          <a:p>
            <a:pPr lvl="0">
              <a:spcBef>
                <a:spcPct val="0"/>
              </a:spcBef>
              <a:defRPr/>
            </a:pPr>
            <a:r>
              <a:rPr lang="en-US" sz="3600" spc="-150" dirty="0" smtClean="0">
                <a:solidFill>
                  <a:schemeClr val="tx2">
                    <a:satMod val="200000"/>
                  </a:schemeClr>
                </a:solidFill>
                <a:effectLst>
                  <a:outerShdw blurRad="50800" dist="50800" dir="2700000" algn="tl" rotWithShape="0">
                    <a:srgbClr val="000000">
                      <a:alpha val="43137"/>
                    </a:srgbClr>
                  </a:outerShdw>
                </a:effectLst>
                <a:latin typeface="+mj-lt"/>
                <a:ea typeface="+mj-ea"/>
                <a:cs typeface="+mj-cs"/>
              </a:rPr>
              <a:t>Source Copying Adds  A New Dimension to Data Integration</a:t>
            </a:r>
            <a:endParaRPr lang="en-US" sz="3600" spc="-150" dirty="0">
              <a:solidFill>
                <a:schemeClr val="tx2">
                  <a:satMod val="200000"/>
                </a:schemeClr>
              </a:solidFill>
              <a:effectLst>
                <a:outerShdw blurRad="50800" dist="50800" dir="2700000" algn="tl" rotWithShape="0">
                  <a:srgbClr val="000000">
                    <a:alpha val="43137"/>
                  </a:srgbClr>
                </a:outerShdw>
              </a:effectLst>
              <a:latin typeface="+mj-lt"/>
              <a:ea typeface="+mj-ea"/>
              <a:cs typeface="+mj-cs"/>
            </a:endParaRPr>
          </a:p>
        </p:txBody>
      </p:sp>
      <p:graphicFrame>
        <p:nvGraphicFramePr>
          <p:cNvPr id="14" name="Diagram 13"/>
          <p:cNvGraphicFramePr/>
          <p:nvPr/>
        </p:nvGraphicFramePr>
        <p:xfrm>
          <a:off x="533400" y="2057400"/>
          <a:ext cx="3962400" cy="45259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 5"/>
          <p:cNvGraphicFramePr>
            <a:graphicFrameLocks noGrp="1"/>
          </p:cNvGraphicFramePr>
          <p:nvPr/>
        </p:nvGraphicFramePr>
        <p:xfrm>
          <a:off x="1447800" y="1295400"/>
          <a:ext cx="4445000" cy="2194560"/>
        </p:xfrm>
        <a:graphic>
          <a:graphicData uri="http://schemas.openxmlformats.org/drawingml/2006/table">
            <a:tbl>
              <a:tblPr firstRow="1" bandRow="1">
                <a:tableStyleId>{5C22544A-7EE6-4342-B048-85BDC9FD1C3A}</a:tableStyleId>
              </a:tblPr>
              <a:tblGrid>
                <a:gridCol w="1397000"/>
                <a:gridCol w="1016000"/>
                <a:gridCol w="1016000"/>
                <a:gridCol w="1016000"/>
              </a:tblGrid>
              <a:tr h="3048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r>
              <a:tr h="3048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r>
              <a:tr h="3048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t>UWisc</a:t>
                      </a:r>
                      <a:endParaRPr lang="en-US" dirty="0"/>
                    </a:p>
                  </a:txBody>
                  <a:tcPr/>
                </a:tc>
              </a:tr>
              <a:tr h="3048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3048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t>BEA</a:t>
                      </a:r>
                      <a:endParaRPr lang="en-US" dirty="0"/>
                    </a:p>
                  </a:txBody>
                  <a:tcPr/>
                </a:tc>
              </a:tr>
              <a:tr h="3048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t>UW</a:t>
                      </a:r>
                      <a:endParaRPr lang="en-US" dirty="0"/>
                    </a:p>
                  </a:txBody>
                  <a:tcPr/>
                </a:tc>
              </a:tr>
            </a:tbl>
          </a:graphicData>
        </a:graphic>
      </p:graphicFrame>
      <p:sp>
        <p:nvSpPr>
          <p:cNvPr id="9" name="Title 1"/>
          <p:cNvSpPr>
            <a:spLocks noGrp="1"/>
          </p:cNvSpPr>
          <p:nvPr>
            <p:ph type="title"/>
          </p:nvPr>
        </p:nvSpPr>
        <p:spPr>
          <a:xfrm>
            <a:off x="457200" y="209550"/>
            <a:ext cx="8229600" cy="1295400"/>
          </a:xfrm>
        </p:spPr>
        <p:txBody>
          <a:bodyPr/>
          <a:lstStyle/>
          <a:p>
            <a:r>
              <a:rPr lang="en-US" sz="3600" dirty="0" smtClean="0"/>
              <a:t>Application I. Truth Discovery—Naïve Voting</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457200" y="209550"/>
            <a:ext cx="8229600" cy="1295400"/>
          </a:xfrm>
        </p:spPr>
        <p:txBody>
          <a:bodyPr/>
          <a:lstStyle/>
          <a:p>
            <a:r>
              <a:rPr lang="en-US" sz="3600" dirty="0" smtClean="0"/>
              <a:t>Application I. Truth Discovery—Naïve Voting</a:t>
            </a:r>
            <a:endParaRPr lang="en-US" sz="3600" dirty="0"/>
          </a:p>
        </p:txBody>
      </p:sp>
      <p:graphicFrame>
        <p:nvGraphicFramePr>
          <p:cNvPr id="8" name="Table 7"/>
          <p:cNvGraphicFramePr>
            <a:graphicFrameLocks noGrp="1"/>
          </p:cNvGraphicFramePr>
          <p:nvPr/>
        </p:nvGraphicFramePr>
        <p:xfrm>
          <a:off x="1447800" y="1298448"/>
          <a:ext cx="6477000" cy="2194560"/>
        </p:xfrm>
        <a:graphic>
          <a:graphicData uri="http://schemas.openxmlformats.org/drawingml/2006/table">
            <a:tbl>
              <a:tblPr firstRow="1" bandRow="1">
                <a:tableStyleId>{5C22544A-7EE6-4342-B048-85BDC9FD1C3A}</a:tableStyleId>
              </a:tblPr>
              <a:tblGrid>
                <a:gridCol w="1397000"/>
                <a:gridCol w="1016000"/>
                <a:gridCol w="1016000"/>
                <a:gridCol w="1016000"/>
                <a:gridCol w="1016000"/>
                <a:gridCol w="1016000"/>
              </a:tblGrid>
              <a:tr h="2667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2667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MS</a:t>
                      </a:r>
                    </a:p>
                  </a:txBody>
                  <a:tcPr/>
                </a:tc>
              </a:tr>
              <a:tr h="2667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smtClean="0">
                        <a:solidFill>
                          <a:srgbClr val="009900"/>
                        </a:solidFill>
                      </a:endParaRPr>
                    </a:p>
                  </a:txBody>
                  <a:tcPr/>
                </a:tc>
              </a:tr>
              <a:tr h="2667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2667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r>
              <a:tr h="2667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Oval 34"/>
          <p:cNvSpPr/>
          <p:nvPr/>
        </p:nvSpPr>
        <p:spPr>
          <a:xfrm>
            <a:off x="5437632" y="4785360"/>
            <a:ext cx="1676400" cy="1676400"/>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57200" y="209550"/>
            <a:ext cx="8229600" cy="1295400"/>
          </a:xfrm>
        </p:spPr>
        <p:txBody>
          <a:bodyPr/>
          <a:lstStyle/>
          <a:p>
            <a:r>
              <a:rPr lang="en-US" sz="3600" dirty="0" smtClean="0"/>
              <a:t>Application I. Truth Discovery—Our Solution</a:t>
            </a:r>
            <a:endParaRPr lang="en-US" sz="3600" dirty="0"/>
          </a:p>
        </p:txBody>
      </p:sp>
      <p:graphicFrame>
        <p:nvGraphicFramePr>
          <p:cNvPr id="8" name="Table 7"/>
          <p:cNvGraphicFramePr>
            <a:graphicFrameLocks noGrp="1"/>
          </p:cNvGraphicFramePr>
          <p:nvPr/>
        </p:nvGraphicFramePr>
        <p:xfrm>
          <a:off x="1447800" y="1298448"/>
          <a:ext cx="6477000" cy="2194560"/>
        </p:xfrm>
        <a:graphic>
          <a:graphicData uri="http://schemas.openxmlformats.org/drawingml/2006/table">
            <a:tbl>
              <a:tblPr firstRow="1" bandRow="1">
                <a:tableStyleId>{5C22544A-7EE6-4342-B048-85BDC9FD1C3A}</a:tableStyleId>
              </a:tblPr>
              <a:tblGrid>
                <a:gridCol w="1397000"/>
                <a:gridCol w="1016000"/>
                <a:gridCol w="1016000"/>
                <a:gridCol w="1016000"/>
                <a:gridCol w="1016000"/>
                <a:gridCol w="1016000"/>
              </a:tblGrid>
              <a:tr h="2667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2667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MS</a:t>
                      </a:r>
                    </a:p>
                  </a:txBody>
                  <a:tcPr/>
                </a:tc>
              </a:tr>
              <a:tr h="2667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smtClean="0">
                        <a:solidFill>
                          <a:srgbClr val="009900"/>
                        </a:solidFill>
                      </a:endParaRPr>
                    </a:p>
                  </a:txBody>
                  <a:tcPr/>
                </a:tc>
              </a:tr>
              <a:tr h="2667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2667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r>
              <a:tr h="2667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r>
            </a:tbl>
          </a:graphicData>
        </a:graphic>
      </p:graphicFrame>
      <p:sp>
        <p:nvSpPr>
          <p:cNvPr id="26" name="TextBox 25"/>
          <p:cNvSpPr txBox="1"/>
          <p:nvPr/>
        </p:nvSpPr>
        <p:spPr>
          <a:xfrm>
            <a:off x="762000" y="5867400"/>
            <a:ext cx="2203167" cy="369332"/>
          </a:xfrm>
          <a:prstGeom prst="rect">
            <a:avLst/>
          </a:prstGeom>
          <a:noFill/>
        </p:spPr>
        <p:txBody>
          <a:bodyPr wrap="none" rtlCol="0">
            <a:spAutoFit/>
          </a:bodyPr>
          <a:lstStyle/>
          <a:p>
            <a:r>
              <a:rPr lang="en-US" dirty="0" smtClean="0"/>
              <a:t>Copying Relationship</a:t>
            </a:r>
          </a:p>
        </p:txBody>
      </p:sp>
      <p:sp>
        <p:nvSpPr>
          <p:cNvPr id="28" name="Oval 27"/>
          <p:cNvSpPr/>
          <p:nvPr/>
        </p:nvSpPr>
        <p:spPr>
          <a:xfrm>
            <a:off x="4114800" y="3861816"/>
            <a:ext cx="1295400" cy="1295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7086600" y="3849624"/>
            <a:ext cx="1295400" cy="1295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4495800" y="3861816"/>
            <a:ext cx="532518" cy="369332"/>
          </a:xfrm>
          <a:prstGeom prst="rect">
            <a:avLst/>
          </a:prstGeom>
          <a:noFill/>
        </p:spPr>
        <p:txBody>
          <a:bodyPr wrap="none" rtlCol="0">
            <a:spAutoFit/>
          </a:bodyPr>
          <a:lstStyle/>
          <a:p>
            <a:r>
              <a:rPr lang="en-US" dirty="0" smtClean="0"/>
              <a:t>UCI</a:t>
            </a:r>
            <a:endParaRPr lang="en-US" dirty="0"/>
          </a:p>
        </p:txBody>
      </p:sp>
      <p:sp>
        <p:nvSpPr>
          <p:cNvPr id="32" name="TextBox 31"/>
          <p:cNvSpPr txBox="1"/>
          <p:nvPr/>
        </p:nvSpPr>
        <p:spPr>
          <a:xfrm>
            <a:off x="7342632" y="3861816"/>
            <a:ext cx="728533" cy="369332"/>
          </a:xfrm>
          <a:prstGeom prst="rect">
            <a:avLst/>
          </a:prstGeom>
          <a:noFill/>
        </p:spPr>
        <p:txBody>
          <a:bodyPr wrap="none" rtlCol="0">
            <a:spAutoFit/>
          </a:bodyPr>
          <a:lstStyle/>
          <a:p>
            <a:r>
              <a:rPr lang="en-US" dirty="0" smtClean="0"/>
              <a:t>AT&amp;T</a:t>
            </a:r>
            <a:endParaRPr lang="en-US" dirty="0"/>
          </a:p>
        </p:txBody>
      </p:sp>
      <p:sp>
        <p:nvSpPr>
          <p:cNvPr id="33" name="TextBox 32"/>
          <p:cNvSpPr txBox="1"/>
          <p:nvPr/>
        </p:nvSpPr>
        <p:spPr>
          <a:xfrm>
            <a:off x="5971032" y="4724400"/>
            <a:ext cx="593432" cy="369332"/>
          </a:xfrm>
          <a:prstGeom prst="rect">
            <a:avLst/>
          </a:prstGeom>
          <a:noFill/>
        </p:spPr>
        <p:txBody>
          <a:bodyPr wrap="none" rtlCol="0">
            <a:spAutoFit/>
          </a:bodyPr>
          <a:lstStyle/>
          <a:p>
            <a:r>
              <a:rPr lang="en-US" dirty="0" smtClean="0"/>
              <a:t>BEA</a:t>
            </a:r>
            <a:endParaRPr lang="en-US" dirty="0"/>
          </a:p>
        </p:txBody>
      </p:sp>
      <p:sp>
        <p:nvSpPr>
          <p:cNvPr id="34" name="Oval 33"/>
          <p:cNvSpPr/>
          <p:nvPr/>
        </p:nvSpPr>
        <p:spPr>
          <a:xfrm>
            <a:off x="4495800" y="4258056"/>
            <a:ext cx="530352" cy="5303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36" name="Oval 35"/>
          <p:cNvSpPr/>
          <p:nvPr/>
        </p:nvSpPr>
        <p:spPr>
          <a:xfrm>
            <a:off x="7467600" y="4242816"/>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37" name="Oval 36"/>
          <p:cNvSpPr/>
          <p:nvPr/>
        </p:nvSpPr>
        <p:spPr>
          <a:xfrm>
            <a:off x="6022848" y="501396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0" name="TextBox 39"/>
          <p:cNvSpPr txBox="1"/>
          <p:nvPr/>
        </p:nvSpPr>
        <p:spPr>
          <a:xfrm>
            <a:off x="5446776" y="6488668"/>
            <a:ext cx="1681614" cy="369332"/>
          </a:xfrm>
          <a:prstGeom prst="rect">
            <a:avLst/>
          </a:prstGeom>
          <a:noFill/>
        </p:spPr>
        <p:txBody>
          <a:bodyPr wrap="none" rtlCol="0">
            <a:spAutoFit/>
          </a:bodyPr>
          <a:lstStyle/>
          <a:p>
            <a:r>
              <a:rPr lang="en-US" dirty="0" smtClean="0"/>
              <a:t>Truth Discovery</a:t>
            </a:r>
          </a:p>
        </p:txBody>
      </p:sp>
      <p:sp>
        <p:nvSpPr>
          <p:cNvPr id="41" name="Pie 40"/>
          <p:cNvSpPr/>
          <p:nvPr/>
        </p:nvSpPr>
        <p:spPr>
          <a:xfrm>
            <a:off x="5638800" y="5739384"/>
            <a:ext cx="533400" cy="509016"/>
          </a:xfrm>
          <a:prstGeom prst="pie">
            <a:avLst>
              <a:gd name="adj1" fmla="val 11389298"/>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Oval 37"/>
          <p:cNvSpPr/>
          <p:nvPr/>
        </p:nvSpPr>
        <p:spPr>
          <a:xfrm>
            <a:off x="5641848" y="5724144"/>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42" name="Straight Connector 41"/>
          <p:cNvCxnSpPr>
            <a:stCxn id="38" idx="0"/>
            <a:endCxn id="37" idx="3"/>
          </p:cNvCxnSpPr>
          <p:nvPr/>
        </p:nvCxnSpPr>
        <p:spPr>
          <a:xfrm rot="5400000" flipH="1" flipV="1">
            <a:off x="5877306" y="5500488"/>
            <a:ext cx="254899" cy="1924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Straight Connector 45"/>
          <p:cNvCxnSpPr>
            <a:endCxn id="37" idx="5"/>
          </p:cNvCxnSpPr>
          <p:nvPr/>
        </p:nvCxnSpPr>
        <p:spPr>
          <a:xfrm rot="16200000" flipV="1">
            <a:off x="6439272" y="5508107"/>
            <a:ext cx="254899" cy="1771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38" idx="6"/>
          </p:cNvCxnSpPr>
          <p:nvPr/>
        </p:nvCxnSpPr>
        <p:spPr>
          <a:xfrm>
            <a:off x="6175248" y="5990844"/>
            <a:ext cx="21336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4264152" y="6004560"/>
            <a:ext cx="1676400" cy="369332"/>
          </a:xfrm>
          <a:prstGeom prst="rect">
            <a:avLst/>
          </a:prstGeom>
          <a:noFill/>
        </p:spPr>
        <p:txBody>
          <a:bodyPr wrap="square" rtlCol="0">
            <a:spAutoFit/>
          </a:bodyPr>
          <a:lstStyle/>
          <a:p>
            <a:r>
              <a:rPr lang="en-US" dirty="0" smtClean="0"/>
              <a:t>(1-.99*.8=.2)</a:t>
            </a:r>
            <a:endParaRPr lang="en-US" dirty="0"/>
          </a:p>
        </p:txBody>
      </p:sp>
      <p:sp>
        <p:nvSpPr>
          <p:cNvPr id="56" name="TextBox 55"/>
          <p:cNvSpPr txBox="1"/>
          <p:nvPr/>
        </p:nvSpPr>
        <p:spPr>
          <a:xfrm>
            <a:off x="6909816" y="6019800"/>
            <a:ext cx="1676400" cy="369332"/>
          </a:xfrm>
          <a:prstGeom prst="rect">
            <a:avLst/>
          </a:prstGeom>
          <a:noFill/>
        </p:spPr>
        <p:txBody>
          <a:bodyPr wrap="square" rtlCol="0">
            <a:spAutoFit/>
          </a:bodyPr>
          <a:lstStyle/>
          <a:p>
            <a:r>
              <a:rPr lang="en-US" dirty="0" smtClean="0"/>
              <a:t>(.2</a:t>
            </a:r>
            <a:r>
              <a:rPr lang="en-US" baseline="30000" dirty="0" smtClean="0"/>
              <a:t>2</a:t>
            </a:r>
            <a:r>
              <a:rPr lang="en-US" dirty="0" smtClean="0"/>
              <a:t>)</a:t>
            </a:r>
            <a:endParaRPr lang="en-US" dirty="0"/>
          </a:p>
        </p:txBody>
      </p:sp>
      <p:sp>
        <p:nvSpPr>
          <p:cNvPr id="58" name="Pie 57"/>
          <p:cNvSpPr/>
          <p:nvPr/>
        </p:nvSpPr>
        <p:spPr>
          <a:xfrm>
            <a:off x="6400800" y="5739384"/>
            <a:ext cx="533400" cy="509016"/>
          </a:xfrm>
          <a:prstGeom prst="pie">
            <a:avLst>
              <a:gd name="adj1" fmla="val 15695912"/>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Oval 58"/>
          <p:cNvSpPr/>
          <p:nvPr/>
        </p:nvSpPr>
        <p:spPr>
          <a:xfrm>
            <a:off x="6403848" y="5724144"/>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grpSp>
        <p:nvGrpSpPr>
          <p:cNvPr id="60" name="Group 45"/>
          <p:cNvGrpSpPr/>
          <p:nvPr/>
        </p:nvGrpSpPr>
        <p:grpSpPr>
          <a:xfrm>
            <a:off x="381000" y="3962400"/>
            <a:ext cx="2993474" cy="1847910"/>
            <a:chOff x="1143000" y="3657600"/>
            <a:chExt cx="2993474" cy="1847910"/>
          </a:xfrm>
        </p:grpSpPr>
        <p:sp>
          <p:nvSpPr>
            <p:cNvPr id="61" name="TextBox 60"/>
            <p:cNvSpPr txBox="1"/>
            <p:nvPr/>
          </p:nvSpPr>
          <p:spPr>
            <a:xfrm>
              <a:off x="2362200" y="3657600"/>
              <a:ext cx="402674" cy="400110"/>
            </a:xfrm>
            <a:prstGeom prst="rect">
              <a:avLst/>
            </a:prstGeom>
            <a:noFill/>
          </p:spPr>
          <p:txBody>
            <a:bodyPr wrap="none" rtlCol="0">
              <a:spAutoFit/>
            </a:bodyPr>
            <a:lstStyle/>
            <a:p>
              <a:r>
                <a:rPr lang="en-US" sz="2000" dirty="0" smtClean="0"/>
                <a:t>S</a:t>
              </a:r>
              <a:r>
                <a:rPr lang="en-US" sz="2000" baseline="-25000" dirty="0" smtClean="0"/>
                <a:t>1</a:t>
              </a:r>
            </a:p>
          </p:txBody>
        </p:sp>
        <p:sp>
          <p:nvSpPr>
            <p:cNvPr id="62" name="TextBox 61"/>
            <p:cNvSpPr txBox="1"/>
            <p:nvPr/>
          </p:nvSpPr>
          <p:spPr>
            <a:xfrm>
              <a:off x="1143000" y="4324290"/>
              <a:ext cx="412292" cy="400110"/>
            </a:xfrm>
            <a:prstGeom prst="rect">
              <a:avLst/>
            </a:prstGeom>
            <a:noFill/>
          </p:spPr>
          <p:txBody>
            <a:bodyPr wrap="none" rtlCol="0">
              <a:spAutoFit/>
            </a:bodyPr>
            <a:lstStyle/>
            <a:p>
              <a:r>
                <a:rPr lang="en-US" sz="2000" dirty="0" smtClean="0"/>
                <a:t>S</a:t>
              </a:r>
              <a:r>
                <a:rPr lang="en-US" sz="2000" baseline="-25000" dirty="0" smtClean="0"/>
                <a:t>2</a:t>
              </a:r>
            </a:p>
          </p:txBody>
        </p:sp>
        <p:sp>
          <p:nvSpPr>
            <p:cNvPr id="63" name="TextBox 62"/>
            <p:cNvSpPr txBox="1"/>
            <p:nvPr/>
          </p:nvSpPr>
          <p:spPr>
            <a:xfrm>
              <a:off x="1600200" y="5105400"/>
              <a:ext cx="413896" cy="400110"/>
            </a:xfrm>
            <a:prstGeom prst="rect">
              <a:avLst/>
            </a:prstGeom>
            <a:noFill/>
          </p:spPr>
          <p:txBody>
            <a:bodyPr wrap="none" rtlCol="0">
              <a:spAutoFit/>
            </a:bodyPr>
            <a:lstStyle/>
            <a:p>
              <a:r>
                <a:rPr lang="en-US" sz="2000" dirty="0" smtClean="0"/>
                <a:t>S</a:t>
              </a:r>
              <a:r>
                <a:rPr lang="en-US" sz="2000" baseline="-25000" dirty="0" smtClean="0"/>
                <a:t>4</a:t>
              </a:r>
            </a:p>
          </p:txBody>
        </p:sp>
        <p:sp>
          <p:nvSpPr>
            <p:cNvPr id="64" name="TextBox 63"/>
            <p:cNvSpPr txBox="1"/>
            <p:nvPr/>
          </p:nvSpPr>
          <p:spPr>
            <a:xfrm>
              <a:off x="3733800" y="4324290"/>
              <a:ext cx="402674" cy="400110"/>
            </a:xfrm>
            <a:prstGeom prst="rect">
              <a:avLst/>
            </a:prstGeom>
            <a:noFill/>
          </p:spPr>
          <p:txBody>
            <a:bodyPr wrap="none" rtlCol="0">
              <a:spAutoFit/>
            </a:bodyPr>
            <a:lstStyle/>
            <a:p>
              <a:r>
                <a:rPr lang="en-US" sz="2000" dirty="0" smtClean="0"/>
                <a:t>S</a:t>
              </a:r>
              <a:r>
                <a:rPr lang="en-US" sz="2000" baseline="-25000" dirty="0" smtClean="0"/>
                <a:t>3</a:t>
              </a:r>
              <a:endParaRPr lang="en-US" sz="2000" baseline="-25000" dirty="0"/>
            </a:p>
          </p:txBody>
        </p:sp>
        <p:sp>
          <p:nvSpPr>
            <p:cNvPr id="65" name="TextBox 64"/>
            <p:cNvSpPr txBox="1"/>
            <p:nvPr/>
          </p:nvSpPr>
          <p:spPr>
            <a:xfrm>
              <a:off x="3276600" y="5105400"/>
              <a:ext cx="407484" cy="400110"/>
            </a:xfrm>
            <a:prstGeom prst="rect">
              <a:avLst/>
            </a:prstGeom>
            <a:noFill/>
          </p:spPr>
          <p:txBody>
            <a:bodyPr wrap="none" rtlCol="0">
              <a:spAutoFit/>
            </a:bodyPr>
            <a:lstStyle/>
            <a:p>
              <a:r>
                <a:rPr lang="en-US" sz="2000" dirty="0" smtClean="0"/>
                <a:t>S</a:t>
              </a:r>
              <a:r>
                <a:rPr lang="en-US" sz="2000" baseline="-25000" dirty="0" smtClean="0"/>
                <a:t>5</a:t>
              </a:r>
            </a:p>
          </p:txBody>
        </p:sp>
        <p:cxnSp>
          <p:nvCxnSpPr>
            <p:cNvPr id="66" name="Straight Connector 65"/>
            <p:cNvCxnSpPr>
              <a:stCxn id="61" idx="2"/>
              <a:endCxn id="64" idx="1"/>
            </p:cNvCxnSpPr>
            <p:nvPr/>
          </p:nvCxnSpPr>
          <p:spPr>
            <a:xfrm rot="16200000" flipH="1">
              <a:off x="2915351" y="3705895"/>
              <a:ext cx="466635" cy="117026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61" idx="2"/>
              <a:endCxn id="63" idx="0"/>
            </p:cNvCxnSpPr>
            <p:nvPr/>
          </p:nvCxnSpPr>
          <p:spPr>
            <a:xfrm rot="5400000">
              <a:off x="1661498" y="4203361"/>
              <a:ext cx="1047690" cy="7563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8" name="Straight Connector 67"/>
            <p:cNvCxnSpPr>
              <a:stCxn id="63" idx="0"/>
            </p:cNvCxnSpPr>
            <p:nvPr/>
          </p:nvCxnSpPr>
          <p:spPr>
            <a:xfrm rot="5400000" flipH="1" flipV="1">
              <a:off x="2541874" y="4370674"/>
              <a:ext cx="1588" cy="14694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62" idx="3"/>
              <a:endCxn id="61" idx="2"/>
            </p:cNvCxnSpPr>
            <p:nvPr/>
          </p:nvCxnSpPr>
          <p:spPr>
            <a:xfrm flipV="1">
              <a:off x="1555292" y="4057710"/>
              <a:ext cx="1008245" cy="466635"/>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0" name="TextBox 69"/>
            <p:cNvSpPr txBox="1"/>
            <p:nvPr/>
          </p:nvSpPr>
          <p:spPr>
            <a:xfrm>
              <a:off x="1600200" y="3962400"/>
              <a:ext cx="488660" cy="400110"/>
            </a:xfrm>
            <a:prstGeom prst="rect">
              <a:avLst/>
            </a:prstGeom>
            <a:noFill/>
          </p:spPr>
          <p:txBody>
            <a:bodyPr wrap="none" rtlCol="0">
              <a:spAutoFit/>
            </a:bodyPr>
            <a:lstStyle/>
            <a:p>
              <a:r>
                <a:rPr lang="en-US" sz="2000" dirty="0" smtClean="0"/>
                <a:t>.87</a:t>
              </a:r>
              <a:endParaRPr lang="en-US" sz="2000" dirty="0"/>
            </a:p>
          </p:txBody>
        </p:sp>
        <p:sp>
          <p:nvSpPr>
            <p:cNvPr id="71" name="TextBox 70"/>
            <p:cNvSpPr txBox="1"/>
            <p:nvPr/>
          </p:nvSpPr>
          <p:spPr>
            <a:xfrm>
              <a:off x="3048000" y="3962400"/>
              <a:ext cx="383438" cy="400110"/>
            </a:xfrm>
            <a:prstGeom prst="rect">
              <a:avLst/>
            </a:prstGeom>
            <a:noFill/>
          </p:spPr>
          <p:txBody>
            <a:bodyPr wrap="none" rtlCol="0">
              <a:spAutoFit/>
            </a:bodyPr>
            <a:lstStyle/>
            <a:p>
              <a:r>
                <a:rPr lang="en-US" sz="2000" dirty="0" smtClean="0"/>
                <a:t>.2</a:t>
              </a:r>
              <a:endParaRPr lang="en-US" sz="2000" dirty="0"/>
            </a:p>
          </p:txBody>
        </p:sp>
        <p:sp>
          <p:nvSpPr>
            <p:cNvPr id="72" name="TextBox 71"/>
            <p:cNvSpPr txBox="1"/>
            <p:nvPr/>
          </p:nvSpPr>
          <p:spPr>
            <a:xfrm>
              <a:off x="1828800" y="4419600"/>
              <a:ext cx="386644" cy="400110"/>
            </a:xfrm>
            <a:prstGeom prst="rect">
              <a:avLst/>
            </a:prstGeom>
            <a:noFill/>
          </p:spPr>
          <p:txBody>
            <a:bodyPr wrap="none" rtlCol="0">
              <a:spAutoFit/>
            </a:bodyPr>
            <a:lstStyle/>
            <a:p>
              <a:r>
                <a:rPr lang="en-US" sz="2000" dirty="0" smtClean="0"/>
                <a:t>.2</a:t>
              </a:r>
              <a:endParaRPr lang="en-US" sz="2000" dirty="0"/>
            </a:p>
          </p:txBody>
        </p:sp>
        <p:sp>
          <p:nvSpPr>
            <p:cNvPr id="73" name="TextBox 72"/>
            <p:cNvSpPr txBox="1"/>
            <p:nvPr/>
          </p:nvSpPr>
          <p:spPr>
            <a:xfrm>
              <a:off x="2362200" y="5029200"/>
              <a:ext cx="521297" cy="400110"/>
            </a:xfrm>
            <a:prstGeom prst="rect">
              <a:avLst/>
            </a:prstGeom>
            <a:noFill/>
          </p:spPr>
          <p:txBody>
            <a:bodyPr wrap="none" rtlCol="0">
              <a:spAutoFit/>
            </a:bodyPr>
            <a:lstStyle/>
            <a:p>
              <a:r>
                <a:rPr lang="en-US" sz="2000" dirty="0" smtClean="0"/>
                <a:t>.99</a:t>
              </a:r>
              <a:endParaRPr lang="en-US" sz="2000" dirty="0"/>
            </a:p>
          </p:txBody>
        </p:sp>
        <p:sp>
          <p:nvSpPr>
            <p:cNvPr id="74" name="TextBox 73"/>
            <p:cNvSpPr txBox="1"/>
            <p:nvPr/>
          </p:nvSpPr>
          <p:spPr>
            <a:xfrm>
              <a:off x="2514600" y="4419600"/>
              <a:ext cx="521297" cy="400110"/>
            </a:xfrm>
            <a:prstGeom prst="rect">
              <a:avLst/>
            </a:prstGeom>
            <a:noFill/>
          </p:spPr>
          <p:txBody>
            <a:bodyPr wrap="none" rtlCol="0">
              <a:spAutoFit/>
            </a:bodyPr>
            <a:lstStyle/>
            <a:p>
              <a:r>
                <a:rPr lang="en-US" sz="2000" dirty="0" smtClean="0"/>
                <a:t>.99</a:t>
              </a:r>
              <a:endParaRPr lang="en-US" sz="2000" dirty="0"/>
            </a:p>
          </p:txBody>
        </p:sp>
        <p:cxnSp>
          <p:nvCxnSpPr>
            <p:cNvPr id="75" name="Straight Connector 74"/>
            <p:cNvCxnSpPr>
              <a:stCxn id="63" idx="0"/>
              <a:endCxn id="64" idx="1"/>
            </p:cNvCxnSpPr>
            <p:nvPr/>
          </p:nvCxnSpPr>
          <p:spPr>
            <a:xfrm rot="5400000" flipH="1" flipV="1">
              <a:off x="2479947" y="3851547"/>
              <a:ext cx="581055" cy="192665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6" name="Straight Connector 75"/>
            <p:cNvCxnSpPr>
              <a:endCxn id="64" idx="1"/>
            </p:cNvCxnSpPr>
            <p:nvPr/>
          </p:nvCxnSpPr>
          <p:spPr>
            <a:xfrm rot="5400000" flipH="1" flipV="1">
              <a:off x="3214674" y="4586274"/>
              <a:ext cx="581055" cy="45719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7" name="TextBox 76"/>
            <p:cNvSpPr txBox="1"/>
            <p:nvPr/>
          </p:nvSpPr>
          <p:spPr>
            <a:xfrm>
              <a:off x="3429000" y="4648200"/>
              <a:ext cx="521297" cy="400110"/>
            </a:xfrm>
            <a:prstGeom prst="rect">
              <a:avLst/>
            </a:prstGeom>
            <a:noFill/>
          </p:spPr>
          <p:txBody>
            <a:bodyPr wrap="none" rtlCol="0">
              <a:spAutoFit/>
            </a:bodyPr>
            <a:lstStyle/>
            <a:p>
              <a:r>
                <a:rPr lang="en-US" sz="2000" dirty="0" smtClean="0"/>
                <a:t>.99</a:t>
              </a:r>
              <a:endParaRPr lang="en-US" sz="2000" dirty="0"/>
            </a:p>
          </p:txBody>
        </p:sp>
      </p:grpSp>
      <p:sp>
        <p:nvSpPr>
          <p:cNvPr id="78" name="TextBox 77"/>
          <p:cNvSpPr txBox="1"/>
          <p:nvPr/>
        </p:nvSpPr>
        <p:spPr>
          <a:xfrm>
            <a:off x="4559808" y="4319016"/>
            <a:ext cx="415498" cy="369332"/>
          </a:xfrm>
          <a:prstGeom prst="rect">
            <a:avLst/>
          </a:prstGeom>
          <a:noFill/>
        </p:spPr>
        <p:txBody>
          <a:bodyPr wrap="none" rtlCol="0">
            <a:spAutoFit/>
          </a:bodyPr>
          <a:lstStyle/>
          <a:p>
            <a:r>
              <a:rPr lang="en-US" dirty="0" smtClean="0">
                <a:solidFill>
                  <a:schemeClr val="bg1"/>
                </a:solidFill>
              </a:rPr>
              <a:t>S1</a:t>
            </a:r>
            <a:endParaRPr lang="en-US" dirty="0">
              <a:solidFill>
                <a:schemeClr val="bg1"/>
              </a:solidFill>
            </a:endParaRPr>
          </a:p>
        </p:txBody>
      </p:sp>
      <p:sp>
        <p:nvSpPr>
          <p:cNvPr id="101" name="TextBox 100"/>
          <p:cNvSpPr txBox="1"/>
          <p:nvPr/>
        </p:nvSpPr>
        <p:spPr>
          <a:xfrm>
            <a:off x="7531608" y="4319016"/>
            <a:ext cx="429926" cy="369332"/>
          </a:xfrm>
          <a:prstGeom prst="rect">
            <a:avLst/>
          </a:prstGeom>
          <a:noFill/>
        </p:spPr>
        <p:txBody>
          <a:bodyPr wrap="none" rtlCol="0">
            <a:spAutoFit/>
          </a:bodyPr>
          <a:lstStyle/>
          <a:p>
            <a:r>
              <a:rPr lang="en-US" dirty="0" smtClean="0">
                <a:solidFill>
                  <a:schemeClr val="bg1"/>
                </a:solidFill>
              </a:rPr>
              <a:t>S2</a:t>
            </a:r>
            <a:endParaRPr lang="en-US" dirty="0">
              <a:solidFill>
                <a:schemeClr val="bg1"/>
              </a:solidFill>
            </a:endParaRPr>
          </a:p>
        </p:txBody>
      </p:sp>
      <p:sp>
        <p:nvSpPr>
          <p:cNvPr id="102" name="TextBox 101"/>
          <p:cNvSpPr txBox="1"/>
          <p:nvPr/>
        </p:nvSpPr>
        <p:spPr>
          <a:xfrm>
            <a:off x="6071616" y="5068300"/>
            <a:ext cx="415498" cy="369332"/>
          </a:xfrm>
          <a:prstGeom prst="rect">
            <a:avLst/>
          </a:prstGeom>
          <a:noFill/>
        </p:spPr>
        <p:txBody>
          <a:bodyPr wrap="none" rtlCol="0">
            <a:spAutoFit/>
          </a:bodyPr>
          <a:lstStyle/>
          <a:p>
            <a:r>
              <a:rPr lang="en-US" dirty="0" smtClean="0">
                <a:solidFill>
                  <a:schemeClr val="bg1"/>
                </a:solidFill>
              </a:rPr>
              <a:t>S3</a:t>
            </a:r>
            <a:endParaRPr lang="en-US" dirty="0">
              <a:solidFill>
                <a:schemeClr val="bg1"/>
              </a:solidFill>
            </a:endParaRPr>
          </a:p>
        </p:txBody>
      </p:sp>
      <p:sp>
        <p:nvSpPr>
          <p:cNvPr id="103" name="TextBox 102"/>
          <p:cNvSpPr txBox="1"/>
          <p:nvPr/>
        </p:nvSpPr>
        <p:spPr>
          <a:xfrm>
            <a:off x="5690616" y="5791200"/>
            <a:ext cx="429926" cy="369332"/>
          </a:xfrm>
          <a:prstGeom prst="rect">
            <a:avLst/>
          </a:prstGeom>
          <a:noFill/>
        </p:spPr>
        <p:txBody>
          <a:bodyPr wrap="none" rtlCol="0">
            <a:spAutoFit/>
          </a:bodyPr>
          <a:lstStyle/>
          <a:p>
            <a:r>
              <a:rPr lang="en-US" dirty="0" smtClean="0"/>
              <a:t>S4</a:t>
            </a:r>
            <a:endParaRPr lang="en-US" dirty="0"/>
          </a:p>
        </p:txBody>
      </p:sp>
      <p:sp>
        <p:nvSpPr>
          <p:cNvPr id="104" name="TextBox 103"/>
          <p:cNvSpPr txBox="1"/>
          <p:nvPr/>
        </p:nvSpPr>
        <p:spPr>
          <a:xfrm>
            <a:off x="6440424" y="5791200"/>
            <a:ext cx="421910" cy="369332"/>
          </a:xfrm>
          <a:prstGeom prst="rect">
            <a:avLst/>
          </a:prstGeom>
          <a:noFill/>
        </p:spPr>
        <p:txBody>
          <a:bodyPr wrap="none" rtlCol="0">
            <a:spAutoFit/>
          </a:bodyPr>
          <a:lstStyle/>
          <a:p>
            <a:r>
              <a:rPr lang="en-US" dirty="0" smtClean="0"/>
              <a:t>S5</a:t>
            </a:r>
            <a:endParaRPr lang="en-US" dirty="0"/>
          </a:p>
        </p:txBody>
      </p:sp>
      <p:sp>
        <p:nvSpPr>
          <p:cNvPr id="111" name="TextBox 110"/>
          <p:cNvSpPr txBox="1"/>
          <p:nvPr/>
        </p:nvSpPr>
        <p:spPr>
          <a:xfrm>
            <a:off x="8001000" y="6248400"/>
            <a:ext cx="956031" cy="369332"/>
          </a:xfrm>
          <a:prstGeom prst="rect">
            <a:avLst/>
          </a:prstGeom>
          <a:noFill/>
        </p:spPr>
        <p:txBody>
          <a:bodyPr wrap="none" rtlCol="0">
            <a:spAutoFit/>
          </a:bodyPr>
          <a:lstStyle/>
          <a:p>
            <a:r>
              <a:rPr lang="en-US" dirty="0" smtClean="0"/>
              <a:t>Round 1</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57200" y="209550"/>
            <a:ext cx="8229600" cy="1295400"/>
          </a:xfrm>
        </p:spPr>
        <p:txBody>
          <a:bodyPr/>
          <a:lstStyle/>
          <a:p>
            <a:r>
              <a:rPr lang="en-US" sz="3600" dirty="0" smtClean="0"/>
              <a:t>Application I. Truth Discovery—Our Solution</a:t>
            </a:r>
            <a:endParaRPr lang="en-US" sz="3600" dirty="0"/>
          </a:p>
        </p:txBody>
      </p:sp>
      <p:graphicFrame>
        <p:nvGraphicFramePr>
          <p:cNvPr id="8" name="Table 7"/>
          <p:cNvGraphicFramePr>
            <a:graphicFrameLocks noGrp="1"/>
          </p:cNvGraphicFramePr>
          <p:nvPr/>
        </p:nvGraphicFramePr>
        <p:xfrm>
          <a:off x="1447800" y="1298448"/>
          <a:ext cx="6477000" cy="2194560"/>
        </p:xfrm>
        <a:graphic>
          <a:graphicData uri="http://schemas.openxmlformats.org/drawingml/2006/table">
            <a:tbl>
              <a:tblPr firstRow="1" bandRow="1">
                <a:tableStyleId>{5C22544A-7EE6-4342-B048-85BDC9FD1C3A}</a:tableStyleId>
              </a:tblPr>
              <a:tblGrid>
                <a:gridCol w="1397000"/>
                <a:gridCol w="1016000"/>
                <a:gridCol w="1016000"/>
                <a:gridCol w="1016000"/>
                <a:gridCol w="1016000"/>
                <a:gridCol w="1016000"/>
              </a:tblGrid>
              <a:tr h="2667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2667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MS</a:t>
                      </a:r>
                    </a:p>
                  </a:txBody>
                  <a:tcPr/>
                </a:tc>
              </a:tr>
              <a:tr h="2667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smtClean="0">
                        <a:solidFill>
                          <a:srgbClr val="009900"/>
                        </a:solidFill>
                      </a:endParaRPr>
                    </a:p>
                  </a:txBody>
                  <a:tcPr/>
                </a:tc>
              </a:tr>
              <a:tr h="2667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2667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r>
              <a:tr h="2667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r>
            </a:tbl>
          </a:graphicData>
        </a:graphic>
      </p:graphicFrame>
      <p:sp>
        <p:nvSpPr>
          <p:cNvPr id="26" name="TextBox 25"/>
          <p:cNvSpPr txBox="1"/>
          <p:nvPr/>
        </p:nvSpPr>
        <p:spPr>
          <a:xfrm>
            <a:off x="762000" y="5867400"/>
            <a:ext cx="2203167" cy="369332"/>
          </a:xfrm>
          <a:prstGeom prst="rect">
            <a:avLst/>
          </a:prstGeom>
          <a:noFill/>
        </p:spPr>
        <p:txBody>
          <a:bodyPr wrap="none" rtlCol="0">
            <a:spAutoFit/>
          </a:bodyPr>
          <a:lstStyle/>
          <a:p>
            <a:r>
              <a:rPr lang="en-US" dirty="0" smtClean="0"/>
              <a:t>Copying Relationship</a:t>
            </a:r>
          </a:p>
        </p:txBody>
      </p:sp>
      <p:grpSp>
        <p:nvGrpSpPr>
          <p:cNvPr id="76" name="Group 97"/>
          <p:cNvGrpSpPr/>
          <p:nvPr/>
        </p:nvGrpSpPr>
        <p:grpSpPr>
          <a:xfrm>
            <a:off x="381000" y="3962400"/>
            <a:ext cx="2993474" cy="1847910"/>
            <a:chOff x="5312326" y="3352800"/>
            <a:chExt cx="2993474" cy="1847910"/>
          </a:xfrm>
        </p:grpSpPr>
        <p:sp>
          <p:nvSpPr>
            <p:cNvPr id="77" name="TextBox 76"/>
            <p:cNvSpPr txBox="1"/>
            <p:nvPr/>
          </p:nvSpPr>
          <p:spPr>
            <a:xfrm>
              <a:off x="6531526" y="3352800"/>
              <a:ext cx="402674" cy="400110"/>
            </a:xfrm>
            <a:prstGeom prst="rect">
              <a:avLst/>
            </a:prstGeom>
            <a:noFill/>
          </p:spPr>
          <p:txBody>
            <a:bodyPr wrap="none" rtlCol="0">
              <a:spAutoFit/>
            </a:bodyPr>
            <a:lstStyle/>
            <a:p>
              <a:r>
                <a:rPr lang="en-US" sz="2000" dirty="0" smtClean="0"/>
                <a:t>S</a:t>
              </a:r>
              <a:r>
                <a:rPr lang="en-US" sz="2000" baseline="-25000" dirty="0" smtClean="0"/>
                <a:t>1</a:t>
              </a:r>
            </a:p>
          </p:txBody>
        </p:sp>
        <p:sp>
          <p:nvSpPr>
            <p:cNvPr id="78" name="TextBox 77"/>
            <p:cNvSpPr txBox="1"/>
            <p:nvPr/>
          </p:nvSpPr>
          <p:spPr>
            <a:xfrm>
              <a:off x="5312326" y="4019490"/>
              <a:ext cx="412292" cy="400110"/>
            </a:xfrm>
            <a:prstGeom prst="rect">
              <a:avLst/>
            </a:prstGeom>
            <a:noFill/>
          </p:spPr>
          <p:txBody>
            <a:bodyPr wrap="none" rtlCol="0">
              <a:spAutoFit/>
            </a:bodyPr>
            <a:lstStyle/>
            <a:p>
              <a:r>
                <a:rPr lang="en-US" sz="2000" dirty="0" smtClean="0"/>
                <a:t>S</a:t>
              </a:r>
              <a:r>
                <a:rPr lang="en-US" sz="2000" baseline="-25000" dirty="0" smtClean="0"/>
                <a:t>2</a:t>
              </a:r>
            </a:p>
          </p:txBody>
        </p:sp>
        <p:sp>
          <p:nvSpPr>
            <p:cNvPr id="79" name="TextBox 78"/>
            <p:cNvSpPr txBox="1"/>
            <p:nvPr/>
          </p:nvSpPr>
          <p:spPr>
            <a:xfrm>
              <a:off x="5769526" y="4800600"/>
              <a:ext cx="413896" cy="400110"/>
            </a:xfrm>
            <a:prstGeom prst="rect">
              <a:avLst/>
            </a:prstGeom>
            <a:noFill/>
          </p:spPr>
          <p:txBody>
            <a:bodyPr wrap="none" rtlCol="0">
              <a:spAutoFit/>
            </a:bodyPr>
            <a:lstStyle/>
            <a:p>
              <a:r>
                <a:rPr lang="en-US" sz="2000" dirty="0" smtClean="0"/>
                <a:t>S</a:t>
              </a:r>
              <a:r>
                <a:rPr lang="en-US" sz="2000" baseline="-25000" dirty="0" smtClean="0"/>
                <a:t>4</a:t>
              </a:r>
            </a:p>
          </p:txBody>
        </p:sp>
        <p:sp>
          <p:nvSpPr>
            <p:cNvPr id="80" name="TextBox 79"/>
            <p:cNvSpPr txBox="1"/>
            <p:nvPr/>
          </p:nvSpPr>
          <p:spPr>
            <a:xfrm>
              <a:off x="7903126" y="4019490"/>
              <a:ext cx="402674" cy="400110"/>
            </a:xfrm>
            <a:prstGeom prst="rect">
              <a:avLst/>
            </a:prstGeom>
            <a:noFill/>
          </p:spPr>
          <p:txBody>
            <a:bodyPr wrap="none" rtlCol="0">
              <a:spAutoFit/>
            </a:bodyPr>
            <a:lstStyle/>
            <a:p>
              <a:r>
                <a:rPr lang="en-US" sz="2000" dirty="0" smtClean="0"/>
                <a:t>S</a:t>
              </a:r>
              <a:r>
                <a:rPr lang="en-US" sz="2000" baseline="-25000" dirty="0" smtClean="0"/>
                <a:t>3</a:t>
              </a:r>
              <a:endParaRPr lang="en-US" sz="2000" baseline="-25000" dirty="0"/>
            </a:p>
          </p:txBody>
        </p:sp>
        <p:sp>
          <p:nvSpPr>
            <p:cNvPr id="81" name="TextBox 80"/>
            <p:cNvSpPr txBox="1"/>
            <p:nvPr/>
          </p:nvSpPr>
          <p:spPr>
            <a:xfrm>
              <a:off x="7445926" y="4800600"/>
              <a:ext cx="407484" cy="400110"/>
            </a:xfrm>
            <a:prstGeom prst="rect">
              <a:avLst/>
            </a:prstGeom>
            <a:noFill/>
          </p:spPr>
          <p:txBody>
            <a:bodyPr wrap="none" rtlCol="0">
              <a:spAutoFit/>
            </a:bodyPr>
            <a:lstStyle/>
            <a:p>
              <a:r>
                <a:rPr lang="en-US" sz="2000" dirty="0" smtClean="0"/>
                <a:t>S</a:t>
              </a:r>
              <a:r>
                <a:rPr lang="en-US" sz="2000" baseline="-25000" dirty="0" smtClean="0"/>
                <a:t>5</a:t>
              </a:r>
            </a:p>
          </p:txBody>
        </p:sp>
        <p:cxnSp>
          <p:nvCxnSpPr>
            <p:cNvPr id="82" name="Straight Connector 81"/>
            <p:cNvCxnSpPr/>
            <p:nvPr/>
          </p:nvCxnSpPr>
          <p:spPr>
            <a:xfrm rot="5400000" flipH="1" flipV="1">
              <a:off x="6711200" y="4141280"/>
              <a:ext cx="1588" cy="14694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a:stCxn id="78" idx="3"/>
              <a:endCxn id="77" idx="2"/>
            </p:cNvCxnSpPr>
            <p:nvPr/>
          </p:nvCxnSpPr>
          <p:spPr>
            <a:xfrm flipV="1">
              <a:off x="5724618" y="3752910"/>
              <a:ext cx="1008245" cy="466635"/>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769526" y="3562290"/>
              <a:ext cx="498855" cy="400110"/>
            </a:xfrm>
            <a:prstGeom prst="rect">
              <a:avLst/>
            </a:prstGeom>
            <a:noFill/>
          </p:spPr>
          <p:txBody>
            <a:bodyPr wrap="none" rtlCol="0">
              <a:spAutoFit/>
            </a:bodyPr>
            <a:lstStyle/>
            <a:p>
              <a:r>
                <a:rPr lang="en-US" sz="2000" dirty="0" smtClean="0"/>
                <a:t>.14</a:t>
              </a:r>
              <a:endParaRPr lang="en-US" sz="2000" dirty="0"/>
            </a:p>
          </p:txBody>
        </p:sp>
        <p:sp>
          <p:nvSpPr>
            <p:cNvPr id="85" name="TextBox 84"/>
            <p:cNvSpPr txBox="1"/>
            <p:nvPr/>
          </p:nvSpPr>
          <p:spPr>
            <a:xfrm>
              <a:off x="6546274" y="4495800"/>
              <a:ext cx="519694" cy="400110"/>
            </a:xfrm>
            <a:prstGeom prst="rect">
              <a:avLst/>
            </a:prstGeom>
            <a:noFill/>
          </p:spPr>
          <p:txBody>
            <a:bodyPr wrap="none" rtlCol="0">
              <a:spAutoFit/>
            </a:bodyPr>
            <a:lstStyle/>
            <a:p>
              <a:r>
                <a:rPr lang="en-US" sz="2000" dirty="0" smtClean="0"/>
                <a:t>.49</a:t>
              </a:r>
              <a:endParaRPr lang="en-US" sz="2000" dirty="0"/>
            </a:p>
          </p:txBody>
        </p:sp>
        <p:sp>
          <p:nvSpPr>
            <p:cNvPr id="86" name="TextBox 85"/>
            <p:cNvSpPr txBox="1"/>
            <p:nvPr/>
          </p:nvSpPr>
          <p:spPr>
            <a:xfrm>
              <a:off x="6477000" y="4095690"/>
              <a:ext cx="519694" cy="400110"/>
            </a:xfrm>
            <a:prstGeom prst="rect">
              <a:avLst/>
            </a:prstGeom>
            <a:noFill/>
          </p:spPr>
          <p:txBody>
            <a:bodyPr wrap="none" rtlCol="0">
              <a:spAutoFit/>
            </a:bodyPr>
            <a:lstStyle/>
            <a:p>
              <a:r>
                <a:rPr lang="en-US" sz="2000" dirty="0" smtClean="0"/>
                <a:t>.49</a:t>
              </a:r>
              <a:endParaRPr lang="en-US" sz="2000" dirty="0"/>
            </a:p>
          </p:txBody>
        </p:sp>
        <p:cxnSp>
          <p:nvCxnSpPr>
            <p:cNvPr id="87" name="Straight Connector 86"/>
            <p:cNvCxnSpPr>
              <a:stCxn id="79" idx="0"/>
              <a:endCxn id="80" idx="1"/>
            </p:cNvCxnSpPr>
            <p:nvPr/>
          </p:nvCxnSpPr>
          <p:spPr>
            <a:xfrm rot="5400000" flipH="1" flipV="1">
              <a:off x="6649273" y="3546747"/>
              <a:ext cx="581055" cy="19266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endCxn id="80" idx="1"/>
            </p:cNvCxnSpPr>
            <p:nvPr/>
          </p:nvCxnSpPr>
          <p:spPr>
            <a:xfrm rot="5400000" flipH="1" flipV="1">
              <a:off x="7384000" y="4281474"/>
              <a:ext cx="581055" cy="457198"/>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7733951" y="4343400"/>
              <a:ext cx="519694" cy="400110"/>
            </a:xfrm>
            <a:prstGeom prst="rect">
              <a:avLst/>
            </a:prstGeom>
            <a:noFill/>
          </p:spPr>
          <p:txBody>
            <a:bodyPr wrap="none" rtlCol="0">
              <a:spAutoFit/>
            </a:bodyPr>
            <a:lstStyle/>
            <a:p>
              <a:r>
                <a:rPr lang="en-US" sz="2000" dirty="0" smtClean="0"/>
                <a:t>.49</a:t>
              </a:r>
              <a:endParaRPr lang="en-US" sz="2000" dirty="0"/>
            </a:p>
          </p:txBody>
        </p:sp>
        <p:cxnSp>
          <p:nvCxnSpPr>
            <p:cNvPr id="90" name="Straight Connector 89"/>
            <p:cNvCxnSpPr/>
            <p:nvPr/>
          </p:nvCxnSpPr>
          <p:spPr>
            <a:xfrm flipV="1">
              <a:off x="5638800" y="3657600"/>
              <a:ext cx="1008245" cy="466635"/>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6096000" y="3886200"/>
              <a:ext cx="514885" cy="400110"/>
            </a:xfrm>
            <a:prstGeom prst="rect">
              <a:avLst/>
            </a:prstGeom>
            <a:noFill/>
          </p:spPr>
          <p:txBody>
            <a:bodyPr wrap="none" rtlCol="0">
              <a:spAutoFit/>
            </a:bodyPr>
            <a:lstStyle/>
            <a:p>
              <a:r>
                <a:rPr lang="en-US" sz="2000" dirty="0" smtClean="0"/>
                <a:t>.08</a:t>
              </a:r>
              <a:endParaRPr lang="en-US" sz="2000" dirty="0"/>
            </a:p>
          </p:txBody>
        </p:sp>
        <p:cxnSp>
          <p:nvCxnSpPr>
            <p:cNvPr id="92" name="Straight Connector 91"/>
            <p:cNvCxnSpPr/>
            <p:nvPr/>
          </p:nvCxnSpPr>
          <p:spPr>
            <a:xfrm rot="5400000" flipH="1" flipV="1">
              <a:off x="6616399" y="3442001"/>
              <a:ext cx="581055" cy="19266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6858000" y="4324290"/>
              <a:ext cx="519694" cy="400110"/>
            </a:xfrm>
            <a:prstGeom prst="rect">
              <a:avLst/>
            </a:prstGeom>
            <a:noFill/>
          </p:spPr>
          <p:txBody>
            <a:bodyPr wrap="none" rtlCol="0">
              <a:spAutoFit/>
            </a:bodyPr>
            <a:lstStyle/>
            <a:p>
              <a:r>
                <a:rPr lang="en-US" sz="2000" dirty="0" smtClean="0"/>
                <a:t>.49</a:t>
              </a:r>
              <a:endParaRPr lang="en-US" sz="2000" dirty="0"/>
            </a:p>
          </p:txBody>
        </p:sp>
        <p:cxnSp>
          <p:nvCxnSpPr>
            <p:cNvPr id="94" name="Straight Connector 93"/>
            <p:cNvCxnSpPr/>
            <p:nvPr/>
          </p:nvCxnSpPr>
          <p:spPr>
            <a:xfrm rot="5400000" flipH="1" flipV="1">
              <a:off x="7481872" y="4329128"/>
              <a:ext cx="581055" cy="457198"/>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7162800" y="4343400"/>
              <a:ext cx="519694" cy="400110"/>
            </a:xfrm>
            <a:prstGeom prst="rect">
              <a:avLst/>
            </a:prstGeom>
            <a:noFill/>
          </p:spPr>
          <p:txBody>
            <a:bodyPr wrap="none" rtlCol="0">
              <a:spAutoFit/>
            </a:bodyPr>
            <a:lstStyle/>
            <a:p>
              <a:r>
                <a:rPr lang="en-US" sz="2000" dirty="0" smtClean="0"/>
                <a:t>.49</a:t>
              </a:r>
              <a:endParaRPr lang="en-US" sz="2000" dirty="0"/>
            </a:p>
          </p:txBody>
        </p:sp>
        <p:cxnSp>
          <p:nvCxnSpPr>
            <p:cNvPr id="96" name="Straight Connector 95"/>
            <p:cNvCxnSpPr/>
            <p:nvPr/>
          </p:nvCxnSpPr>
          <p:spPr>
            <a:xfrm rot="5400000" flipH="1" flipV="1">
              <a:off x="6732080" y="4217480"/>
              <a:ext cx="1588" cy="14694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97" name="TextBox 96"/>
            <p:cNvSpPr txBox="1"/>
            <p:nvPr/>
          </p:nvSpPr>
          <p:spPr>
            <a:xfrm>
              <a:off x="6552158" y="4800600"/>
              <a:ext cx="519694" cy="400110"/>
            </a:xfrm>
            <a:prstGeom prst="rect">
              <a:avLst/>
            </a:prstGeom>
            <a:noFill/>
          </p:spPr>
          <p:txBody>
            <a:bodyPr wrap="none" rtlCol="0">
              <a:spAutoFit/>
            </a:bodyPr>
            <a:lstStyle/>
            <a:p>
              <a:r>
                <a:rPr lang="en-US" sz="2000" dirty="0" smtClean="0"/>
                <a:t>.49</a:t>
              </a:r>
              <a:endParaRPr lang="en-US" sz="2000" dirty="0"/>
            </a:p>
          </p:txBody>
        </p:sp>
      </p:grpSp>
      <p:sp>
        <p:nvSpPr>
          <p:cNvPr id="98" name="Oval 97"/>
          <p:cNvSpPr/>
          <p:nvPr/>
        </p:nvSpPr>
        <p:spPr>
          <a:xfrm>
            <a:off x="5376672" y="4724400"/>
            <a:ext cx="1798320" cy="1798320"/>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7162800" y="3925824"/>
            <a:ext cx="1143000" cy="11430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7342632" y="3898392"/>
            <a:ext cx="728533" cy="369332"/>
          </a:xfrm>
          <a:prstGeom prst="rect">
            <a:avLst/>
          </a:prstGeom>
          <a:noFill/>
        </p:spPr>
        <p:txBody>
          <a:bodyPr wrap="none" rtlCol="0">
            <a:spAutoFit/>
          </a:bodyPr>
          <a:lstStyle/>
          <a:p>
            <a:r>
              <a:rPr lang="en-US" dirty="0" smtClean="0"/>
              <a:t>AT&amp;T</a:t>
            </a:r>
            <a:endParaRPr lang="en-US" dirty="0"/>
          </a:p>
        </p:txBody>
      </p:sp>
      <p:sp>
        <p:nvSpPr>
          <p:cNvPr id="103" name="TextBox 102"/>
          <p:cNvSpPr txBox="1"/>
          <p:nvPr/>
        </p:nvSpPr>
        <p:spPr>
          <a:xfrm>
            <a:off x="5971032" y="4724400"/>
            <a:ext cx="593432" cy="369332"/>
          </a:xfrm>
          <a:prstGeom prst="rect">
            <a:avLst/>
          </a:prstGeom>
          <a:noFill/>
        </p:spPr>
        <p:txBody>
          <a:bodyPr wrap="none" rtlCol="0">
            <a:spAutoFit/>
          </a:bodyPr>
          <a:lstStyle/>
          <a:p>
            <a:r>
              <a:rPr lang="en-US" dirty="0" smtClean="0"/>
              <a:t>BEA</a:t>
            </a:r>
            <a:endParaRPr lang="en-US" dirty="0"/>
          </a:p>
        </p:txBody>
      </p:sp>
      <p:sp>
        <p:nvSpPr>
          <p:cNvPr id="105" name="Oval 104"/>
          <p:cNvSpPr/>
          <p:nvPr/>
        </p:nvSpPr>
        <p:spPr>
          <a:xfrm>
            <a:off x="7491984" y="4267200"/>
            <a:ext cx="484632" cy="4846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6" name="Oval 105"/>
          <p:cNvSpPr/>
          <p:nvPr/>
        </p:nvSpPr>
        <p:spPr>
          <a:xfrm>
            <a:off x="6022848" y="501396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7" name="TextBox 106"/>
          <p:cNvSpPr txBox="1"/>
          <p:nvPr/>
        </p:nvSpPr>
        <p:spPr>
          <a:xfrm>
            <a:off x="5446776" y="6488668"/>
            <a:ext cx="1681614" cy="369332"/>
          </a:xfrm>
          <a:prstGeom prst="rect">
            <a:avLst/>
          </a:prstGeom>
          <a:noFill/>
        </p:spPr>
        <p:txBody>
          <a:bodyPr wrap="none" rtlCol="0">
            <a:spAutoFit/>
          </a:bodyPr>
          <a:lstStyle/>
          <a:p>
            <a:r>
              <a:rPr lang="en-US" dirty="0" smtClean="0"/>
              <a:t>Truth Discovery</a:t>
            </a:r>
          </a:p>
        </p:txBody>
      </p:sp>
      <p:sp>
        <p:nvSpPr>
          <p:cNvPr id="108" name="Pie 107"/>
          <p:cNvSpPr/>
          <p:nvPr/>
        </p:nvSpPr>
        <p:spPr>
          <a:xfrm>
            <a:off x="5638800" y="5739384"/>
            <a:ext cx="533400" cy="509016"/>
          </a:xfrm>
          <a:prstGeom prst="pie">
            <a:avLst>
              <a:gd name="adj1" fmla="val 11479110"/>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9" name="Oval 108"/>
          <p:cNvSpPr/>
          <p:nvPr/>
        </p:nvSpPr>
        <p:spPr>
          <a:xfrm>
            <a:off x="5641848" y="5724144"/>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110" name="Straight Connector 109"/>
          <p:cNvCxnSpPr>
            <a:stCxn id="109" idx="0"/>
            <a:endCxn id="106" idx="3"/>
          </p:cNvCxnSpPr>
          <p:nvPr/>
        </p:nvCxnSpPr>
        <p:spPr>
          <a:xfrm rot="5400000" flipH="1" flipV="1">
            <a:off x="5877306" y="5500488"/>
            <a:ext cx="254899" cy="1924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Straight Connector 110"/>
          <p:cNvCxnSpPr>
            <a:endCxn id="106" idx="5"/>
          </p:cNvCxnSpPr>
          <p:nvPr/>
        </p:nvCxnSpPr>
        <p:spPr>
          <a:xfrm rot="16200000" flipV="1">
            <a:off x="6439272" y="5508107"/>
            <a:ext cx="254899" cy="17717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109" idx="6"/>
          </p:cNvCxnSpPr>
          <p:nvPr/>
        </p:nvCxnSpPr>
        <p:spPr>
          <a:xfrm>
            <a:off x="6175248" y="5990844"/>
            <a:ext cx="21336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5" name="Pie 114"/>
          <p:cNvSpPr/>
          <p:nvPr/>
        </p:nvSpPr>
        <p:spPr>
          <a:xfrm>
            <a:off x="6400800" y="5739384"/>
            <a:ext cx="533400" cy="509016"/>
          </a:xfrm>
          <a:prstGeom prst="pie">
            <a:avLst>
              <a:gd name="adj1" fmla="val 15695912"/>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Oval 115"/>
          <p:cNvSpPr/>
          <p:nvPr/>
        </p:nvSpPr>
        <p:spPr>
          <a:xfrm>
            <a:off x="6403848" y="5724144"/>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18" name="TextBox 117"/>
          <p:cNvSpPr txBox="1"/>
          <p:nvPr/>
        </p:nvSpPr>
        <p:spPr>
          <a:xfrm>
            <a:off x="7531608" y="4319016"/>
            <a:ext cx="429926" cy="369332"/>
          </a:xfrm>
          <a:prstGeom prst="rect">
            <a:avLst/>
          </a:prstGeom>
          <a:noFill/>
        </p:spPr>
        <p:txBody>
          <a:bodyPr wrap="none" rtlCol="0">
            <a:spAutoFit/>
          </a:bodyPr>
          <a:lstStyle/>
          <a:p>
            <a:r>
              <a:rPr lang="en-US" dirty="0" smtClean="0">
                <a:solidFill>
                  <a:schemeClr val="bg1"/>
                </a:solidFill>
              </a:rPr>
              <a:t>S2</a:t>
            </a:r>
            <a:endParaRPr lang="en-US" dirty="0">
              <a:solidFill>
                <a:schemeClr val="bg1"/>
              </a:solidFill>
            </a:endParaRPr>
          </a:p>
        </p:txBody>
      </p:sp>
      <p:sp>
        <p:nvSpPr>
          <p:cNvPr id="119" name="TextBox 118"/>
          <p:cNvSpPr txBox="1"/>
          <p:nvPr/>
        </p:nvSpPr>
        <p:spPr>
          <a:xfrm>
            <a:off x="6071616" y="5068300"/>
            <a:ext cx="415498" cy="369332"/>
          </a:xfrm>
          <a:prstGeom prst="rect">
            <a:avLst/>
          </a:prstGeom>
          <a:noFill/>
        </p:spPr>
        <p:txBody>
          <a:bodyPr wrap="none" rtlCol="0">
            <a:spAutoFit/>
          </a:bodyPr>
          <a:lstStyle/>
          <a:p>
            <a:r>
              <a:rPr lang="en-US" dirty="0" smtClean="0">
                <a:solidFill>
                  <a:schemeClr val="bg1"/>
                </a:solidFill>
              </a:rPr>
              <a:t>S3</a:t>
            </a:r>
            <a:endParaRPr lang="en-US" dirty="0">
              <a:solidFill>
                <a:schemeClr val="bg1"/>
              </a:solidFill>
            </a:endParaRPr>
          </a:p>
        </p:txBody>
      </p:sp>
      <p:sp>
        <p:nvSpPr>
          <p:cNvPr id="120" name="TextBox 119"/>
          <p:cNvSpPr txBox="1"/>
          <p:nvPr/>
        </p:nvSpPr>
        <p:spPr>
          <a:xfrm>
            <a:off x="5690616" y="5791200"/>
            <a:ext cx="429926" cy="369332"/>
          </a:xfrm>
          <a:prstGeom prst="rect">
            <a:avLst/>
          </a:prstGeom>
          <a:noFill/>
        </p:spPr>
        <p:txBody>
          <a:bodyPr wrap="none" rtlCol="0">
            <a:spAutoFit/>
          </a:bodyPr>
          <a:lstStyle/>
          <a:p>
            <a:r>
              <a:rPr lang="en-US" dirty="0" smtClean="0"/>
              <a:t>S4</a:t>
            </a:r>
            <a:endParaRPr lang="en-US" dirty="0"/>
          </a:p>
        </p:txBody>
      </p:sp>
      <p:sp>
        <p:nvSpPr>
          <p:cNvPr id="121" name="TextBox 120"/>
          <p:cNvSpPr txBox="1"/>
          <p:nvPr/>
        </p:nvSpPr>
        <p:spPr>
          <a:xfrm>
            <a:off x="6440424" y="5791200"/>
            <a:ext cx="421910" cy="369332"/>
          </a:xfrm>
          <a:prstGeom prst="rect">
            <a:avLst/>
          </a:prstGeom>
          <a:noFill/>
        </p:spPr>
        <p:txBody>
          <a:bodyPr wrap="none" rtlCol="0">
            <a:spAutoFit/>
          </a:bodyPr>
          <a:lstStyle/>
          <a:p>
            <a:r>
              <a:rPr lang="en-US" dirty="0" smtClean="0"/>
              <a:t>S5</a:t>
            </a:r>
            <a:endParaRPr lang="en-US" dirty="0"/>
          </a:p>
        </p:txBody>
      </p:sp>
      <p:sp>
        <p:nvSpPr>
          <p:cNvPr id="122" name="Oval 121"/>
          <p:cNvSpPr/>
          <p:nvPr/>
        </p:nvSpPr>
        <p:spPr>
          <a:xfrm>
            <a:off x="4038600" y="3785616"/>
            <a:ext cx="1447800" cy="14478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p:cNvSpPr txBox="1"/>
          <p:nvPr/>
        </p:nvSpPr>
        <p:spPr>
          <a:xfrm>
            <a:off x="4495800" y="3861816"/>
            <a:ext cx="532518" cy="369332"/>
          </a:xfrm>
          <a:prstGeom prst="rect">
            <a:avLst/>
          </a:prstGeom>
          <a:noFill/>
        </p:spPr>
        <p:txBody>
          <a:bodyPr wrap="none" rtlCol="0">
            <a:spAutoFit/>
          </a:bodyPr>
          <a:lstStyle/>
          <a:p>
            <a:r>
              <a:rPr lang="en-US" dirty="0" smtClean="0"/>
              <a:t>UCI</a:t>
            </a:r>
            <a:endParaRPr lang="en-US" dirty="0"/>
          </a:p>
        </p:txBody>
      </p:sp>
      <p:sp>
        <p:nvSpPr>
          <p:cNvPr id="124" name="Oval 123"/>
          <p:cNvSpPr/>
          <p:nvPr/>
        </p:nvSpPr>
        <p:spPr>
          <a:xfrm>
            <a:off x="4495800" y="4245864"/>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5" name="TextBox 124"/>
          <p:cNvSpPr txBox="1"/>
          <p:nvPr/>
        </p:nvSpPr>
        <p:spPr>
          <a:xfrm>
            <a:off x="4559808" y="4319016"/>
            <a:ext cx="415498" cy="369332"/>
          </a:xfrm>
          <a:prstGeom prst="rect">
            <a:avLst/>
          </a:prstGeom>
          <a:noFill/>
        </p:spPr>
        <p:txBody>
          <a:bodyPr wrap="none" rtlCol="0">
            <a:spAutoFit/>
          </a:bodyPr>
          <a:lstStyle/>
          <a:p>
            <a:r>
              <a:rPr lang="en-US" dirty="0" smtClean="0">
                <a:solidFill>
                  <a:schemeClr val="bg1"/>
                </a:solidFill>
              </a:rPr>
              <a:t>S1</a:t>
            </a:r>
            <a:endParaRPr lang="en-US" dirty="0">
              <a:solidFill>
                <a:schemeClr val="bg1"/>
              </a:solidFill>
            </a:endParaRPr>
          </a:p>
        </p:txBody>
      </p:sp>
      <p:sp>
        <p:nvSpPr>
          <p:cNvPr id="132" name="TextBox 131"/>
          <p:cNvSpPr txBox="1"/>
          <p:nvPr/>
        </p:nvSpPr>
        <p:spPr>
          <a:xfrm>
            <a:off x="8001000" y="6248400"/>
            <a:ext cx="970458" cy="369332"/>
          </a:xfrm>
          <a:prstGeom prst="rect">
            <a:avLst/>
          </a:prstGeom>
          <a:noFill/>
        </p:spPr>
        <p:txBody>
          <a:bodyPr wrap="none" rtlCol="0">
            <a:spAutoFit/>
          </a:bodyPr>
          <a:lstStyle/>
          <a:p>
            <a:r>
              <a:rPr lang="en-US" dirty="0" smtClean="0"/>
              <a:t>Round 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57200" y="209550"/>
            <a:ext cx="8229600" cy="1295400"/>
          </a:xfrm>
        </p:spPr>
        <p:txBody>
          <a:bodyPr/>
          <a:lstStyle/>
          <a:p>
            <a:r>
              <a:rPr lang="en-US" sz="3600" dirty="0" smtClean="0"/>
              <a:t>Application I. Truth Discovery—Our Solution</a:t>
            </a:r>
            <a:endParaRPr lang="en-US" sz="3600" dirty="0"/>
          </a:p>
        </p:txBody>
      </p:sp>
      <p:graphicFrame>
        <p:nvGraphicFramePr>
          <p:cNvPr id="8" name="Table 7"/>
          <p:cNvGraphicFramePr>
            <a:graphicFrameLocks noGrp="1"/>
          </p:cNvGraphicFramePr>
          <p:nvPr/>
        </p:nvGraphicFramePr>
        <p:xfrm>
          <a:off x="1447800" y="1298448"/>
          <a:ext cx="6477000" cy="2194560"/>
        </p:xfrm>
        <a:graphic>
          <a:graphicData uri="http://schemas.openxmlformats.org/drawingml/2006/table">
            <a:tbl>
              <a:tblPr firstRow="1" bandRow="1">
                <a:tableStyleId>{5C22544A-7EE6-4342-B048-85BDC9FD1C3A}</a:tableStyleId>
              </a:tblPr>
              <a:tblGrid>
                <a:gridCol w="1397000"/>
                <a:gridCol w="1016000"/>
                <a:gridCol w="1016000"/>
                <a:gridCol w="1016000"/>
                <a:gridCol w="1016000"/>
                <a:gridCol w="1016000"/>
              </a:tblGrid>
              <a:tr h="2667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2667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MS</a:t>
                      </a:r>
                    </a:p>
                  </a:txBody>
                  <a:tcPr/>
                </a:tc>
              </a:tr>
              <a:tr h="2667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smtClean="0">
                        <a:solidFill>
                          <a:srgbClr val="009900"/>
                        </a:solidFill>
                      </a:endParaRPr>
                    </a:p>
                  </a:txBody>
                  <a:tcPr/>
                </a:tc>
              </a:tr>
              <a:tr h="2667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2667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r>
              <a:tr h="2667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r>
            </a:tbl>
          </a:graphicData>
        </a:graphic>
      </p:graphicFrame>
      <p:sp>
        <p:nvSpPr>
          <p:cNvPr id="26" name="TextBox 25"/>
          <p:cNvSpPr txBox="1"/>
          <p:nvPr/>
        </p:nvSpPr>
        <p:spPr>
          <a:xfrm>
            <a:off x="762000" y="5867400"/>
            <a:ext cx="2203167" cy="369332"/>
          </a:xfrm>
          <a:prstGeom prst="rect">
            <a:avLst/>
          </a:prstGeom>
          <a:noFill/>
        </p:spPr>
        <p:txBody>
          <a:bodyPr wrap="none" rtlCol="0">
            <a:spAutoFit/>
          </a:bodyPr>
          <a:lstStyle/>
          <a:p>
            <a:r>
              <a:rPr lang="en-US" dirty="0" smtClean="0"/>
              <a:t>Copying Relationship</a:t>
            </a:r>
          </a:p>
        </p:txBody>
      </p:sp>
      <p:grpSp>
        <p:nvGrpSpPr>
          <p:cNvPr id="2" name="Group 97"/>
          <p:cNvGrpSpPr/>
          <p:nvPr/>
        </p:nvGrpSpPr>
        <p:grpSpPr>
          <a:xfrm>
            <a:off x="381000" y="3962400"/>
            <a:ext cx="2993474" cy="1847910"/>
            <a:chOff x="5312326" y="3352800"/>
            <a:chExt cx="2993474" cy="1847910"/>
          </a:xfrm>
        </p:grpSpPr>
        <p:sp>
          <p:nvSpPr>
            <p:cNvPr id="77" name="TextBox 76"/>
            <p:cNvSpPr txBox="1"/>
            <p:nvPr/>
          </p:nvSpPr>
          <p:spPr>
            <a:xfrm>
              <a:off x="6531526" y="3352800"/>
              <a:ext cx="402674" cy="400110"/>
            </a:xfrm>
            <a:prstGeom prst="rect">
              <a:avLst/>
            </a:prstGeom>
            <a:noFill/>
          </p:spPr>
          <p:txBody>
            <a:bodyPr wrap="none" rtlCol="0">
              <a:spAutoFit/>
            </a:bodyPr>
            <a:lstStyle/>
            <a:p>
              <a:r>
                <a:rPr lang="en-US" sz="2000" dirty="0" smtClean="0"/>
                <a:t>S</a:t>
              </a:r>
              <a:r>
                <a:rPr lang="en-US" sz="2000" baseline="-25000" dirty="0" smtClean="0"/>
                <a:t>1</a:t>
              </a:r>
            </a:p>
          </p:txBody>
        </p:sp>
        <p:sp>
          <p:nvSpPr>
            <p:cNvPr id="78" name="TextBox 77"/>
            <p:cNvSpPr txBox="1"/>
            <p:nvPr/>
          </p:nvSpPr>
          <p:spPr>
            <a:xfrm>
              <a:off x="5312326" y="4019490"/>
              <a:ext cx="412292" cy="400110"/>
            </a:xfrm>
            <a:prstGeom prst="rect">
              <a:avLst/>
            </a:prstGeom>
            <a:noFill/>
          </p:spPr>
          <p:txBody>
            <a:bodyPr wrap="none" rtlCol="0">
              <a:spAutoFit/>
            </a:bodyPr>
            <a:lstStyle/>
            <a:p>
              <a:r>
                <a:rPr lang="en-US" sz="2000" dirty="0" smtClean="0"/>
                <a:t>S</a:t>
              </a:r>
              <a:r>
                <a:rPr lang="en-US" sz="2000" baseline="-25000" dirty="0" smtClean="0"/>
                <a:t>2</a:t>
              </a:r>
            </a:p>
          </p:txBody>
        </p:sp>
        <p:sp>
          <p:nvSpPr>
            <p:cNvPr id="79" name="TextBox 78"/>
            <p:cNvSpPr txBox="1"/>
            <p:nvPr/>
          </p:nvSpPr>
          <p:spPr>
            <a:xfrm>
              <a:off x="5769526" y="4800600"/>
              <a:ext cx="413896" cy="400110"/>
            </a:xfrm>
            <a:prstGeom prst="rect">
              <a:avLst/>
            </a:prstGeom>
            <a:noFill/>
          </p:spPr>
          <p:txBody>
            <a:bodyPr wrap="none" rtlCol="0">
              <a:spAutoFit/>
            </a:bodyPr>
            <a:lstStyle/>
            <a:p>
              <a:r>
                <a:rPr lang="en-US" sz="2000" dirty="0" smtClean="0"/>
                <a:t>S</a:t>
              </a:r>
              <a:r>
                <a:rPr lang="en-US" sz="2000" baseline="-25000" dirty="0" smtClean="0"/>
                <a:t>4</a:t>
              </a:r>
            </a:p>
          </p:txBody>
        </p:sp>
        <p:sp>
          <p:nvSpPr>
            <p:cNvPr id="80" name="TextBox 79"/>
            <p:cNvSpPr txBox="1"/>
            <p:nvPr/>
          </p:nvSpPr>
          <p:spPr>
            <a:xfrm>
              <a:off x="7903126" y="4019490"/>
              <a:ext cx="402674" cy="400110"/>
            </a:xfrm>
            <a:prstGeom prst="rect">
              <a:avLst/>
            </a:prstGeom>
            <a:noFill/>
          </p:spPr>
          <p:txBody>
            <a:bodyPr wrap="none" rtlCol="0">
              <a:spAutoFit/>
            </a:bodyPr>
            <a:lstStyle/>
            <a:p>
              <a:r>
                <a:rPr lang="en-US" sz="2000" dirty="0" smtClean="0"/>
                <a:t>S</a:t>
              </a:r>
              <a:r>
                <a:rPr lang="en-US" sz="2000" baseline="-25000" dirty="0" smtClean="0"/>
                <a:t>3</a:t>
              </a:r>
              <a:endParaRPr lang="en-US" sz="2000" baseline="-25000" dirty="0"/>
            </a:p>
          </p:txBody>
        </p:sp>
        <p:sp>
          <p:nvSpPr>
            <p:cNvPr id="81" name="TextBox 80"/>
            <p:cNvSpPr txBox="1"/>
            <p:nvPr/>
          </p:nvSpPr>
          <p:spPr>
            <a:xfrm>
              <a:off x="7445926" y="4800600"/>
              <a:ext cx="407484" cy="400110"/>
            </a:xfrm>
            <a:prstGeom prst="rect">
              <a:avLst/>
            </a:prstGeom>
            <a:noFill/>
          </p:spPr>
          <p:txBody>
            <a:bodyPr wrap="none" rtlCol="0">
              <a:spAutoFit/>
            </a:bodyPr>
            <a:lstStyle/>
            <a:p>
              <a:r>
                <a:rPr lang="en-US" sz="2000" dirty="0" smtClean="0"/>
                <a:t>S</a:t>
              </a:r>
              <a:r>
                <a:rPr lang="en-US" sz="2000" baseline="-25000" dirty="0" smtClean="0"/>
                <a:t>5</a:t>
              </a:r>
            </a:p>
          </p:txBody>
        </p:sp>
        <p:cxnSp>
          <p:nvCxnSpPr>
            <p:cNvPr id="82" name="Straight Connector 81"/>
            <p:cNvCxnSpPr/>
            <p:nvPr/>
          </p:nvCxnSpPr>
          <p:spPr>
            <a:xfrm rot="5400000" flipH="1" flipV="1">
              <a:off x="6711200" y="4141280"/>
              <a:ext cx="1588" cy="14694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a:stCxn id="78" idx="3"/>
              <a:endCxn id="77" idx="2"/>
            </p:cNvCxnSpPr>
            <p:nvPr/>
          </p:nvCxnSpPr>
          <p:spPr>
            <a:xfrm flipV="1">
              <a:off x="5724618" y="3752910"/>
              <a:ext cx="1008245" cy="466635"/>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769526" y="3562290"/>
              <a:ext cx="498855" cy="400110"/>
            </a:xfrm>
            <a:prstGeom prst="rect">
              <a:avLst/>
            </a:prstGeom>
            <a:noFill/>
          </p:spPr>
          <p:txBody>
            <a:bodyPr wrap="none" rtlCol="0">
              <a:spAutoFit/>
            </a:bodyPr>
            <a:lstStyle/>
            <a:p>
              <a:r>
                <a:rPr lang="en-US" sz="2000" dirty="0" smtClean="0"/>
                <a:t>.12</a:t>
              </a:r>
              <a:endParaRPr lang="en-US" sz="2000" dirty="0"/>
            </a:p>
          </p:txBody>
        </p:sp>
        <p:sp>
          <p:nvSpPr>
            <p:cNvPr id="85" name="TextBox 84"/>
            <p:cNvSpPr txBox="1"/>
            <p:nvPr/>
          </p:nvSpPr>
          <p:spPr>
            <a:xfrm>
              <a:off x="6546274" y="4495800"/>
              <a:ext cx="519694" cy="400110"/>
            </a:xfrm>
            <a:prstGeom prst="rect">
              <a:avLst/>
            </a:prstGeom>
            <a:noFill/>
          </p:spPr>
          <p:txBody>
            <a:bodyPr wrap="none" rtlCol="0">
              <a:spAutoFit/>
            </a:bodyPr>
            <a:lstStyle/>
            <a:p>
              <a:r>
                <a:rPr lang="en-US" sz="2000" dirty="0" smtClean="0"/>
                <a:t>.49</a:t>
              </a:r>
              <a:endParaRPr lang="en-US" sz="2000" dirty="0"/>
            </a:p>
          </p:txBody>
        </p:sp>
        <p:sp>
          <p:nvSpPr>
            <p:cNvPr id="86" name="TextBox 85"/>
            <p:cNvSpPr txBox="1"/>
            <p:nvPr/>
          </p:nvSpPr>
          <p:spPr>
            <a:xfrm>
              <a:off x="6477000" y="4095690"/>
              <a:ext cx="519694" cy="400110"/>
            </a:xfrm>
            <a:prstGeom prst="rect">
              <a:avLst/>
            </a:prstGeom>
            <a:noFill/>
          </p:spPr>
          <p:txBody>
            <a:bodyPr wrap="none" rtlCol="0">
              <a:spAutoFit/>
            </a:bodyPr>
            <a:lstStyle/>
            <a:p>
              <a:r>
                <a:rPr lang="en-US" sz="2000" dirty="0" smtClean="0"/>
                <a:t>.49</a:t>
              </a:r>
              <a:endParaRPr lang="en-US" sz="2000" dirty="0"/>
            </a:p>
          </p:txBody>
        </p:sp>
        <p:cxnSp>
          <p:nvCxnSpPr>
            <p:cNvPr id="87" name="Straight Connector 86"/>
            <p:cNvCxnSpPr>
              <a:stCxn id="79" idx="0"/>
              <a:endCxn id="80" idx="1"/>
            </p:cNvCxnSpPr>
            <p:nvPr/>
          </p:nvCxnSpPr>
          <p:spPr>
            <a:xfrm rot="5400000" flipH="1" flipV="1">
              <a:off x="6649273" y="3546747"/>
              <a:ext cx="581055" cy="19266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endCxn id="80" idx="1"/>
            </p:cNvCxnSpPr>
            <p:nvPr/>
          </p:nvCxnSpPr>
          <p:spPr>
            <a:xfrm rot="5400000" flipH="1" flipV="1">
              <a:off x="7384000" y="4281474"/>
              <a:ext cx="581055" cy="457198"/>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7733951" y="4343400"/>
              <a:ext cx="519694" cy="400110"/>
            </a:xfrm>
            <a:prstGeom prst="rect">
              <a:avLst/>
            </a:prstGeom>
            <a:noFill/>
          </p:spPr>
          <p:txBody>
            <a:bodyPr wrap="none" rtlCol="0">
              <a:spAutoFit/>
            </a:bodyPr>
            <a:lstStyle/>
            <a:p>
              <a:r>
                <a:rPr lang="en-US" sz="2000" dirty="0" smtClean="0"/>
                <a:t>.49</a:t>
              </a:r>
              <a:endParaRPr lang="en-US" sz="2000" dirty="0"/>
            </a:p>
          </p:txBody>
        </p:sp>
        <p:cxnSp>
          <p:nvCxnSpPr>
            <p:cNvPr id="90" name="Straight Connector 89"/>
            <p:cNvCxnSpPr/>
            <p:nvPr/>
          </p:nvCxnSpPr>
          <p:spPr>
            <a:xfrm flipV="1">
              <a:off x="5638800" y="3657600"/>
              <a:ext cx="1008245" cy="466635"/>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6096000" y="3886200"/>
              <a:ext cx="514885" cy="400110"/>
            </a:xfrm>
            <a:prstGeom prst="rect">
              <a:avLst/>
            </a:prstGeom>
            <a:noFill/>
          </p:spPr>
          <p:txBody>
            <a:bodyPr wrap="none" rtlCol="0">
              <a:spAutoFit/>
            </a:bodyPr>
            <a:lstStyle/>
            <a:p>
              <a:r>
                <a:rPr lang="en-US" sz="2000" dirty="0" smtClean="0"/>
                <a:t>.06</a:t>
              </a:r>
              <a:endParaRPr lang="en-US" sz="2000" dirty="0"/>
            </a:p>
          </p:txBody>
        </p:sp>
        <p:cxnSp>
          <p:nvCxnSpPr>
            <p:cNvPr id="92" name="Straight Connector 91"/>
            <p:cNvCxnSpPr/>
            <p:nvPr/>
          </p:nvCxnSpPr>
          <p:spPr>
            <a:xfrm rot="5400000" flipH="1" flipV="1">
              <a:off x="6616399" y="3442001"/>
              <a:ext cx="581055" cy="19266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6858000" y="4324290"/>
              <a:ext cx="519694" cy="400110"/>
            </a:xfrm>
            <a:prstGeom prst="rect">
              <a:avLst/>
            </a:prstGeom>
            <a:noFill/>
          </p:spPr>
          <p:txBody>
            <a:bodyPr wrap="none" rtlCol="0">
              <a:spAutoFit/>
            </a:bodyPr>
            <a:lstStyle/>
            <a:p>
              <a:r>
                <a:rPr lang="en-US" sz="2000" dirty="0" smtClean="0"/>
                <a:t>.49</a:t>
              </a:r>
              <a:endParaRPr lang="en-US" sz="2000" dirty="0"/>
            </a:p>
          </p:txBody>
        </p:sp>
        <p:cxnSp>
          <p:nvCxnSpPr>
            <p:cNvPr id="94" name="Straight Connector 93"/>
            <p:cNvCxnSpPr/>
            <p:nvPr/>
          </p:nvCxnSpPr>
          <p:spPr>
            <a:xfrm rot="5400000" flipH="1" flipV="1">
              <a:off x="7481872" y="4329128"/>
              <a:ext cx="581055" cy="457198"/>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7162800" y="4343400"/>
              <a:ext cx="519694" cy="400110"/>
            </a:xfrm>
            <a:prstGeom prst="rect">
              <a:avLst/>
            </a:prstGeom>
            <a:noFill/>
          </p:spPr>
          <p:txBody>
            <a:bodyPr wrap="none" rtlCol="0">
              <a:spAutoFit/>
            </a:bodyPr>
            <a:lstStyle/>
            <a:p>
              <a:r>
                <a:rPr lang="en-US" sz="2000" dirty="0" smtClean="0"/>
                <a:t>.49</a:t>
              </a:r>
              <a:endParaRPr lang="en-US" sz="2000" dirty="0"/>
            </a:p>
          </p:txBody>
        </p:sp>
        <p:cxnSp>
          <p:nvCxnSpPr>
            <p:cNvPr id="96" name="Straight Connector 95"/>
            <p:cNvCxnSpPr/>
            <p:nvPr/>
          </p:nvCxnSpPr>
          <p:spPr>
            <a:xfrm rot="5400000" flipH="1" flipV="1">
              <a:off x="6732080" y="4217480"/>
              <a:ext cx="1588" cy="14694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97" name="TextBox 96"/>
            <p:cNvSpPr txBox="1"/>
            <p:nvPr/>
          </p:nvSpPr>
          <p:spPr>
            <a:xfrm>
              <a:off x="6552158" y="4800600"/>
              <a:ext cx="519694" cy="400110"/>
            </a:xfrm>
            <a:prstGeom prst="rect">
              <a:avLst/>
            </a:prstGeom>
            <a:noFill/>
          </p:spPr>
          <p:txBody>
            <a:bodyPr wrap="none" rtlCol="0">
              <a:spAutoFit/>
            </a:bodyPr>
            <a:lstStyle/>
            <a:p>
              <a:r>
                <a:rPr lang="en-US" sz="2000" dirty="0" smtClean="0"/>
                <a:t>.49</a:t>
              </a:r>
              <a:endParaRPr lang="en-US" sz="2000" dirty="0"/>
            </a:p>
          </p:txBody>
        </p:sp>
      </p:grpSp>
      <p:sp>
        <p:nvSpPr>
          <p:cNvPr id="98" name="Oval 97"/>
          <p:cNvSpPr/>
          <p:nvPr/>
        </p:nvSpPr>
        <p:spPr>
          <a:xfrm>
            <a:off x="5300472" y="4648200"/>
            <a:ext cx="1950720" cy="1950720"/>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7086600" y="3849624"/>
            <a:ext cx="1295400" cy="1295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7342632" y="3898392"/>
            <a:ext cx="728533" cy="369332"/>
          </a:xfrm>
          <a:prstGeom prst="rect">
            <a:avLst/>
          </a:prstGeom>
          <a:noFill/>
        </p:spPr>
        <p:txBody>
          <a:bodyPr wrap="none" rtlCol="0">
            <a:spAutoFit/>
          </a:bodyPr>
          <a:lstStyle/>
          <a:p>
            <a:r>
              <a:rPr lang="en-US" dirty="0" smtClean="0"/>
              <a:t>AT&amp;T</a:t>
            </a:r>
            <a:endParaRPr lang="en-US" dirty="0"/>
          </a:p>
        </p:txBody>
      </p:sp>
      <p:sp>
        <p:nvSpPr>
          <p:cNvPr id="103" name="TextBox 102"/>
          <p:cNvSpPr txBox="1"/>
          <p:nvPr/>
        </p:nvSpPr>
        <p:spPr>
          <a:xfrm>
            <a:off x="5971032" y="4648200"/>
            <a:ext cx="593432" cy="369332"/>
          </a:xfrm>
          <a:prstGeom prst="rect">
            <a:avLst/>
          </a:prstGeom>
          <a:noFill/>
        </p:spPr>
        <p:txBody>
          <a:bodyPr wrap="none" rtlCol="0">
            <a:spAutoFit/>
          </a:bodyPr>
          <a:lstStyle/>
          <a:p>
            <a:r>
              <a:rPr lang="en-US" dirty="0" smtClean="0"/>
              <a:t>BEA</a:t>
            </a:r>
            <a:endParaRPr lang="en-US" dirty="0"/>
          </a:p>
        </p:txBody>
      </p:sp>
      <p:sp>
        <p:nvSpPr>
          <p:cNvPr id="105" name="Oval 104"/>
          <p:cNvSpPr/>
          <p:nvPr/>
        </p:nvSpPr>
        <p:spPr>
          <a:xfrm>
            <a:off x="7467600" y="4242816"/>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6" name="Oval 105"/>
          <p:cNvSpPr/>
          <p:nvPr/>
        </p:nvSpPr>
        <p:spPr>
          <a:xfrm>
            <a:off x="5961888" y="4953000"/>
            <a:ext cx="655320" cy="6553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7" name="TextBox 106"/>
          <p:cNvSpPr txBox="1"/>
          <p:nvPr/>
        </p:nvSpPr>
        <p:spPr>
          <a:xfrm>
            <a:off x="5446776" y="6488668"/>
            <a:ext cx="1681614" cy="369332"/>
          </a:xfrm>
          <a:prstGeom prst="rect">
            <a:avLst/>
          </a:prstGeom>
          <a:noFill/>
        </p:spPr>
        <p:txBody>
          <a:bodyPr wrap="none" rtlCol="0">
            <a:spAutoFit/>
          </a:bodyPr>
          <a:lstStyle/>
          <a:p>
            <a:r>
              <a:rPr lang="en-US" dirty="0" smtClean="0"/>
              <a:t>Truth Discovery</a:t>
            </a:r>
          </a:p>
        </p:txBody>
      </p:sp>
      <p:sp>
        <p:nvSpPr>
          <p:cNvPr id="108" name="Pie 107"/>
          <p:cNvSpPr/>
          <p:nvPr/>
        </p:nvSpPr>
        <p:spPr>
          <a:xfrm>
            <a:off x="5599176" y="5650992"/>
            <a:ext cx="668004" cy="609600"/>
          </a:xfrm>
          <a:prstGeom prst="pie">
            <a:avLst>
              <a:gd name="adj1" fmla="val 11505170"/>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0" name="Straight Connector 109"/>
          <p:cNvCxnSpPr>
            <a:endCxn id="106" idx="3"/>
          </p:cNvCxnSpPr>
          <p:nvPr/>
        </p:nvCxnSpPr>
        <p:spPr>
          <a:xfrm rot="5400000" flipH="1" flipV="1">
            <a:off x="5919978" y="5500922"/>
            <a:ext cx="126449" cy="14930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16200000" flipV="1">
            <a:off x="6524288" y="5522977"/>
            <a:ext cx="126449" cy="10816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6260592" y="5990844"/>
            <a:ext cx="12801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5" name="Pie 114"/>
          <p:cNvSpPr/>
          <p:nvPr/>
        </p:nvSpPr>
        <p:spPr>
          <a:xfrm>
            <a:off x="6412992" y="5638800"/>
            <a:ext cx="649224" cy="609600"/>
          </a:xfrm>
          <a:prstGeom prst="pie">
            <a:avLst>
              <a:gd name="adj1" fmla="val 15695912"/>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8" name="TextBox 117"/>
          <p:cNvSpPr txBox="1"/>
          <p:nvPr/>
        </p:nvSpPr>
        <p:spPr>
          <a:xfrm>
            <a:off x="7531608" y="4319016"/>
            <a:ext cx="429926" cy="369332"/>
          </a:xfrm>
          <a:prstGeom prst="rect">
            <a:avLst/>
          </a:prstGeom>
          <a:noFill/>
        </p:spPr>
        <p:txBody>
          <a:bodyPr wrap="none" rtlCol="0">
            <a:spAutoFit/>
          </a:bodyPr>
          <a:lstStyle/>
          <a:p>
            <a:r>
              <a:rPr lang="en-US" dirty="0" smtClean="0">
                <a:solidFill>
                  <a:schemeClr val="bg1"/>
                </a:solidFill>
              </a:rPr>
              <a:t>S2</a:t>
            </a:r>
            <a:endParaRPr lang="en-US" dirty="0">
              <a:solidFill>
                <a:schemeClr val="bg1"/>
              </a:solidFill>
            </a:endParaRPr>
          </a:p>
        </p:txBody>
      </p:sp>
      <p:sp>
        <p:nvSpPr>
          <p:cNvPr id="119" name="TextBox 118"/>
          <p:cNvSpPr txBox="1"/>
          <p:nvPr/>
        </p:nvSpPr>
        <p:spPr>
          <a:xfrm>
            <a:off x="6071616" y="5068300"/>
            <a:ext cx="415498" cy="369332"/>
          </a:xfrm>
          <a:prstGeom prst="rect">
            <a:avLst/>
          </a:prstGeom>
          <a:noFill/>
        </p:spPr>
        <p:txBody>
          <a:bodyPr wrap="none" rtlCol="0">
            <a:spAutoFit/>
          </a:bodyPr>
          <a:lstStyle/>
          <a:p>
            <a:r>
              <a:rPr lang="en-US" dirty="0" smtClean="0">
                <a:solidFill>
                  <a:schemeClr val="bg1"/>
                </a:solidFill>
              </a:rPr>
              <a:t>S3</a:t>
            </a:r>
            <a:endParaRPr lang="en-US" dirty="0">
              <a:solidFill>
                <a:schemeClr val="bg1"/>
              </a:solidFill>
            </a:endParaRPr>
          </a:p>
        </p:txBody>
      </p:sp>
      <p:sp>
        <p:nvSpPr>
          <p:cNvPr id="120" name="TextBox 119"/>
          <p:cNvSpPr txBox="1"/>
          <p:nvPr/>
        </p:nvSpPr>
        <p:spPr>
          <a:xfrm>
            <a:off x="5715000" y="5791200"/>
            <a:ext cx="429926" cy="369332"/>
          </a:xfrm>
          <a:prstGeom prst="rect">
            <a:avLst/>
          </a:prstGeom>
          <a:noFill/>
        </p:spPr>
        <p:txBody>
          <a:bodyPr wrap="none" rtlCol="0">
            <a:spAutoFit/>
          </a:bodyPr>
          <a:lstStyle/>
          <a:p>
            <a:r>
              <a:rPr lang="en-US" dirty="0" smtClean="0"/>
              <a:t>S4</a:t>
            </a:r>
            <a:endParaRPr lang="en-US" dirty="0"/>
          </a:p>
        </p:txBody>
      </p:sp>
      <p:sp>
        <p:nvSpPr>
          <p:cNvPr id="121" name="TextBox 120"/>
          <p:cNvSpPr txBox="1"/>
          <p:nvPr/>
        </p:nvSpPr>
        <p:spPr>
          <a:xfrm>
            <a:off x="6513576" y="5766816"/>
            <a:ext cx="421910" cy="369332"/>
          </a:xfrm>
          <a:prstGeom prst="rect">
            <a:avLst/>
          </a:prstGeom>
          <a:noFill/>
        </p:spPr>
        <p:txBody>
          <a:bodyPr wrap="none" rtlCol="0">
            <a:spAutoFit/>
          </a:bodyPr>
          <a:lstStyle/>
          <a:p>
            <a:r>
              <a:rPr lang="en-US" dirty="0" smtClean="0"/>
              <a:t>S5</a:t>
            </a:r>
            <a:endParaRPr lang="en-US" dirty="0"/>
          </a:p>
        </p:txBody>
      </p:sp>
      <p:sp>
        <p:nvSpPr>
          <p:cNvPr id="122" name="Oval 121"/>
          <p:cNvSpPr/>
          <p:nvPr/>
        </p:nvSpPr>
        <p:spPr>
          <a:xfrm>
            <a:off x="3962400" y="3709416"/>
            <a:ext cx="1600200" cy="16002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p:cNvSpPr txBox="1"/>
          <p:nvPr/>
        </p:nvSpPr>
        <p:spPr>
          <a:xfrm>
            <a:off x="4495800" y="3733800"/>
            <a:ext cx="532518" cy="369332"/>
          </a:xfrm>
          <a:prstGeom prst="rect">
            <a:avLst/>
          </a:prstGeom>
          <a:noFill/>
        </p:spPr>
        <p:txBody>
          <a:bodyPr wrap="none" rtlCol="0">
            <a:spAutoFit/>
          </a:bodyPr>
          <a:lstStyle/>
          <a:p>
            <a:r>
              <a:rPr lang="en-US" dirty="0" smtClean="0"/>
              <a:t>UCI</a:t>
            </a:r>
            <a:endParaRPr lang="en-US" dirty="0"/>
          </a:p>
        </p:txBody>
      </p:sp>
      <p:sp>
        <p:nvSpPr>
          <p:cNvPr id="124" name="Oval 123"/>
          <p:cNvSpPr/>
          <p:nvPr/>
        </p:nvSpPr>
        <p:spPr>
          <a:xfrm>
            <a:off x="4419600" y="4169664"/>
            <a:ext cx="6858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5" name="TextBox 124"/>
          <p:cNvSpPr txBox="1"/>
          <p:nvPr/>
        </p:nvSpPr>
        <p:spPr>
          <a:xfrm>
            <a:off x="4559808" y="4319016"/>
            <a:ext cx="415498" cy="369332"/>
          </a:xfrm>
          <a:prstGeom prst="rect">
            <a:avLst/>
          </a:prstGeom>
          <a:noFill/>
        </p:spPr>
        <p:txBody>
          <a:bodyPr wrap="none" rtlCol="0">
            <a:spAutoFit/>
          </a:bodyPr>
          <a:lstStyle/>
          <a:p>
            <a:r>
              <a:rPr lang="en-US" dirty="0" smtClean="0">
                <a:solidFill>
                  <a:schemeClr val="bg1"/>
                </a:solidFill>
              </a:rPr>
              <a:t>S1</a:t>
            </a:r>
            <a:endParaRPr lang="en-US" dirty="0">
              <a:solidFill>
                <a:schemeClr val="bg1"/>
              </a:solidFill>
            </a:endParaRPr>
          </a:p>
        </p:txBody>
      </p:sp>
      <p:sp>
        <p:nvSpPr>
          <p:cNvPr id="50" name="TextBox 49"/>
          <p:cNvSpPr txBox="1"/>
          <p:nvPr/>
        </p:nvSpPr>
        <p:spPr>
          <a:xfrm>
            <a:off x="8001000" y="6248400"/>
            <a:ext cx="956031" cy="369332"/>
          </a:xfrm>
          <a:prstGeom prst="rect">
            <a:avLst/>
          </a:prstGeom>
          <a:noFill/>
        </p:spPr>
        <p:txBody>
          <a:bodyPr wrap="none" rtlCol="0">
            <a:spAutoFit/>
          </a:bodyPr>
          <a:lstStyle/>
          <a:p>
            <a:r>
              <a:rPr lang="en-US" dirty="0" smtClean="0"/>
              <a:t>Round 3</a:t>
            </a:r>
            <a:endParaRPr lang="en-US" dirty="0"/>
          </a:p>
        </p:txBody>
      </p:sp>
      <p:sp>
        <p:nvSpPr>
          <p:cNvPr id="68" name="Oval 67"/>
          <p:cNvSpPr/>
          <p:nvPr/>
        </p:nvSpPr>
        <p:spPr>
          <a:xfrm>
            <a:off x="5593080" y="5638800"/>
            <a:ext cx="655320" cy="6553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69" name="Oval 68"/>
          <p:cNvSpPr/>
          <p:nvPr/>
        </p:nvSpPr>
        <p:spPr>
          <a:xfrm>
            <a:off x="6400800" y="5638800"/>
            <a:ext cx="655320" cy="6553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False Information Can Be Propagated (II)</a:t>
            </a:r>
            <a:endParaRPr lang="en-US" dirty="0"/>
          </a:p>
        </p:txBody>
      </p:sp>
      <p:pic>
        <p:nvPicPr>
          <p:cNvPr id="68610" name="Picture 2" descr="http://tbn1.google.com/images?q=tbn:LOyxXoVk5Bn9zM:http://www.nndb.com/people/853/000062667/jarre3.jpg">
            <a:hlinkClick r:id="rId3"/>
          </p:cNvPr>
          <p:cNvPicPr>
            <a:picLocks noChangeAspect="1" noChangeArrowheads="1"/>
          </p:cNvPicPr>
          <p:nvPr/>
        </p:nvPicPr>
        <p:blipFill>
          <a:blip r:embed="rId4" cstate="print"/>
          <a:srcRect/>
          <a:stretch>
            <a:fillRect/>
          </a:stretch>
        </p:blipFill>
        <p:spPr bwMode="auto">
          <a:xfrm>
            <a:off x="685800" y="1605676"/>
            <a:ext cx="1524000" cy="1917844"/>
          </a:xfrm>
          <a:prstGeom prst="rect">
            <a:avLst/>
          </a:prstGeom>
          <a:noFill/>
        </p:spPr>
      </p:pic>
      <p:sp>
        <p:nvSpPr>
          <p:cNvPr id="15" name="TextBox 14"/>
          <p:cNvSpPr txBox="1"/>
          <p:nvPr/>
        </p:nvSpPr>
        <p:spPr>
          <a:xfrm>
            <a:off x="2590800" y="1529477"/>
            <a:ext cx="6019800" cy="2585323"/>
          </a:xfrm>
          <a:prstGeom prst="rect">
            <a:avLst/>
          </a:prstGeom>
          <a:noFill/>
        </p:spPr>
        <p:txBody>
          <a:bodyPr wrap="square" rtlCol="0">
            <a:spAutoFit/>
          </a:bodyPr>
          <a:lstStyle/>
          <a:p>
            <a:r>
              <a:rPr lang="en-US" b="1" dirty="0" smtClean="0"/>
              <a:t>Maurice </a:t>
            </a:r>
            <a:r>
              <a:rPr lang="en-US" b="1" dirty="0" err="1" smtClean="0"/>
              <a:t>Jarre</a:t>
            </a:r>
            <a:r>
              <a:rPr lang="en-US" b="1" dirty="0" smtClean="0"/>
              <a:t> (1924-2009) </a:t>
            </a:r>
            <a:r>
              <a:rPr lang="en-US" dirty="0" smtClean="0"/>
              <a:t>French Conductor and Composer</a:t>
            </a:r>
          </a:p>
          <a:p>
            <a:endParaRPr lang="en-US" b="1" dirty="0" smtClean="0"/>
          </a:p>
          <a:p>
            <a:r>
              <a:rPr lang="en-US" dirty="0" smtClean="0"/>
              <a:t>“One could say my life itself has been one long soundtrack. Music was my life, music brought me to life, and music is how I will be remembered long after I leave this life. When I die there will be a final waltz playing in my head and that only I can hear.”</a:t>
            </a:r>
          </a:p>
          <a:p>
            <a:endParaRPr lang="en-US" b="1" dirty="0" smtClean="0"/>
          </a:p>
          <a:p>
            <a:endParaRPr lang="en-US" dirty="0"/>
          </a:p>
        </p:txBody>
      </p:sp>
      <p:pic>
        <p:nvPicPr>
          <p:cNvPr id="68612" name="Picture 4"/>
          <p:cNvPicPr>
            <a:picLocks noChangeAspect="1" noChangeArrowheads="1"/>
          </p:cNvPicPr>
          <p:nvPr/>
        </p:nvPicPr>
        <p:blipFill>
          <a:blip r:embed="rId5" cstate="print"/>
          <a:srcRect/>
          <a:stretch>
            <a:fillRect/>
          </a:stretch>
        </p:blipFill>
        <p:spPr bwMode="auto">
          <a:xfrm>
            <a:off x="685800" y="4034840"/>
            <a:ext cx="7943850" cy="1059636"/>
          </a:xfrm>
          <a:prstGeom prst="rect">
            <a:avLst/>
          </a:prstGeom>
          <a:noFill/>
          <a:ln w="9525">
            <a:noFill/>
            <a:miter lim="800000"/>
            <a:headEnd/>
            <a:tailEnd/>
          </a:ln>
          <a:effectLst/>
        </p:spPr>
      </p:pic>
      <p:pic>
        <p:nvPicPr>
          <p:cNvPr id="68614" name="Picture 6"/>
          <p:cNvPicPr>
            <a:picLocks noChangeAspect="1" noChangeArrowheads="1"/>
          </p:cNvPicPr>
          <p:nvPr/>
        </p:nvPicPr>
        <p:blipFill>
          <a:blip r:embed="rId6" cstate="print"/>
          <a:srcRect r="6306"/>
          <a:stretch>
            <a:fillRect/>
          </a:stretch>
        </p:blipFill>
        <p:spPr bwMode="auto">
          <a:xfrm>
            <a:off x="685800" y="5254040"/>
            <a:ext cx="7924800" cy="918160"/>
          </a:xfrm>
          <a:prstGeom prst="rect">
            <a:avLst/>
          </a:prstGeom>
          <a:noFill/>
          <a:ln w="9525">
            <a:noFill/>
            <a:miter lim="800000"/>
            <a:headEnd/>
            <a:tailEnd/>
          </a:ln>
          <a:effectLst/>
        </p:spPr>
      </p:pic>
      <p:sp>
        <p:nvSpPr>
          <p:cNvPr id="24" name="Line Callout 2 (Border and Accent Bar) 23"/>
          <p:cNvSpPr/>
          <p:nvPr/>
        </p:nvSpPr>
        <p:spPr>
          <a:xfrm>
            <a:off x="5562600" y="3581400"/>
            <a:ext cx="2362200" cy="304800"/>
          </a:xfrm>
          <a:prstGeom prst="accentBorderCallout2">
            <a:avLst>
              <a:gd name="adj1" fmla="val 51979"/>
              <a:gd name="adj2" fmla="val -3075"/>
              <a:gd name="adj3" fmla="val 48531"/>
              <a:gd name="adj4" fmla="val -15022"/>
              <a:gd name="adj5" fmla="val 388473"/>
              <a:gd name="adj6" fmla="val -270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2:29, 30 March 2009</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86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57200" y="209550"/>
            <a:ext cx="8229600" cy="1295400"/>
          </a:xfrm>
        </p:spPr>
        <p:txBody>
          <a:bodyPr/>
          <a:lstStyle/>
          <a:p>
            <a:r>
              <a:rPr lang="en-US" sz="3600" dirty="0" smtClean="0"/>
              <a:t>Application I. Truth Discovery—Our Solution</a:t>
            </a:r>
            <a:endParaRPr lang="en-US" sz="3600" dirty="0"/>
          </a:p>
        </p:txBody>
      </p:sp>
      <p:graphicFrame>
        <p:nvGraphicFramePr>
          <p:cNvPr id="8" name="Table 7"/>
          <p:cNvGraphicFramePr>
            <a:graphicFrameLocks noGrp="1"/>
          </p:cNvGraphicFramePr>
          <p:nvPr/>
        </p:nvGraphicFramePr>
        <p:xfrm>
          <a:off x="1447800" y="1298448"/>
          <a:ext cx="6477000" cy="2194560"/>
        </p:xfrm>
        <a:graphic>
          <a:graphicData uri="http://schemas.openxmlformats.org/drawingml/2006/table">
            <a:tbl>
              <a:tblPr firstRow="1" bandRow="1">
                <a:tableStyleId>{5C22544A-7EE6-4342-B048-85BDC9FD1C3A}</a:tableStyleId>
              </a:tblPr>
              <a:tblGrid>
                <a:gridCol w="1397000"/>
                <a:gridCol w="1016000"/>
                <a:gridCol w="1016000"/>
                <a:gridCol w="1016000"/>
                <a:gridCol w="1016000"/>
                <a:gridCol w="1016000"/>
              </a:tblGrid>
              <a:tr h="2667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2667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MS</a:t>
                      </a:r>
                    </a:p>
                  </a:txBody>
                  <a:tcPr/>
                </a:tc>
              </a:tr>
              <a:tr h="2667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smtClean="0">
                        <a:solidFill>
                          <a:srgbClr val="009900"/>
                        </a:solidFill>
                      </a:endParaRPr>
                    </a:p>
                  </a:txBody>
                  <a:tcPr/>
                </a:tc>
              </a:tr>
              <a:tr h="2667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2667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r>
              <a:tr h="2667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r>
            </a:tbl>
          </a:graphicData>
        </a:graphic>
      </p:graphicFrame>
      <p:sp>
        <p:nvSpPr>
          <p:cNvPr id="26" name="TextBox 25"/>
          <p:cNvSpPr txBox="1"/>
          <p:nvPr/>
        </p:nvSpPr>
        <p:spPr>
          <a:xfrm>
            <a:off x="762000" y="5867400"/>
            <a:ext cx="2203167" cy="369332"/>
          </a:xfrm>
          <a:prstGeom prst="rect">
            <a:avLst/>
          </a:prstGeom>
          <a:noFill/>
        </p:spPr>
        <p:txBody>
          <a:bodyPr wrap="none" rtlCol="0">
            <a:spAutoFit/>
          </a:bodyPr>
          <a:lstStyle/>
          <a:p>
            <a:r>
              <a:rPr lang="en-US" dirty="0" smtClean="0"/>
              <a:t>Copying Relationship</a:t>
            </a:r>
          </a:p>
        </p:txBody>
      </p:sp>
      <p:grpSp>
        <p:nvGrpSpPr>
          <p:cNvPr id="2" name="Group 97"/>
          <p:cNvGrpSpPr/>
          <p:nvPr/>
        </p:nvGrpSpPr>
        <p:grpSpPr>
          <a:xfrm>
            <a:off x="381000" y="3962400"/>
            <a:ext cx="2993474" cy="1847910"/>
            <a:chOff x="5312326" y="3352800"/>
            <a:chExt cx="2993474" cy="1847910"/>
          </a:xfrm>
        </p:grpSpPr>
        <p:sp>
          <p:nvSpPr>
            <p:cNvPr id="77" name="TextBox 76"/>
            <p:cNvSpPr txBox="1"/>
            <p:nvPr/>
          </p:nvSpPr>
          <p:spPr>
            <a:xfrm>
              <a:off x="6531526" y="3352800"/>
              <a:ext cx="402674" cy="400110"/>
            </a:xfrm>
            <a:prstGeom prst="rect">
              <a:avLst/>
            </a:prstGeom>
            <a:noFill/>
          </p:spPr>
          <p:txBody>
            <a:bodyPr wrap="none" rtlCol="0">
              <a:spAutoFit/>
            </a:bodyPr>
            <a:lstStyle/>
            <a:p>
              <a:r>
                <a:rPr lang="en-US" sz="2000" dirty="0" smtClean="0"/>
                <a:t>S</a:t>
              </a:r>
              <a:r>
                <a:rPr lang="en-US" sz="2000" baseline="-25000" dirty="0" smtClean="0"/>
                <a:t>1</a:t>
              </a:r>
            </a:p>
          </p:txBody>
        </p:sp>
        <p:sp>
          <p:nvSpPr>
            <p:cNvPr id="78" name="TextBox 77"/>
            <p:cNvSpPr txBox="1"/>
            <p:nvPr/>
          </p:nvSpPr>
          <p:spPr>
            <a:xfrm>
              <a:off x="5312326" y="4019490"/>
              <a:ext cx="412292" cy="400110"/>
            </a:xfrm>
            <a:prstGeom prst="rect">
              <a:avLst/>
            </a:prstGeom>
            <a:noFill/>
          </p:spPr>
          <p:txBody>
            <a:bodyPr wrap="none" rtlCol="0">
              <a:spAutoFit/>
            </a:bodyPr>
            <a:lstStyle/>
            <a:p>
              <a:r>
                <a:rPr lang="en-US" sz="2000" dirty="0" smtClean="0"/>
                <a:t>S</a:t>
              </a:r>
              <a:r>
                <a:rPr lang="en-US" sz="2000" baseline="-25000" dirty="0" smtClean="0"/>
                <a:t>2</a:t>
              </a:r>
            </a:p>
          </p:txBody>
        </p:sp>
        <p:sp>
          <p:nvSpPr>
            <p:cNvPr id="79" name="TextBox 78"/>
            <p:cNvSpPr txBox="1"/>
            <p:nvPr/>
          </p:nvSpPr>
          <p:spPr>
            <a:xfrm>
              <a:off x="5769526" y="4800600"/>
              <a:ext cx="413896" cy="400110"/>
            </a:xfrm>
            <a:prstGeom prst="rect">
              <a:avLst/>
            </a:prstGeom>
            <a:noFill/>
          </p:spPr>
          <p:txBody>
            <a:bodyPr wrap="none" rtlCol="0">
              <a:spAutoFit/>
            </a:bodyPr>
            <a:lstStyle/>
            <a:p>
              <a:r>
                <a:rPr lang="en-US" sz="2000" dirty="0" smtClean="0"/>
                <a:t>S</a:t>
              </a:r>
              <a:r>
                <a:rPr lang="en-US" sz="2000" baseline="-25000" dirty="0" smtClean="0"/>
                <a:t>4</a:t>
              </a:r>
            </a:p>
          </p:txBody>
        </p:sp>
        <p:sp>
          <p:nvSpPr>
            <p:cNvPr id="80" name="TextBox 79"/>
            <p:cNvSpPr txBox="1"/>
            <p:nvPr/>
          </p:nvSpPr>
          <p:spPr>
            <a:xfrm>
              <a:off x="7903126" y="4019490"/>
              <a:ext cx="402674" cy="400110"/>
            </a:xfrm>
            <a:prstGeom prst="rect">
              <a:avLst/>
            </a:prstGeom>
            <a:noFill/>
          </p:spPr>
          <p:txBody>
            <a:bodyPr wrap="none" rtlCol="0">
              <a:spAutoFit/>
            </a:bodyPr>
            <a:lstStyle/>
            <a:p>
              <a:r>
                <a:rPr lang="en-US" sz="2000" dirty="0" smtClean="0"/>
                <a:t>S</a:t>
              </a:r>
              <a:r>
                <a:rPr lang="en-US" sz="2000" baseline="-25000" dirty="0" smtClean="0"/>
                <a:t>3</a:t>
              </a:r>
              <a:endParaRPr lang="en-US" sz="2000" baseline="-25000" dirty="0"/>
            </a:p>
          </p:txBody>
        </p:sp>
        <p:sp>
          <p:nvSpPr>
            <p:cNvPr id="81" name="TextBox 80"/>
            <p:cNvSpPr txBox="1"/>
            <p:nvPr/>
          </p:nvSpPr>
          <p:spPr>
            <a:xfrm>
              <a:off x="7445926" y="4800600"/>
              <a:ext cx="407484" cy="400110"/>
            </a:xfrm>
            <a:prstGeom prst="rect">
              <a:avLst/>
            </a:prstGeom>
            <a:noFill/>
          </p:spPr>
          <p:txBody>
            <a:bodyPr wrap="none" rtlCol="0">
              <a:spAutoFit/>
            </a:bodyPr>
            <a:lstStyle/>
            <a:p>
              <a:r>
                <a:rPr lang="en-US" sz="2000" dirty="0" smtClean="0"/>
                <a:t>S</a:t>
              </a:r>
              <a:r>
                <a:rPr lang="en-US" sz="2000" baseline="-25000" dirty="0" smtClean="0"/>
                <a:t>5</a:t>
              </a:r>
            </a:p>
          </p:txBody>
        </p:sp>
        <p:cxnSp>
          <p:nvCxnSpPr>
            <p:cNvPr id="82" name="Straight Connector 81"/>
            <p:cNvCxnSpPr/>
            <p:nvPr/>
          </p:nvCxnSpPr>
          <p:spPr>
            <a:xfrm rot="5400000" flipH="1" flipV="1">
              <a:off x="6711200" y="4141280"/>
              <a:ext cx="1588" cy="14694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a:stCxn id="78" idx="3"/>
              <a:endCxn id="77" idx="2"/>
            </p:cNvCxnSpPr>
            <p:nvPr/>
          </p:nvCxnSpPr>
          <p:spPr>
            <a:xfrm flipV="1">
              <a:off x="5724618" y="3752910"/>
              <a:ext cx="1008245" cy="466635"/>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5769526" y="3562290"/>
              <a:ext cx="498855" cy="400110"/>
            </a:xfrm>
            <a:prstGeom prst="rect">
              <a:avLst/>
            </a:prstGeom>
            <a:noFill/>
          </p:spPr>
          <p:txBody>
            <a:bodyPr wrap="none" rtlCol="0">
              <a:spAutoFit/>
            </a:bodyPr>
            <a:lstStyle/>
            <a:p>
              <a:r>
                <a:rPr lang="en-US" sz="2000" dirty="0" smtClean="0"/>
                <a:t>.10</a:t>
              </a:r>
              <a:endParaRPr lang="en-US" sz="2000" dirty="0"/>
            </a:p>
          </p:txBody>
        </p:sp>
        <p:sp>
          <p:nvSpPr>
            <p:cNvPr id="85" name="TextBox 84"/>
            <p:cNvSpPr txBox="1"/>
            <p:nvPr/>
          </p:nvSpPr>
          <p:spPr>
            <a:xfrm>
              <a:off x="6546274" y="4495800"/>
              <a:ext cx="516488" cy="400110"/>
            </a:xfrm>
            <a:prstGeom prst="rect">
              <a:avLst/>
            </a:prstGeom>
            <a:noFill/>
          </p:spPr>
          <p:txBody>
            <a:bodyPr wrap="none" rtlCol="0">
              <a:spAutoFit/>
            </a:bodyPr>
            <a:lstStyle/>
            <a:p>
              <a:r>
                <a:rPr lang="en-US" sz="2000" dirty="0" smtClean="0"/>
                <a:t>.48</a:t>
              </a:r>
              <a:endParaRPr lang="en-US" sz="2000" dirty="0"/>
            </a:p>
          </p:txBody>
        </p:sp>
        <p:sp>
          <p:nvSpPr>
            <p:cNvPr id="86" name="TextBox 85"/>
            <p:cNvSpPr txBox="1"/>
            <p:nvPr/>
          </p:nvSpPr>
          <p:spPr>
            <a:xfrm>
              <a:off x="6477000" y="4095690"/>
              <a:ext cx="519694" cy="400110"/>
            </a:xfrm>
            <a:prstGeom prst="rect">
              <a:avLst/>
            </a:prstGeom>
            <a:noFill/>
          </p:spPr>
          <p:txBody>
            <a:bodyPr wrap="none" rtlCol="0">
              <a:spAutoFit/>
            </a:bodyPr>
            <a:lstStyle/>
            <a:p>
              <a:r>
                <a:rPr lang="en-US" sz="2000" dirty="0" smtClean="0"/>
                <a:t>.49</a:t>
              </a:r>
              <a:endParaRPr lang="en-US" sz="2000" dirty="0"/>
            </a:p>
          </p:txBody>
        </p:sp>
        <p:cxnSp>
          <p:nvCxnSpPr>
            <p:cNvPr id="87" name="Straight Connector 86"/>
            <p:cNvCxnSpPr>
              <a:stCxn id="79" idx="0"/>
              <a:endCxn id="80" idx="1"/>
            </p:cNvCxnSpPr>
            <p:nvPr/>
          </p:nvCxnSpPr>
          <p:spPr>
            <a:xfrm rot="5400000" flipH="1" flipV="1">
              <a:off x="6649273" y="3546747"/>
              <a:ext cx="581055" cy="19266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a:endCxn id="80" idx="1"/>
            </p:cNvCxnSpPr>
            <p:nvPr/>
          </p:nvCxnSpPr>
          <p:spPr>
            <a:xfrm rot="5400000" flipH="1" flipV="1">
              <a:off x="7384000" y="4281474"/>
              <a:ext cx="581055" cy="457198"/>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7733951" y="4343400"/>
              <a:ext cx="501869" cy="400110"/>
            </a:xfrm>
            <a:prstGeom prst="rect">
              <a:avLst/>
            </a:prstGeom>
            <a:noFill/>
          </p:spPr>
          <p:txBody>
            <a:bodyPr wrap="none" rtlCol="0">
              <a:spAutoFit/>
            </a:bodyPr>
            <a:lstStyle/>
            <a:p>
              <a:r>
                <a:rPr lang="en-US" sz="2000" dirty="0" smtClean="0"/>
                <a:t>.50</a:t>
              </a:r>
              <a:endParaRPr lang="en-US" sz="2000" dirty="0"/>
            </a:p>
          </p:txBody>
        </p:sp>
        <p:cxnSp>
          <p:nvCxnSpPr>
            <p:cNvPr id="90" name="Straight Connector 89"/>
            <p:cNvCxnSpPr/>
            <p:nvPr/>
          </p:nvCxnSpPr>
          <p:spPr>
            <a:xfrm flipV="1">
              <a:off x="5638800" y="3657600"/>
              <a:ext cx="1008245" cy="466635"/>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6096000" y="3886200"/>
              <a:ext cx="514885" cy="400110"/>
            </a:xfrm>
            <a:prstGeom prst="rect">
              <a:avLst/>
            </a:prstGeom>
            <a:noFill/>
          </p:spPr>
          <p:txBody>
            <a:bodyPr wrap="none" rtlCol="0">
              <a:spAutoFit/>
            </a:bodyPr>
            <a:lstStyle/>
            <a:p>
              <a:r>
                <a:rPr lang="en-US" sz="2000" dirty="0" smtClean="0"/>
                <a:t>.05</a:t>
              </a:r>
              <a:endParaRPr lang="en-US" sz="2000" dirty="0"/>
            </a:p>
          </p:txBody>
        </p:sp>
        <p:cxnSp>
          <p:nvCxnSpPr>
            <p:cNvPr id="92" name="Straight Connector 91"/>
            <p:cNvCxnSpPr/>
            <p:nvPr/>
          </p:nvCxnSpPr>
          <p:spPr>
            <a:xfrm rot="5400000" flipH="1" flipV="1">
              <a:off x="6616399" y="3442001"/>
              <a:ext cx="581055" cy="19266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6858000" y="4324290"/>
              <a:ext cx="519694" cy="400110"/>
            </a:xfrm>
            <a:prstGeom prst="rect">
              <a:avLst/>
            </a:prstGeom>
            <a:noFill/>
          </p:spPr>
          <p:txBody>
            <a:bodyPr wrap="none" rtlCol="0">
              <a:spAutoFit/>
            </a:bodyPr>
            <a:lstStyle/>
            <a:p>
              <a:r>
                <a:rPr lang="en-US" sz="2000" dirty="0" smtClean="0"/>
                <a:t>.49</a:t>
              </a:r>
              <a:endParaRPr lang="en-US" sz="2000" dirty="0"/>
            </a:p>
          </p:txBody>
        </p:sp>
        <p:cxnSp>
          <p:nvCxnSpPr>
            <p:cNvPr id="94" name="Straight Connector 93"/>
            <p:cNvCxnSpPr/>
            <p:nvPr/>
          </p:nvCxnSpPr>
          <p:spPr>
            <a:xfrm rot="5400000" flipH="1" flipV="1">
              <a:off x="7481872" y="4329128"/>
              <a:ext cx="581055" cy="457198"/>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7162800" y="4343400"/>
              <a:ext cx="519694" cy="400110"/>
            </a:xfrm>
            <a:prstGeom prst="rect">
              <a:avLst/>
            </a:prstGeom>
            <a:noFill/>
          </p:spPr>
          <p:txBody>
            <a:bodyPr wrap="none" rtlCol="0">
              <a:spAutoFit/>
            </a:bodyPr>
            <a:lstStyle/>
            <a:p>
              <a:r>
                <a:rPr lang="en-US" sz="2000" dirty="0" smtClean="0"/>
                <a:t>.48</a:t>
              </a:r>
              <a:endParaRPr lang="en-US" sz="2000" dirty="0"/>
            </a:p>
          </p:txBody>
        </p:sp>
        <p:cxnSp>
          <p:nvCxnSpPr>
            <p:cNvPr id="96" name="Straight Connector 95"/>
            <p:cNvCxnSpPr/>
            <p:nvPr/>
          </p:nvCxnSpPr>
          <p:spPr>
            <a:xfrm rot="5400000" flipH="1" flipV="1">
              <a:off x="6732080" y="4217480"/>
              <a:ext cx="1588" cy="14694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97" name="TextBox 96"/>
            <p:cNvSpPr txBox="1"/>
            <p:nvPr/>
          </p:nvSpPr>
          <p:spPr>
            <a:xfrm>
              <a:off x="6552158" y="4800600"/>
              <a:ext cx="501869" cy="400110"/>
            </a:xfrm>
            <a:prstGeom prst="rect">
              <a:avLst/>
            </a:prstGeom>
            <a:noFill/>
          </p:spPr>
          <p:txBody>
            <a:bodyPr wrap="none" rtlCol="0">
              <a:spAutoFit/>
            </a:bodyPr>
            <a:lstStyle/>
            <a:p>
              <a:r>
                <a:rPr lang="en-US" sz="2000" dirty="0" smtClean="0"/>
                <a:t>.50</a:t>
              </a:r>
              <a:endParaRPr lang="en-US" sz="2000" dirty="0"/>
            </a:p>
          </p:txBody>
        </p:sp>
      </p:grpSp>
      <p:sp>
        <p:nvSpPr>
          <p:cNvPr id="98" name="Oval 97"/>
          <p:cNvSpPr/>
          <p:nvPr/>
        </p:nvSpPr>
        <p:spPr>
          <a:xfrm>
            <a:off x="5452872" y="4800600"/>
            <a:ext cx="1645920" cy="164592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6970776" y="3733800"/>
            <a:ext cx="1527048" cy="152704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7342632" y="3810000"/>
            <a:ext cx="728533" cy="369332"/>
          </a:xfrm>
          <a:prstGeom prst="rect">
            <a:avLst/>
          </a:prstGeom>
          <a:noFill/>
        </p:spPr>
        <p:txBody>
          <a:bodyPr wrap="none" rtlCol="0">
            <a:spAutoFit/>
          </a:bodyPr>
          <a:lstStyle/>
          <a:p>
            <a:r>
              <a:rPr lang="en-US" dirty="0" smtClean="0"/>
              <a:t>AT&amp;T</a:t>
            </a:r>
            <a:endParaRPr lang="en-US" dirty="0"/>
          </a:p>
        </p:txBody>
      </p:sp>
      <p:sp>
        <p:nvSpPr>
          <p:cNvPr id="103" name="TextBox 102"/>
          <p:cNvSpPr txBox="1"/>
          <p:nvPr/>
        </p:nvSpPr>
        <p:spPr>
          <a:xfrm>
            <a:off x="5971032" y="4736068"/>
            <a:ext cx="593432" cy="369332"/>
          </a:xfrm>
          <a:prstGeom prst="rect">
            <a:avLst/>
          </a:prstGeom>
          <a:noFill/>
        </p:spPr>
        <p:txBody>
          <a:bodyPr wrap="none" rtlCol="0">
            <a:spAutoFit/>
          </a:bodyPr>
          <a:lstStyle/>
          <a:p>
            <a:r>
              <a:rPr lang="en-US" dirty="0" smtClean="0"/>
              <a:t>BEA</a:t>
            </a:r>
            <a:endParaRPr lang="en-US" dirty="0"/>
          </a:p>
        </p:txBody>
      </p:sp>
      <p:sp>
        <p:nvSpPr>
          <p:cNvPr id="105" name="Oval 104"/>
          <p:cNvSpPr/>
          <p:nvPr/>
        </p:nvSpPr>
        <p:spPr>
          <a:xfrm>
            <a:off x="7391400" y="4166616"/>
            <a:ext cx="685800"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7" name="TextBox 106"/>
          <p:cNvSpPr txBox="1"/>
          <p:nvPr/>
        </p:nvSpPr>
        <p:spPr>
          <a:xfrm>
            <a:off x="5446776" y="6488668"/>
            <a:ext cx="1681614" cy="369332"/>
          </a:xfrm>
          <a:prstGeom prst="rect">
            <a:avLst/>
          </a:prstGeom>
          <a:noFill/>
        </p:spPr>
        <p:txBody>
          <a:bodyPr wrap="none" rtlCol="0">
            <a:spAutoFit/>
          </a:bodyPr>
          <a:lstStyle/>
          <a:p>
            <a:r>
              <a:rPr lang="en-US" dirty="0" smtClean="0"/>
              <a:t>Truth Discovery</a:t>
            </a:r>
          </a:p>
        </p:txBody>
      </p:sp>
      <p:sp>
        <p:nvSpPr>
          <p:cNvPr id="118" name="TextBox 117"/>
          <p:cNvSpPr txBox="1"/>
          <p:nvPr/>
        </p:nvSpPr>
        <p:spPr>
          <a:xfrm>
            <a:off x="7531608" y="4319016"/>
            <a:ext cx="429926" cy="369332"/>
          </a:xfrm>
          <a:prstGeom prst="rect">
            <a:avLst/>
          </a:prstGeom>
          <a:noFill/>
        </p:spPr>
        <p:txBody>
          <a:bodyPr wrap="none" rtlCol="0">
            <a:spAutoFit/>
          </a:bodyPr>
          <a:lstStyle/>
          <a:p>
            <a:r>
              <a:rPr lang="en-US" dirty="0" smtClean="0">
                <a:solidFill>
                  <a:schemeClr val="bg1"/>
                </a:solidFill>
              </a:rPr>
              <a:t>S2</a:t>
            </a:r>
            <a:endParaRPr lang="en-US" dirty="0">
              <a:solidFill>
                <a:schemeClr val="bg1"/>
              </a:solidFill>
            </a:endParaRPr>
          </a:p>
        </p:txBody>
      </p:sp>
      <p:sp>
        <p:nvSpPr>
          <p:cNvPr id="122" name="Oval 121"/>
          <p:cNvSpPr/>
          <p:nvPr/>
        </p:nvSpPr>
        <p:spPr>
          <a:xfrm>
            <a:off x="3910584" y="3657600"/>
            <a:ext cx="1703832" cy="1703832"/>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p:cNvSpPr txBox="1"/>
          <p:nvPr/>
        </p:nvSpPr>
        <p:spPr>
          <a:xfrm>
            <a:off x="4495800" y="3733800"/>
            <a:ext cx="532518" cy="369332"/>
          </a:xfrm>
          <a:prstGeom prst="rect">
            <a:avLst/>
          </a:prstGeom>
          <a:noFill/>
        </p:spPr>
        <p:txBody>
          <a:bodyPr wrap="none" rtlCol="0">
            <a:spAutoFit/>
          </a:bodyPr>
          <a:lstStyle/>
          <a:p>
            <a:r>
              <a:rPr lang="en-US" dirty="0" smtClean="0"/>
              <a:t>UCI</a:t>
            </a:r>
            <a:endParaRPr lang="en-US" dirty="0"/>
          </a:p>
        </p:txBody>
      </p:sp>
      <p:sp>
        <p:nvSpPr>
          <p:cNvPr id="124" name="Oval 123"/>
          <p:cNvSpPr/>
          <p:nvPr/>
        </p:nvSpPr>
        <p:spPr>
          <a:xfrm>
            <a:off x="4364736" y="4114800"/>
            <a:ext cx="795528" cy="7955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5" name="TextBox 124"/>
          <p:cNvSpPr txBox="1"/>
          <p:nvPr/>
        </p:nvSpPr>
        <p:spPr>
          <a:xfrm>
            <a:off x="4559808" y="4319016"/>
            <a:ext cx="415498" cy="369332"/>
          </a:xfrm>
          <a:prstGeom prst="rect">
            <a:avLst/>
          </a:prstGeom>
          <a:noFill/>
        </p:spPr>
        <p:txBody>
          <a:bodyPr wrap="none" rtlCol="0">
            <a:spAutoFit/>
          </a:bodyPr>
          <a:lstStyle/>
          <a:p>
            <a:r>
              <a:rPr lang="en-US" dirty="0" smtClean="0">
                <a:solidFill>
                  <a:schemeClr val="bg1"/>
                </a:solidFill>
              </a:rPr>
              <a:t>S1</a:t>
            </a:r>
            <a:endParaRPr lang="en-US" dirty="0">
              <a:solidFill>
                <a:schemeClr val="bg1"/>
              </a:solidFill>
            </a:endParaRPr>
          </a:p>
        </p:txBody>
      </p:sp>
      <p:sp>
        <p:nvSpPr>
          <p:cNvPr id="50" name="TextBox 49"/>
          <p:cNvSpPr txBox="1"/>
          <p:nvPr/>
        </p:nvSpPr>
        <p:spPr>
          <a:xfrm>
            <a:off x="8001000" y="6248400"/>
            <a:ext cx="970458" cy="369332"/>
          </a:xfrm>
          <a:prstGeom prst="rect">
            <a:avLst/>
          </a:prstGeom>
          <a:noFill/>
        </p:spPr>
        <p:txBody>
          <a:bodyPr wrap="none" rtlCol="0">
            <a:spAutoFit/>
          </a:bodyPr>
          <a:lstStyle/>
          <a:p>
            <a:r>
              <a:rPr lang="en-US" dirty="0" smtClean="0"/>
              <a:t>Round 4</a:t>
            </a:r>
            <a:endParaRPr lang="en-US" dirty="0"/>
          </a:p>
        </p:txBody>
      </p:sp>
      <p:sp>
        <p:nvSpPr>
          <p:cNvPr id="73" name="Oval 72"/>
          <p:cNvSpPr/>
          <p:nvPr/>
        </p:nvSpPr>
        <p:spPr>
          <a:xfrm>
            <a:off x="6022848" y="501396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4" name="Pie 73"/>
          <p:cNvSpPr/>
          <p:nvPr/>
        </p:nvSpPr>
        <p:spPr>
          <a:xfrm>
            <a:off x="5638800" y="5739384"/>
            <a:ext cx="533400" cy="509016"/>
          </a:xfrm>
          <a:prstGeom prst="pie">
            <a:avLst>
              <a:gd name="adj1" fmla="val 12054545"/>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Oval 74"/>
          <p:cNvSpPr/>
          <p:nvPr/>
        </p:nvSpPr>
        <p:spPr>
          <a:xfrm>
            <a:off x="5641848" y="5724144"/>
            <a:ext cx="533400" cy="533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cxnSp>
        <p:nvCxnSpPr>
          <p:cNvPr id="76" name="Straight Connector 75"/>
          <p:cNvCxnSpPr>
            <a:stCxn id="75" idx="0"/>
            <a:endCxn id="73" idx="3"/>
          </p:cNvCxnSpPr>
          <p:nvPr/>
        </p:nvCxnSpPr>
        <p:spPr>
          <a:xfrm rot="5400000" flipH="1" flipV="1">
            <a:off x="5877306" y="5500488"/>
            <a:ext cx="254899" cy="19241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Straight Connector 98"/>
          <p:cNvCxnSpPr>
            <a:stCxn id="126" idx="0"/>
            <a:endCxn id="73" idx="5"/>
          </p:cNvCxnSpPr>
          <p:nvPr/>
        </p:nvCxnSpPr>
        <p:spPr>
          <a:xfrm rot="16200000" flipV="1">
            <a:off x="6403779" y="5543600"/>
            <a:ext cx="334147" cy="18543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75" idx="6"/>
            <a:endCxn id="126" idx="1"/>
          </p:cNvCxnSpPr>
          <p:nvPr/>
        </p:nvCxnSpPr>
        <p:spPr>
          <a:xfrm flipV="1">
            <a:off x="6175248" y="5988058"/>
            <a:ext cx="277368" cy="278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4" name="Pie 103"/>
          <p:cNvSpPr/>
          <p:nvPr/>
        </p:nvSpPr>
        <p:spPr>
          <a:xfrm>
            <a:off x="6489192" y="5824293"/>
            <a:ext cx="381000" cy="363582"/>
          </a:xfrm>
          <a:prstGeom prst="pie">
            <a:avLst>
              <a:gd name="adj1" fmla="val 15695912"/>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Oval 112"/>
          <p:cNvSpPr/>
          <p:nvPr/>
        </p:nvSpPr>
        <p:spPr>
          <a:xfrm>
            <a:off x="6483096" y="5803392"/>
            <a:ext cx="399288" cy="3992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14" name="TextBox 113"/>
          <p:cNvSpPr txBox="1"/>
          <p:nvPr/>
        </p:nvSpPr>
        <p:spPr>
          <a:xfrm>
            <a:off x="6071616" y="5068300"/>
            <a:ext cx="415498" cy="369332"/>
          </a:xfrm>
          <a:prstGeom prst="rect">
            <a:avLst/>
          </a:prstGeom>
          <a:noFill/>
        </p:spPr>
        <p:txBody>
          <a:bodyPr wrap="none" rtlCol="0">
            <a:spAutoFit/>
          </a:bodyPr>
          <a:lstStyle/>
          <a:p>
            <a:r>
              <a:rPr lang="en-US" dirty="0" smtClean="0">
                <a:solidFill>
                  <a:schemeClr val="bg1"/>
                </a:solidFill>
              </a:rPr>
              <a:t>S3</a:t>
            </a:r>
            <a:endParaRPr lang="en-US" dirty="0">
              <a:solidFill>
                <a:schemeClr val="bg1"/>
              </a:solidFill>
            </a:endParaRPr>
          </a:p>
        </p:txBody>
      </p:sp>
      <p:sp>
        <p:nvSpPr>
          <p:cNvPr id="117" name="TextBox 116"/>
          <p:cNvSpPr txBox="1"/>
          <p:nvPr/>
        </p:nvSpPr>
        <p:spPr>
          <a:xfrm>
            <a:off x="5690616" y="5791200"/>
            <a:ext cx="429926" cy="369332"/>
          </a:xfrm>
          <a:prstGeom prst="rect">
            <a:avLst/>
          </a:prstGeom>
          <a:noFill/>
        </p:spPr>
        <p:txBody>
          <a:bodyPr wrap="none" rtlCol="0">
            <a:spAutoFit/>
          </a:bodyPr>
          <a:lstStyle/>
          <a:p>
            <a:r>
              <a:rPr lang="en-US" dirty="0" smtClean="0"/>
              <a:t>S4</a:t>
            </a:r>
            <a:endParaRPr lang="en-US" dirty="0"/>
          </a:p>
        </p:txBody>
      </p:sp>
      <p:sp>
        <p:nvSpPr>
          <p:cNvPr id="126" name="TextBox 125"/>
          <p:cNvSpPr txBox="1"/>
          <p:nvPr/>
        </p:nvSpPr>
        <p:spPr>
          <a:xfrm>
            <a:off x="6452616" y="5803392"/>
            <a:ext cx="421910" cy="369332"/>
          </a:xfrm>
          <a:prstGeom prst="rect">
            <a:avLst/>
          </a:prstGeom>
          <a:noFill/>
        </p:spPr>
        <p:txBody>
          <a:bodyPr wrap="none" rtlCol="0">
            <a:spAutoFit/>
          </a:bodyPr>
          <a:lstStyle/>
          <a:p>
            <a:r>
              <a:rPr lang="en-US" dirty="0" smtClean="0"/>
              <a:t>S5</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57200" y="209550"/>
            <a:ext cx="8229600" cy="1295400"/>
          </a:xfrm>
        </p:spPr>
        <p:txBody>
          <a:bodyPr/>
          <a:lstStyle/>
          <a:p>
            <a:r>
              <a:rPr lang="en-US" sz="3600" dirty="0" smtClean="0"/>
              <a:t>Application I. Truth Discovery—Our Solution</a:t>
            </a:r>
            <a:endParaRPr lang="en-US" sz="3600" dirty="0"/>
          </a:p>
        </p:txBody>
      </p:sp>
      <p:graphicFrame>
        <p:nvGraphicFramePr>
          <p:cNvPr id="8" name="Table 7"/>
          <p:cNvGraphicFramePr>
            <a:graphicFrameLocks noGrp="1"/>
          </p:cNvGraphicFramePr>
          <p:nvPr/>
        </p:nvGraphicFramePr>
        <p:xfrm>
          <a:off x="1447800" y="1298448"/>
          <a:ext cx="6477000" cy="2194560"/>
        </p:xfrm>
        <a:graphic>
          <a:graphicData uri="http://schemas.openxmlformats.org/drawingml/2006/table">
            <a:tbl>
              <a:tblPr firstRow="1" bandRow="1">
                <a:tableStyleId>{5C22544A-7EE6-4342-B048-85BDC9FD1C3A}</a:tableStyleId>
              </a:tblPr>
              <a:tblGrid>
                <a:gridCol w="1397000"/>
                <a:gridCol w="1016000"/>
                <a:gridCol w="1016000"/>
                <a:gridCol w="1016000"/>
                <a:gridCol w="1016000"/>
                <a:gridCol w="1016000"/>
              </a:tblGrid>
              <a:tr h="2667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2667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MS</a:t>
                      </a:r>
                    </a:p>
                  </a:txBody>
                  <a:tcPr/>
                </a:tc>
              </a:tr>
              <a:tr h="2667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smtClean="0">
                        <a:solidFill>
                          <a:srgbClr val="009900"/>
                        </a:solidFill>
                      </a:endParaRPr>
                    </a:p>
                  </a:txBody>
                  <a:tcPr/>
                </a:tc>
              </a:tr>
              <a:tr h="2667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2667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r>
              <a:tr h="2667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r>
            </a:tbl>
          </a:graphicData>
        </a:graphic>
      </p:graphicFrame>
      <p:sp>
        <p:nvSpPr>
          <p:cNvPr id="26" name="TextBox 25"/>
          <p:cNvSpPr txBox="1"/>
          <p:nvPr/>
        </p:nvSpPr>
        <p:spPr>
          <a:xfrm>
            <a:off x="762000" y="5867400"/>
            <a:ext cx="2203167" cy="369332"/>
          </a:xfrm>
          <a:prstGeom prst="rect">
            <a:avLst/>
          </a:prstGeom>
          <a:noFill/>
        </p:spPr>
        <p:txBody>
          <a:bodyPr wrap="none" rtlCol="0">
            <a:spAutoFit/>
          </a:bodyPr>
          <a:lstStyle/>
          <a:p>
            <a:r>
              <a:rPr lang="en-US" dirty="0" smtClean="0"/>
              <a:t>Copying Relationship</a:t>
            </a:r>
          </a:p>
        </p:txBody>
      </p:sp>
      <p:sp>
        <p:nvSpPr>
          <p:cNvPr id="98" name="Oval 97"/>
          <p:cNvSpPr/>
          <p:nvPr/>
        </p:nvSpPr>
        <p:spPr>
          <a:xfrm>
            <a:off x="5529072" y="4876800"/>
            <a:ext cx="1493520" cy="149352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6858000" y="3621024"/>
            <a:ext cx="1752600" cy="17526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7342632" y="3657600"/>
            <a:ext cx="728533" cy="369332"/>
          </a:xfrm>
          <a:prstGeom prst="rect">
            <a:avLst/>
          </a:prstGeom>
          <a:noFill/>
        </p:spPr>
        <p:txBody>
          <a:bodyPr wrap="none" rtlCol="0">
            <a:spAutoFit/>
          </a:bodyPr>
          <a:lstStyle/>
          <a:p>
            <a:r>
              <a:rPr lang="en-US" dirty="0" smtClean="0"/>
              <a:t>AT&amp;T</a:t>
            </a:r>
            <a:endParaRPr lang="en-US" dirty="0"/>
          </a:p>
        </p:txBody>
      </p:sp>
      <p:sp>
        <p:nvSpPr>
          <p:cNvPr id="103" name="TextBox 102"/>
          <p:cNvSpPr txBox="1"/>
          <p:nvPr/>
        </p:nvSpPr>
        <p:spPr>
          <a:xfrm>
            <a:off x="5983224" y="4800076"/>
            <a:ext cx="593432" cy="369332"/>
          </a:xfrm>
          <a:prstGeom prst="rect">
            <a:avLst/>
          </a:prstGeom>
          <a:noFill/>
        </p:spPr>
        <p:txBody>
          <a:bodyPr wrap="none" rtlCol="0">
            <a:spAutoFit/>
          </a:bodyPr>
          <a:lstStyle/>
          <a:p>
            <a:r>
              <a:rPr lang="en-US" dirty="0" smtClean="0"/>
              <a:t>BEA</a:t>
            </a:r>
            <a:endParaRPr lang="en-US" dirty="0"/>
          </a:p>
        </p:txBody>
      </p:sp>
      <p:sp>
        <p:nvSpPr>
          <p:cNvPr id="105" name="Oval 104"/>
          <p:cNvSpPr/>
          <p:nvPr/>
        </p:nvSpPr>
        <p:spPr>
          <a:xfrm>
            <a:off x="7339584" y="4114800"/>
            <a:ext cx="789432" cy="7894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7" name="TextBox 106"/>
          <p:cNvSpPr txBox="1"/>
          <p:nvPr/>
        </p:nvSpPr>
        <p:spPr>
          <a:xfrm>
            <a:off x="5446776" y="6488668"/>
            <a:ext cx="1681614" cy="369332"/>
          </a:xfrm>
          <a:prstGeom prst="rect">
            <a:avLst/>
          </a:prstGeom>
          <a:noFill/>
        </p:spPr>
        <p:txBody>
          <a:bodyPr wrap="none" rtlCol="0">
            <a:spAutoFit/>
          </a:bodyPr>
          <a:lstStyle/>
          <a:p>
            <a:r>
              <a:rPr lang="en-US" dirty="0" smtClean="0"/>
              <a:t>Truth Discovery</a:t>
            </a:r>
          </a:p>
        </p:txBody>
      </p:sp>
      <p:sp>
        <p:nvSpPr>
          <p:cNvPr id="118" name="TextBox 117"/>
          <p:cNvSpPr txBox="1"/>
          <p:nvPr/>
        </p:nvSpPr>
        <p:spPr>
          <a:xfrm>
            <a:off x="7531608" y="4319016"/>
            <a:ext cx="429926" cy="369332"/>
          </a:xfrm>
          <a:prstGeom prst="rect">
            <a:avLst/>
          </a:prstGeom>
          <a:noFill/>
        </p:spPr>
        <p:txBody>
          <a:bodyPr wrap="none" rtlCol="0">
            <a:spAutoFit/>
          </a:bodyPr>
          <a:lstStyle/>
          <a:p>
            <a:r>
              <a:rPr lang="en-US" dirty="0" smtClean="0">
                <a:solidFill>
                  <a:schemeClr val="bg1"/>
                </a:solidFill>
              </a:rPr>
              <a:t>S2</a:t>
            </a:r>
            <a:endParaRPr lang="en-US" dirty="0">
              <a:solidFill>
                <a:schemeClr val="bg1"/>
              </a:solidFill>
            </a:endParaRPr>
          </a:p>
        </p:txBody>
      </p:sp>
      <p:sp>
        <p:nvSpPr>
          <p:cNvPr id="122" name="Oval 121"/>
          <p:cNvSpPr/>
          <p:nvPr/>
        </p:nvSpPr>
        <p:spPr>
          <a:xfrm>
            <a:off x="3810000" y="3557016"/>
            <a:ext cx="1905000" cy="1905000"/>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p:cNvSpPr txBox="1"/>
          <p:nvPr/>
        </p:nvSpPr>
        <p:spPr>
          <a:xfrm>
            <a:off x="4495800" y="3581400"/>
            <a:ext cx="532518" cy="369332"/>
          </a:xfrm>
          <a:prstGeom prst="rect">
            <a:avLst/>
          </a:prstGeom>
          <a:noFill/>
        </p:spPr>
        <p:txBody>
          <a:bodyPr wrap="none" rtlCol="0">
            <a:spAutoFit/>
          </a:bodyPr>
          <a:lstStyle/>
          <a:p>
            <a:r>
              <a:rPr lang="en-US" dirty="0" smtClean="0"/>
              <a:t>UCI</a:t>
            </a:r>
            <a:endParaRPr lang="en-US" dirty="0"/>
          </a:p>
        </p:txBody>
      </p:sp>
      <p:sp>
        <p:nvSpPr>
          <p:cNvPr id="124" name="Oval 123"/>
          <p:cNvSpPr/>
          <p:nvPr/>
        </p:nvSpPr>
        <p:spPr>
          <a:xfrm>
            <a:off x="4267200" y="4017264"/>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5" name="TextBox 124"/>
          <p:cNvSpPr txBox="1"/>
          <p:nvPr/>
        </p:nvSpPr>
        <p:spPr>
          <a:xfrm>
            <a:off x="4559808" y="4319016"/>
            <a:ext cx="415498" cy="369332"/>
          </a:xfrm>
          <a:prstGeom prst="rect">
            <a:avLst/>
          </a:prstGeom>
          <a:noFill/>
        </p:spPr>
        <p:txBody>
          <a:bodyPr wrap="none" rtlCol="0">
            <a:spAutoFit/>
          </a:bodyPr>
          <a:lstStyle/>
          <a:p>
            <a:r>
              <a:rPr lang="en-US" dirty="0" smtClean="0">
                <a:solidFill>
                  <a:schemeClr val="bg1"/>
                </a:solidFill>
              </a:rPr>
              <a:t>S1</a:t>
            </a:r>
            <a:endParaRPr lang="en-US" dirty="0">
              <a:solidFill>
                <a:schemeClr val="bg1"/>
              </a:solidFill>
            </a:endParaRPr>
          </a:p>
        </p:txBody>
      </p:sp>
      <p:sp>
        <p:nvSpPr>
          <p:cNvPr id="50" name="TextBox 49"/>
          <p:cNvSpPr txBox="1"/>
          <p:nvPr/>
        </p:nvSpPr>
        <p:spPr>
          <a:xfrm>
            <a:off x="8001000" y="6248400"/>
            <a:ext cx="970458" cy="369332"/>
          </a:xfrm>
          <a:prstGeom prst="rect">
            <a:avLst/>
          </a:prstGeom>
          <a:noFill/>
        </p:spPr>
        <p:txBody>
          <a:bodyPr wrap="none" rtlCol="0">
            <a:spAutoFit/>
          </a:bodyPr>
          <a:lstStyle/>
          <a:p>
            <a:r>
              <a:rPr lang="en-US" dirty="0" smtClean="0"/>
              <a:t>Round 5</a:t>
            </a:r>
            <a:endParaRPr lang="en-US" dirty="0"/>
          </a:p>
        </p:txBody>
      </p:sp>
      <p:sp>
        <p:nvSpPr>
          <p:cNvPr id="73" name="Oval 72"/>
          <p:cNvSpPr/>
          <p:nvPr/>
        </p:nvSpPr>
        <p:spPr>
          <a:xfrm>
            <a:off x="6038088" y="5029200"/>
            <a:ext cx="502920" cy="5029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4" name="Pie 73"/>
          <p:cNvSpPr/>
          <p:nvPr/>
        </p:nvSpPr>
        <p:spPr>
          <a:xfrm>
            <a:off x="5727192" y="5739384"/>
            <a:ext cx="457200" cy="457200"/>
          </a:xfrm>
          <a:prstGeom prst="pie">
            <a:avLst>
              <a:gd name="adj1" fmla="val 12404870"/>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6" name="Straight Connector 75"/>
          <p:cNvCxnSpPr>
            <a:stCxn id="55" idx="0"/>
            <a:endCxn id="73" idx="3"/>
          </p:cNvCxnSpPr>
          <p:nvPr/>
        </p:nvCxnSpPr>
        <p:spPr>
          <a:xfrm rot="5400000" flipH="1" flipV="1">
            <a:off x="5910834" y="5514096"/>
            <a:ext cx="256531" cy="14527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Straight Connector 98"/>
          <p:cNvCxnSpPr>
            <a:stCxn id="126" idx="0"/>
            <a:endCxn id="73" idx="5"/>
          </p:cNvCxnSpPr>
          <p:nvPr/>
        </p:nvCxnSpPr>
        <p:spPr>
          <a:xfrm rot="16200000" flipV="1">
            <a:off x="6385645" y="5540182"/>
            <a:ext cx="320015" cy="15659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55" idx="6"/>
          </p:cNvCxnSpPr>
          <p:nvPr/>
        </p:nvCxnSpPr>
        <p:spPr>
          <a:xfrm>
            <a:off x="6217920" y="5966460"/>
            <a:ext cx="259080" cy="940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4" name="Pie 103"/>
          <p:cNvSpPr/>
          <p:nvPr/>
        </p:nvSpPr>
        <p:spPr>
          <a:xfrm>
            <a:off x="6464808" y="5824293"/>
            <a:ext cx="368808" cy="347907"/>
          </a:xfrm>
          <a:prstGeom prst="pie">
            <a:avLst>
              <a:gd name="adj1" fmla="val 15695912"/>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Oval 112"/>
          <p:cNvSpPr/>
          <p:nvPr/>
        </p:nvSpPr>
        <p:spPr>
          <a:xfrm>
            <a:off x="6477000" y="5791200"/>
            <a:ext cx="350520" cy="3505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14" name="TextBox 113"/>
          <p:cNvSpPr txBox="1"/>
          <p:nvPr/>
        </p:nvSpPr>
        <p:spPr>
          <a:xfrm>
            <a:off x="6071616" y="5068300"/>
            <a:ext cx="415498" cy="369332"/>
          </a:xfrm>
          <a:prstGeom prst="rect">
            <a:avLst/>
          </a:prstGeom>
          <a:noFill/>
        </p:spPr>
        <p:txBody>
          <a:bodyPr wrap="none" rtlCol="0">
            <a:spAutoFit/>
          </a:bodyPr>
          <a:lstStyle/>
          <a:p>
            <a:r>
              <a:rPr lang="en-US" dirty="0" smtClean="0">
                <a:solidFill>
                  <a:schemeClr val="bg1"/>
                </a:solidFill>
              </a:rPr>
              <a:t>S3</a:t>
            </a:r>
            <a:endParaRPr lang="en-US" dirty="0">
              <a:solidFill>
                <a:schemeClr val="bg1"/>
              </a:solidFill>
            </a:endParaRPr>
          </a:p>
        </p:txBody>
      </p:sp>
      <p:sp>
        <p:nvSpPr>
          <p:cNvPr id="117" name="TextBox 116"/>
          <p:cNvSpPr txBox="1"/>
          <p:nvPr/>
        </p:nvSpPr>
        <p:spPr>
          <a:xfrm>
            <a:off x="5742432" y="5779008"/>
            <a:ext cx="429926" cy="369332"/>
          </a:xfrm>
          <a:prstGeom prst="rect">
            <a:avLst/>
          </a:prstGeom>
          <a:noFill/>
        </p:spPr>
        <p:txBody>
          <a:bodyPr wrap="none" rtlCol="0">
            <a:spAutoFit/>
          </a:bodyPr>
          <a:lstStyle/>
          <a:p>
            <a:r>
              <a:rPr lang="en-US" dirty="0" smtClean="0"/>
              <a:t>S4</a:t>
            </a:r>
            <a:endParaRPr lang="en-US" dirty="0"/>
          </a:p>
        </p:txBody>
      </p:sp>
      <p:sp>
        <p:nvSpPr>
          <p:cNvPr id="126" name="TextBox 125"/>
          <p:cNvSpPr txBox="1"/>
          <p:nvPr/>
        </p:nvSpPr>
        <p:spPr>
          <a:xfrm>
            <a:off x="6412992" y="5778484"/>
            <a:ext cx="421910" cy="369332"/>
          </a:xfrm>
          <a:prstGeom prst="rect">
            <a:avLst/>
          </a:prstGeom>
          <a:noFill/>
        </p:spPr>
        <p:txBody>
          <a:bodyPr wrap="square" rtlCol="0">
            <a:spAutoFit/>
          </a:bodyPr>
          <a:lstStyle/>
          <a:p>
            <a:r>
              <a:rPr lang="en-US" dirty="0" smtClean="0"/>
              <a:t>S5</a:t>
            </a:r>
            <a:endParaRPr lang="en-US" dirty="0"/>
          </a:p>
        </p:txBody>
      </p:sp>
      <p:sp>
        <p:nvSpPr>
          <p:cNvPr id="55" name="Oval 54"/>
          <p:cNvSpPr/>
          <p:nvPr/>
        </p:nvSpPr>
        <p:spPr>
          <a:xfrm>
            <a:off x="5715000" y="5715000"/>
            <a:ext cx="502920" cy="5029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grpSp>
        <p:nvGrpSpPr>
          <p:cNvPr id="128" name="Group 97"/>
          <p:cNvGrpSpPr/>
          <p:nvPr/>
        </p:nvGrpSpPr>
        <p:grpSpPr>
          <a:xfrm>
            <a:off x="381000" y="3962400"/>
            <a:ext cx="2993474" cy="1847910"/>
            <a:chOff x="5312326" y="3352800"/>
            <a:chExt cx="2993474" cy="1847910"/>
          </a:xfrm>
        </p:grpSpPr>
        <p:sp>
          <p:nvSpPr>
            <p:cNvPr id="129" name="TextBox 128"/>
            <p:cNvSpPr txBox="1"/>
            <p:nvPr/>
          </p:nvSpPr>
          <p:spPr>
            <a:xfrm>
              <a:off x="6531526" y="3352800"/>
              <a:ext cx="402674" cy="400110"/>
            </a:xfrm>
            <a:prstGeom prst="rect">
              <a:avLst/>
            </a:prstGeom>
            <a:noFill/>
          </p:spPr>
          <p:txBody>
            <a:bodyPr wrap="none" rtlCol="0">
              <a:spAutoFit/>
            </a:bodyPr>
            <a:lstStyle/>
            <a:p>
              <a:r>
                <a:rPr lang="en-US" sz="2000" dirty="0" smtClean="0"/>
                <a:t>S</a:t>
              </a:r>
              <a:r>
                <a:rPr lang="en-US" sz="2000" baseline="-25000" dirty="0" smtClean="0"/>
                <a:t>1</a:t>
              </a:r>
            </a:p>
          </p:txBody>
        </p:sp>
        <p:sp>
          <p:nvSpPr>
            <p:cNvPr id="130" name="TextBox 129"/>
            <p:cNvSpPr txBox="1"/>
            <p:nvPr/>
          </p:nvSpPr>
          <p:spPr>
            <a:xfrm>
              <a:off x="5312326" y="4019490"/>
              <a:ext cx="412292" cy="400110"/>
            </a:xfrm>
            <a:prstGeom prst="rect">
              <a:avLst/>
            </a:prstGeom>
            <a:noFill/>
          </p:spPr>
          <p:txBody>
            <a:bodyPr wrap="none" rtlCol="0">
              <a:spAutoFit/>
            </a:bodyPr>
            <a:lstStyle/>
            <a:p>
              <a:r>
                <a:rPr lang="en-US" sz="2000" dirty="0" smtClean="0"/>
                <a:t>S</a:t>
              </a:r>
              <a:r>
                <a:rPr lang="en-US" sz="2000" baseline="-25000" dirty="0" smtClean="0"/>
                <a:t>2</a:t>
              </a:r>
            </a:p>
          </p:txBody>
        </p:sp>
        <p:sp>
          <p:nvSpPr>
            <p:cNvPr id="131" name="TextBox 130"/>
            <p:cNvSpPr txBox="1"/>
            <p:nvPr/>
          </p:nvSpPr>
          <p:spPr>
            <a:xfrm>
              <a:off x="5769526" y="4800600"/>
              <a:ext cx="413896" cy="400110"/>
            </a:xfrm>
            <a:prstGeom prst="rect">
              <a:avLst/>
            </a:prstGeom>
            <a:noFill/>
          </p:spPr>
          <p:txBody>
            <a:bodyPr wrap="none" rtlCol="0">
              <a:spAutoFit/>
            </a:bodyPr>
            <a:lstStyle/>
            <a:p>
              <a:r>
                <a:rPr lang="en-US" sz="2000" dirty="0" smtClean="0"/>
                <a:t>S</a:t>
              </a:r>
              <a:r>
                <a:rPr lang="en-US" sz="2000" baseline="-25000" dirty="0" smtClean="0"/>
                <a:t>4</a:t>
              </a:r>
            </a:p>
          </p:txBody>
        </p:sp>
        <p:sp>
          <p:nvSpPr>
            <p:cNvPr id="132" name="TextBox 131"/>
            <p:cNvSpPr txBox="1"/>
            <p:nvPr/>
          </p:nvSpPr>
          <p:spPr>
            <a:xfrm>
              <a:off x="7903126" y="4019490"/>
              <a:ext cx="402674" cy="400110"/>
            </a:xfrm>
            <a:prstGeom prst="rect">
              <a:avLst/>
            </a:prstGeom>
            <a:noFill/>
          </p:spPr>
          <p:txBody>
            <a:bodyPr wrap="none" rtlCol="0">
              <a:spAutoFit/>
            </a:bodyPr>
            <a:lstStyle/>
            <a:p>
              <a:r>
                <a:rPr lang="en-US" sz="2000" dirty="0" smtClean="0"/>
                <a:t>S</a:t>
              </a:r>
              <a:r>
                <a:rPr lang="en-US" sz="2000" baseline="-25000" dirty="0" smtClean="0"/>
                <a:t>3</a:t>
              </a:r>
              <a:endParaRPr lang="en-US" sz="2000" baseline="-25000" dirty="0"/>
            </a:p>
          </p:txBody>
        </p:sp>
        <p:sp>
          <p:nvSpPr>
            <p:cNvPr id="133" name="TextBox 132"/>
            <p:cNvSpPr txBox="1"/>
            <p:nvPr/>
          </p:nvSpPr>
          <p:spPr>
            <a:xfrm>
              <a:off x="7445926" y="4800600"/>
              <a:ext cx="407484" cy="400110"/>
            </a:xfrm>
            <a:prstGeom prst="rect">
              <a:avLst/>
            </a:prstGeom>
            <a:noFill/>
          </p:spPr>
          <p:txBody>
            <a:bodyPr wrap="none" rtlCol="0">
              <a:spAutoFit/>
            </a:bodyPr>
            <a:lstStyle/>
            <a:p>
              <a:r>
                <a:rPr lang="en-US" sz="2000" dirty="0" smtClean="0"/>
                <a:t>S</a:t>
              </a:r>
              <a:r>
                <a:rPr lang="en-US" sz="2000" baseline="-25000" dirty="0" smtClean="0"/>
                <a:t>5</a:t>
              </a:r>
            </a:p>
          </p:txBody>
        </p:sp>
        <p:cxnSp>
          <p:nvCxnSpPr>
            <p:cNvPr id="134" name="Straight Connector 133"/>
            <p:cNvCxnSpPr/>
            <p:nvPr/>
          </p:nvCxnSpPr>
          <p:spPr>
            <a:xfrm rot="5400000" flipH="1" flipV="1">
              <a:off x="6711200" y="4141280"/>
              <a:ext cx="1588" cy="14694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a:stCxn id="130" idx="3"/>
              <a:endCxn id="129" idx="2"/>
            </p:cNvCxnSpPr>
            <p:nvPr/>
          </p:nvCxnSpPr>
          <p:spPr>
            <a:xfrm flipV="1">
              <a:off x="5724618" y="3752910"/>
              <a:ext cx="1008245" cy="466635"/>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136" name="TextBox 135"/>
            <p:cNvSpPr txBox="1"/>
            <p:nvPr/>
          </p:nvSpPr>
          <p:spPr>
            <a:xfrm>
              <a:off x="5769526" y="3562290"/>
              <a:ext cx="518091" cy="400110"/>
            </a:xfrm>
            <a:prstGeom prst="rect">
              <a:avLst/>
            </a:prstGeom>
            <a:noFill/>
          </p:spPr>
          <p:txBody>
            <a:bodyPr wrap="none" rtlCol="0">
              <a:spAutoFit/>
            </a:bodyPr>
            <a:lstStyle/>
            <a:p>
              <a:r>
                <a:rPr lang="en-US" sz="2000" dirty="0" smtClean="0"/>
                <a:t>.09</a:t>
              </a:r>
              <a:endParaRPr lang="en-US" sz="2000" dirty="0"/>
            </a:p>
          </p:txBody>
        </p:sp>
        <p:sp>
          <p:nvSpPr>
            <p:cNvPr id="137" name="TextBox 136"/>
            <p:cNvSpPr txBox="1"/>
            <p:nvPr/>
          </p:nvSpPr>
          <p:spPr>
            <a:xfrm>
              <a:off x="6546274" y="4495800"/>
              <a:ext cx="494046" cy="400110"/>
            </a:xfrm>
            <a:prstGeom prst="rect">
              <a:avLst/>
            </a:prstGeom>
            <a:noFill/>
          </p:spPr>
          <p:txBody>
            <a:bodyPr wrap="none" rtlCol="0">
              <a:spAutoFit/>
            </a:bodyPr>
            <a:lstStyle/>
            <a:p>
              <a:r>
                <a:rPr lang="en-US" sz="2000" dirty="0" smtClean="0"/>
                <a:t>.47</a:t>
              </a:r>
              <a:endParaRPr lang="en-US" sz="2000" dirty="0"/>
            </a:p>
          </p:txBody>
        </p:sp>
        <p:sp>
          <p:nvSpPr>
            <p:cNvPr id="138" name="TextBox 137"/>
            <p:cNvSpPr txBox="1"/>
            <p:nvPr/>
          </p:nvSpPr>
          <p:spPr>
            <a:xfrm>
              <a:off x="6477000" y="4095690"/>
              <a:ext cx="519694" cy="400110"/>
            </a:xfrm>
            <a:prstGeom prst="rect">
              <a:avLst/>
            </a:prstGeom>
            <a:noFill/>
          </p:spPr>
          <p:txBody>
            <a:bodyPr wrap="none" rtlCol="0">
              <a:spAutoFit/>
            </a:bodyPr>
            <a:lstStyle/>
            <a:p>
              <a:r>
                <a:rPr lang="en-US" sz="2000" dirty="0" smtClean="0"/>
                <a:t>.49</a:t>
              </a:r>
              <a:endParaRPr lang="en-US" sz="2000" dirty="0"/>
            </a:p>
          </p:txBody>
        </p:sp>
        <p:cxnSp>
          <p:nvCxnSpPr>
            <p:cNvPr id="139" name="Straight Connector 138"/>
            <p:cNvCxnSpPr>
              <a:stCxn id="131" idx="0"/>
              <a:endCxn id="132" idx="1"/>
            </p:cNvCxnSpPr>
            <p:nvPr/>
          </p:nvCxnSpPr>
          <p:spPr>
            <a:xfrm rot="5400000" flipH="1" flipV="1">
              <a:off x="6649273" y="3546747"/>
              <a:ext cx="581055" cy="19266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a:endCxn id="132" idx="1"/>
            </p:cNvCxnSpPr>
            <p:nvPr/>
          </p:nvCxnSpPr>
          <p:spPr>
            <a:xfrm rot="5400000" flipH="1" flipV="1">
              <a:off x="7384000" y="4281474"/>
              <a:ext cx="581055" cy="457198"/>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141" name="TextBox 140"/>
            <p:cNvSpPr txBox="1"/>
            <p:nvPr/>
          </p:nvSpPr>
          <p:spPr>
            <a:xfrm>
              <a:off x="7733951" y="4343400"/>
              <a:ext cx="490840" cy="400110"/>
            </a:xfrm>
            <a:prstGeom prst="rect">
              <a:avLst/>
            </a:prstGeom>
            <a:noFill/>
          </p:spPr>
          <p:txBody>
            <a:bodyPr wrap="none" rtlCol="0">
              <a:spAutoFit/>
            </a:bodyPr>
            <a:lstStyle/>
            <a:p>
              <a:r>
                <a:rPr lang="en-US" sz="2000" dirty="0" smtClean="0"/>
                <a:t>.51</a:t>
              </a:r>
              <a:endParaRPr lang="en-US" sz="2000" dirty="0"/>
            </a:p>
          </p:txBody>
        </p:sp>
        <p:cxnSp>
          <p:nvCxnSpPr>
            <p:cNvPr id="142" name="Straight Connector 141"/>
            <p:cNvCxnSpPr/>
            <p:nvPr/>
          </p:nvCxnSpPr>
          <p:spPr>
            <a:xfrm flipV="1">
              <a:off x="5638800" y="3657600"/>
              <a:ext cx="1008245" cy="466635"/>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143" name="TextBox 142"/>
            <p:cNvSpPr txBox="1"/>
            <p:nvPr/>
          </p:nvSpPr>
          <p:spPr>
            <a:xfrm>
              <a:off x="6096000" y="3886200"/>
              <a:ext cx="516488" cy="400110"/>
            </a:xfrm>
            <a:prstGeom prst="rect">
              <a:avLst/>
            </a:prstGeom>
            <a:noFill/>
          </p:spPr>
          <p:txBody>
            <a:bodyPr wrap="none" rtlCol="0">
              <a:spAutoFit/>
            </a:bodyPr>
            <a:lstStyle/>
            <a:p>
              <a:r>
                <a:rPr lang="en-US" sz="2000" dirty="0" smtClean="0"/>
                <a:t>.04</a:t>
              </a:r>
              <a:endParaRPr lang="en-US" sz="2000" dirty="0"/>
            </a:p>
          </p:txBody>
        </p:sp>
        <p:cxnSp>
          <p:nvCxnSpPr>
            <p:cNvPr id="144" name="Straight Connector 143"/>
            <p:cNvCxnSpPr/>
            <p:nvPr/>
          </p:nvCxnSpPr>
          <p:spPr>
            <a:xfrm rot="5400000" flipH="1" flipV="1">
              <a:off x="6616399" y="3442001"/>
              <a:ext cx="581055" cy="19266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145" name="TextBox 144"/>
            <p:cNvSpPr txBox="1"/>
            <p:nvPr/>
          </p:nvSpPr>
          <p:spPr>
            <a:xfrm>
              <a:off x="6858000" y="4324290"/>
              <a:ext cx="519694" cy="400110"/>
            </a:xfrm>
            <a:prstGeom prst="rect">
              <a:avLst/>
            </a:prstGeom>
            <a:noFill/>
          </p:spPr>
          <p:txBody>
            <a:bodyPr wrap="none" rtlCol="0">
              <a:spAutoFit/>
            </a:bodyPr>
            <a:lstStyle/>
            <a:p>
              <a:r>
                <a:rPr lang="en-US" sz="2000" dirty="0" smtClean="0"/>
                <a:t>.49</a:t>
              </a:r>
              <a:endParaRPr lang="en-US" sz="2000" dirty="0"/>
            </a:p>
          </p:txBody>
        </p:sp>
        <p:cxnSp>
          <p:nvCxnSpPr>
            <p:cNvPr id="146" name="Straight Connector 145"/>
            <p:cNvCxnSpPr/>
            <p:nvPr/>
          </p:nvCxnSpPr>
          <p:spPr>
            <a:xfrm rot="5400000" flipH="1" flipV="1">
              <a:off x="7481872" y="4329128"/>
              <a:ext cx="581055" cy="457198"/>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147" name="TextBox 146"/>
            <p:cNvSpPr txBox="1"/>
            <p:nvPr/>
          </p:nvSpPr>
          <p:spPr>
            <a:xfrm>
              <a:off x="7162800" y="4343400"/>
              <a:ext cx="494046" cy="400110"/>
            </a:xfrm>
            <a:prstGeom prst="rect">
              <a:avLst/>
            </a:prstGeom>
            <a:noFill/>
          </p:spPr>
          <p:txBody>
            <a:bodyPr wrap="none" rtlCol="0">
              <a:spAutoFit/>
            </a:bodyPr>
            <a:lstStyle/>
            <a:p>
              <a:r>
                <a:rPr lang="en-US" sz="2000" dirty="0" smtClean="0"/>
                <a:t>.47</a:t>
              </a:r>
              <a:endParaRPr lang="en-US" sz="2000" dirty="0"/>
            </a:p>
          </p:txBody>
        </p:sp>
        <p:cxnSp>
          <p:nvCxnSpPr>
            <p:cNvPr id="148" name="Straight Connector 147"/>
            <p:cNvCxnSpPr/>
            <p:nvPr/>
          </p:nvCxnSpPr>
          <p:spPr>
            <a:xfrm rot="5400000" flipH="1" flipV="1">
              <a:off x="6732080" y="4217480"/>
              <a:ext cx="1588" cy="14694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149" name="TextBox 148"/>
            <p:cNvSpPr txBox="1"/>
            <p:nvPr/>
          </p:nvSpPr>
          <p:spPr>
            <a:xfrm>
              <a:off x="6552158" y="4800600"/>
              <a:ext cx="490840" cy="400110"/>
            </a:xfrm>
            <a:prstGeom prst="rect">
              <a:avLst/>
            </a:prstGeom>
            <a:noFill/>
          </p:spPr>
          <p:txBody>
            <a:bodyPr wrap="none" rtlCol="0">
              <a:spAutoFit/>
            </a:bodyPr>
            <a:lstStyle/>
            <a:p>
              <a:r>
                <a:rPr lang="en-US" sz="2000" dirty="0" smtClean="0"/>
                <a:t>.51</a:t>
              </a:r>
              <a:endParaRPr lang="en-US" sz="2000" dirty="0"/>
            </a:p>
          </p:txBody>
        </p:sp>
      </p:gr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57200" y="209550"/>
            <a:ext cx="8229600" cy="1295400"/>
          </a:xfrm>
        </p:spPr>
        <p:txBody>
          <a:bodyPr/>
          <a:lstStyle/>
          <a:p>
            <a:r>
              <a:rPr lang="en-US" sz="3600" dirty="0" smtClean="0"/>
              <a:t>Application I. Truth Discovery—Our Solution</a:t>
            </a:r>
            <a:endParaRPr lang="en-US" sz="3600" dirty="0"/>
          </a:p>
        </p:txBody>
      </p:sp>
      <p:graphicFrame>
        <p:nvGraphicFramePr>
          <p:cNvPr id="8" name="Table 7"/>
          <p:cNvGraphicFramePr>
            <a:graphicFrameLocks noGrp="1"/>
          </p:cNvGraphicFramePr>
          <p:nvPr/>
        </p:nvGraphicFramePr>
        <p:xfrm>
          <a:off x="1447800" y="1298448"/>
          <a:ext cx="6477000" cy="2194560"/>
        </p:xfrm>
        <a:graphic>
          <a:graphicData uri="http://schemas.openxmlformats.org/drawingml/2006/table">
            <a:tbl>
              <a:tblPr firstRow="1" bandRow="1">
                <a:tableStyleId>{5C22544A-7EE6-4342-B048-85BDC9FD1C3A}</a:tableStyleId>
              </a:tblPr>
              <a:tblGrid>
                <a:gridCol w="1397000"/>
                <a:gridCol w="1016000"/>
                <a:gridCol w="1016000"/>
                <a:gridCol w="1016000"/>
                <a:gridCol w="1016000"/>
                <a:gridCol w="1016000"/>
              </a:tblGrid>
              <a:tr h="266700">
                <a:tc>
                  <a:txBody>
                    <a:bodyPr/>
                    <a:lstStyle/>
                    <a:p>
                      <a:pPr algn="ctr"/>
                      <a:endParaRPr lang="en-US" dirty="0"/>
                    </a:p>
                  </a:txBody>
                  <a:tcPr/>
                </a:tc>
                <a:tc>
                  <a:txBody>
                    <a:bodyPr/>
                    <a:lstStyle/>
                    <a:p>
                      <a:pPr algn="ctr"/>
                      <a:r>
                        <a:rPr lang="en-US" dirty="0" smtClean="0"/>
                        <a:t>S1</a:t>
                      </a:r>
                      <a:endParaRPr lang="en-US" dirty="0"/>
                    </a:p>
                  </a:txBody>
                  <a:tcPr/>
                </a:tc>
                <a:tc>
                  <a:txBody>
                    <a:bodyPr/>
                    <a:lstStyle/>
                    <a:p>
                      <a:pPr algn="ctr"/>
                      <a:r>
                        <a:rPr lang="en-US" dirty="0" smtClean="0"/>
                        <a:t>S2</a:t>
                      </a:r>
                      <a:endParaRPr lang="en-US" dirty="0"/>
                    </a:p>
                  </a:txBody>
                  <a:tcPr/>
                </a:tc>
                <a:tc>
                  <a:txBody>
                    <a:bodyPr/>
                    <a:lstStyle/>
                    <a:p>
                      <a:pPr algn="ctr"/>
                      <a:r>
                        <a:rPr lang="en-US" dirty="0" smtClean="0"/>
                        <a:t>S3</a:t>
                      </a:r>
                      <a:endParaRPr lang="en-US" dirty="0"/>
                    </a:p>
                  </a:txBody>
                  <a:tcPr/>
                </a:tc>
                <a:tc>
                  <a:txBody>
                    <a:bodyPr/>
                    <a:lstStyle/>
                    <a:p>
                      <a:pPr algn="ctr"/>
                      <a:r>
                        <a:rPr lang="en-US" dirty="0" smtClean="0"/>
                        <a:t>S4</a:t>
                      </a:r>
                      <a:endParaRPr lang="en-US" dirty="0"/>
                    </a:p>
                  </a:txBody>
                  <a:tcPr/>
                </a:tc>
                <a:tc>
                  <a:txBody>
                    <a:bodyPr/>
                    <a:lstStyle/>
                    <a:p>
                      <a:pPr algn="ctr"/>
                      <a:r>
                        <a:rPr lang="en-US" dirty="0" smtClean="0"/>
                        <a:t>S5</a:t>
                      </a:r>
                      <a:endParaRPr lang="en-US" dirty="0"/>
                    </a:p>
                  </a:txBody>
                  <a:tcPr/>
                </a:tc>
              </a:tr>
              <a:tr h="266700">
                <a:tc>
                  <a:txBody>
                    <a:bodyPr/>
                    <a:lstStyle/>
                    <a:p>
                      <a:pPr algn="ctr"/>
                      <a:r>
                        <a:rPr lang="en-US" dirty="0" err="1" smtClean="0"/>
                        <a:t>Stonebraker</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Berkeley</a:t>
                      </a:r>
                      <a:endParaRPr lang="en-US" dirty="0"/>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solidFill>
                            <a:srgbClr val="FF0000"/>
                          </a:solidFill>
                        </a:rPr>
                        <a:t>MIT</a:t>
                      </a:r>
                      <a:endParaRPr lang="en-US" dirty="0">
                        <a:solidFill>
                          <a:srgbClr val="FF0000"/>
                        </a:solidFill>
                      </a:endParaRPr>
                    </a:p>
                  </a:txBody>
                  <a:tcPr/>
                </a:tc>
                <a:tc>
                  <a:txBody>
                    <a:bodyPr/>
                    <a:lstStyle/>
                    <a:p>
                      <a:pPr algn="ctr"/>
                      <a:r>
                        <a:rPr lang="en-US" dirty="0" smtClean="0"/>
                        <a:t>MS</a:t>
                      </a:r>
                    </a:p>
                  </a:txBody>
                  <a:tcPr/>
                </a:tc>
              </a:tr>
              <a:tr h="266700">
                <a:tc>
                  <a:txBody>
                    <a:bodyPr/>
                    <a:lstStyle/>
                    <a:p>
                      <a:pPr algn="ctr"/>
                      <a:r>
                        <a:rPr lang="en-US" dirty="0" smtClean="0"/>
                        <a:t>Dewitt</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a:solidFill>
                          <a:srgbClr val="009900"/>
                        </a:solidFill>
                      </a:endParaRPr>
                    </a:p>
                  </a:txBody>
                  <a:tcPr/>
                </a:tc>
                <a:tc>
                  <a:txBody>
                    <a:bodyPr/>
                    <a:lstStyle/>
                    <a:p>
                      <a:pPr algn="ctr"/>
                      <a:r>
                        <a:rPr lang="en-US" dirty="0" err="1" smtClean="0">
                          <a:solidFill>
                            <a:srgbClr val="009900"/>
                          </a:solidFill>
                        </a:rPr>
                        <a:t>UWisc</a:t>
                      </a:r>
                      <a:endParaRPr lang="en-US" dirty="0" smtClean="0">
                        <a:solidFill>
                          <a:srgbClr val="009900"/>
                        </a:solidFill>
                      </a:endParaRPr>
                    </a:p>
                  </a:txBody>
                  <a:tcPr/>
                </a:tc>
              </a:tr>
              <a:tr h="266700">
                <a:tc>
                  <a:txBody>
                    <a:bodyPr/>
                    <a:lstStyle/>
                    <a:p>
                      <a:pPr algn="ctr"/>
                      <a:r>
                        <a:rPr lang="en-US" dirty="0" smtClean="0"/>
                        <a:t>Bernstein</a:t>
                      </a:r>
                      <a:endParaRPr lang="en-US" dirty="0"/>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c>
                  <a:txBody>
                    <a:bodyPr/>
                    <a:lstStyle/>
                    <a:p>
                      <a:pPr algn="ctr"/>
                      <a:r>
                        <a:rPr lang="en-US" dirty="0" smtClean="0">
                          <a:solidFill>
                            <a:srgbClr val="FF0000"/>
                          </a:solidFill>
                        </a:rPr>
                        <a:t>MSR</a:t>
                      </a:r>
                      <a:endParaRPr lang="en-US" dirty="0">
                        <a:solidFill>
                          <a:srgbClr val="FF0000"/>
                        </a:solidFill>
                      </a:endParaRPr>
                    </a:p>
                  </a:txBody>
                  <a:tcPr/>
                </a:tc>
              </a:tr>
              <a:tr h="266700">
                <a:tc>
                  <a:txBody>
                    <a:bodyPr/>
                    <a:lstStyle/>
                    <a:p>
                      <a:pPr algn="ctr"/>
                      <a:r>
                        <a:rPr lang="en-US" dirty="0" smtClean="0"/>
                        <a:t>Carey</a:t>
                      </a:r>
                      <a:endParaRPr lang="en-US" dirty="0"/>
                    </a:p>
                  </a:txBody>
                  <a:tcPr/>
                </a:tc>
                <a:tc>
                  <a:txBody>
                    <a:bodyPr/>
                    <a:lstStyle/>
                    <a:p>
                      <a:pPr algn="ctr"/>
                      <a:r>
                        <a:rPr lang="en-US" dirty="0" smtClean="0"/>
                        <a:t>UCI</a:t>
                      </a:r>
                      <a:endParaRPr lang="en-US" dirty="0"/>
                    </a:p>
                  </a:txBody>
                  <a:tcPr/>
                </a:tc>
                <a:tc>
                  <a:txBody>
                    <a:bodyPr/>
                    <a:lstStyle/>
                    <a:p>
                      <a:pPr algn="ctr"/>
                      <a:r>
                        <a:rPr lang="en-US" dirty="0" smtClean="0"/>
                        <a:t>AT&amp;T</a:t>
                      </a:r>
                      <a:endParaRPr lang="en-US" dirty="0"/>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c>
                  <a:txBody>
                    <a:bodyPr/>
                    <a:lstStyle/>
                    <a:p>
                      <a:pPr algn="ctr"/>
                      <a:r>
                        <a:rPr lang="en-US" dirty="0" smtClean="0">
                          <a:solidFill>
                            <a:srgbClr val="009900"/>
                          </a:solidFill>
                        </a:rPr>
                        <a:t>BEA</a:t>
                      </a:r>
                      <a:endParaRPr lang="en-US" dirty="0">
                        <a:solidFill>
                          <a:srgbClr val="009900"/>
                        </a:solidFill>
                      </a:endParaRPr>
                    </a:p>
                  </a:txBody>
                  <a:tcPr/>
                </a:tc>
              </a:tr>
              <a:tr h="266700">
                <a:tc>
                  <a:txBody>
                    <a:bodyPr/>
                    <a:lstStyle/>
                    <a:p>
                      <a:pPr algn="ctr"/>
                      <a:r>
                        <a:rPr lang="en-US" dirty="0" smtClean="0"/>
                        <a:t>Halevy</a:t>
                      </a:r>
                      <a:endParaRPr lang="en-US" dirty="0"/>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FF0000"/>
                          </a:solidFill>
                        </a:rPr>
                        <a:t>Google</a:t>
                      </a:r>
                      <a:endParaRPr lang="en-US" dirty="0">
                        <a:solidFill>
                          <a:srgbClr val="FF00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c>
                  <a:txBody>
                    <a:bodyPr/>
                    <a:lstStyle/>
                    <a:p>
                      <a:pPr algn="ctr"/>
                      <a:r>
                        <a:rPr lang="en-US" dirty="0" smtClean="0">
                          <a:solidFill>
                            <a:srgbClr val="009900"/>
                          </a:solidFill>
                        </a:rPr>
                        <a:t>UW</a:t>
                      </a:r>
                      <a:endParaRPr lang="en-US" dirty="0">
                        <a:solidFill>
                          <a:srgbClr val="009900"/>
                        </a:solidFill>
                      </a:endParaRPr>
                    </a:p>
                  </a:txBody>
                  <a:tcPr/>
                </a:tc>
              </a:tr>
            </a:tbl>
          </a:graphicData>
        </a:graphic>
      </p:graphicFrame>
      <p:sp>
        <p:nvSpPr>
          <p:cNvPr id="26" name="TextBox 25"/>
          <p:cNvSpPr txBox="1"/>
          <p:nvPr/>
        </p:nvSpPr>
        <p:spPr>
          <a:xfrm>
            <a:off x="762000" y="5867400"/>
            <a:ext cx="2203167" cy="369332"/>
          </a:xfrm>
          <a:prstGeom prst="rect">
            <a:avLst/>
          </a:prstGeom>
          <a:noFill/>
        </p:spPr>
        <p:txBody>
          <a:bodyPr wrap="none" rtlCol="0">
            <a:spAutoFit/>
          </a:bodyPr>
          <a:lstStyle/>
          <a:p>
            <a:r>
              <a:rPr lang="en-US" dirty="0" smtClean="0"/>
              <a:t>Copying Relationship</a:t>
            </a:r>
          </a:p>
        </p:txBody>
      </p:sp>
      <p:sp>
        <p:nvSpPr>
          <p:cNvPr id="98" name="Oval 97"/>
          <p:cNvSpPr/>
          <p:nvPr/>
        </p:nvSpPr>
        <p:spPr>
          <a:xfrm>
            <a:off x="5681472" y="5053584"/>
            <a:ext cx="1188720" cy="118872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6818376" y="3605784"/>
            <a:ext cx="1831848" cy="183184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7342632" y="3681984"/>
            <a:ext cx="728533" cy="369332"/>
          </a:xfrm>
          <a:prstGeom prst="rect">
            <a:avLst/>
          </a:prstGeom>
          <a:noFill/>
        </p:spPr>
        <p:txBody>
          <a:bodyPr wrap="none" rtlCol="0">
            <a:spAutoFit/>
          </a:bodyPr>
          <a:lstStyle/>
          <a:p>
            <a:r>
              <a:rPr lang="en-US" dirty="0" smtClean="0"/>
              <a:t>AT&amp;T</a:t>
            </a:r>
            <a:endParaRPr lang="en-US" dirty="0"/>
          </a:p>
        </p:txBody>
      </p:sp>
      <p:sp>
        <p:nvSpPr>
          <p:cNvPr id="103" name="TextBox 102"/>
          <p:cNvSpPr txBox="1"/>
          <p:nvPr/>
        </p:nvSpPr>
        <p:spPr>
          <a:xfrm>
            <a:off x="5983224" y="4736068"/>
            <a:ext cx="593432" cy="369332"/>
          </a:xfrm>
          <a:prstGeom prst="rect">
            <a:avLst/>
          </a:prstGeom>
          <a:noFill/>
        </p:spPr>
        <p:txBody>
          <a:bodyPr wrap="none" rtlCol="0">
            <a:spAutoFit/>
          </a:bodyPr>
          <a:lstStyle/>
          <a:p>
            <a:r>
              <a:rPr lang="en-US" dirty="0" smtClean="0"/>
              <a:t>BEA</a:t>
            </a:r>
            <a:endParaRPr lang="en-US" dirty="0"/>
          </a:p>
        </p:txBody>
      </p:sp>
      <p:sp>
        <p:nvSpPr>
          <p:cNvPr id="105" name="Oval 104"/>
          <p:cNvSpPr/>
          <p:nvPr/>
        </p:nvSpPr>
        <p:spPr>
          <a:xfrm>
            <a:off x="7315200" y="4114800"/>
            <a:ext cx="8382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07" name="TextBox 106"/>
          <p:cNvSpPr txBox="1"/>
          <p:nvPr/>
        </p:nvSpPr>
        <p:spPr>
          <a:xfrm>
            <a:off x="5446776" y="6488668"/>
            <a:ext cx="1681614" cy="369332"/>
          </a:xfrm>
          <a:prstGeom prst="rect">
            <a:avLst/>
          </a:prstGeom>
          <a:noFill/>
        </p:spPr>
        <p:txBody>
          <a:bodyPr wrap="none" rtlCol="0">
            <a:spAutoFit/>
          </a:bodyPr>
          <a:lstStyle/>
          <a:p>
            <a:r>
              <a:rPr lang="en-US" dirty="0" smtClean="0"/>
              <a:t>Truth Discovery</a:t>
            </a:r>
          </a:p>
        </p:txBody>
      </p:sp>
      <p:sp>
        <p:nvSpPr>
          <p:cNvPr id="118" name="TextBox 117"/>
          <p:cNvSpPr txBox="1"/>
          <p:nvPr/>
        </p:nvSpPr>
        <p:spPr>
          <a:xfrm>
            <a:off x="7531608" y="4343400"/>
            <a:ext cx="429926" cy="369332"/>
          </a:xfrm>
          <a:prstGeom prst="rect">
            <a:avLst/>
          </a:prstGeom>
          <a:noFill/>
        </p:spPr>
        <p:txBody>
          <a:bodyPr wrap="none" rtlCol="0">
            <a:spAutoFit/>
          </a:bodyPr>
          <a:lstStyle/>
          <a:p>
            <a:r>
              <a:rPr lang="en-US" dirty="0" smtClean="0">
                <a:solidFill>
                  <a:schemeClr val="bg1"/>
                </a:solidFill>
              </a:rPr>
              <a:t>S2</a:t>
            </a:r>
            <a:endParaRPr lang="en-US" dirty="0">
              <a:solidFill>
                <a:schemeClr val="bg1"/>
              </a:solidFill>
            </a:endParaRPr>
          </a:p>
        </p:txBody>
      </p:sp>
      <p:sp>
        <p:nvSpPr>
          <p:cNvPr id="122" name="Oval 121"/>
          <p:cNvSpPr/>
          <p:nvPr/>
        </p:nvSpPr>
        <p:spPr>
          <a:xfrm>
            <a:off x="3505200" y="3276600"/>
            <a:ext cx="2514600" cy="2514600"/>
          </a:xfrm>
          <a:prstGeom prst="ellipse">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extBox 122"/>
          <p:cNvSpPr txBox="1"/>
          <p:nvPr/>
        </p:nvSpPr>
        <p:spPr>
          <a:xfrm>
            <a:off x="4495800" y="3377184"/>
            <a:ext cx="532518" cy="369332"/>
          </a:xfrm>
          <a:prstGeom prst="rect">
            <a:avLst/>
          </a:prstGeom>
          <a:noFill/>
        </p:spPr>
        <p:txBody>
          <a:bodyPr wrap="none" rtlCol="0">
            <a:spAutoFit/>
          </a:bodyPr>
          <a:lstStyle/>
          <a:p>
            <a:r>
              <a:rPr lang="en-US" dirty="0" smtClean="0"/>
              <a:t>UCI</a:t>
            </a:r>
            <a:endParaRPr lang="en-US" dirty="0"/>
          </a:p>
        </p:txBody>
      </p:sp>
      <p:sp>
        <p:nvSpPr>
          <p:cNvPr id="124" name="Oval 123"/>
          <p:cNvSpPr/>
          <p:nvPr/>
        </p:nvSpPr>
        <p:spPr>
          <a:xfrm>
            <a:off x="4038600" y="3813048"/>
            <a:ext cx="1447800" cy="1447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125" name="TextBox 124"/>
          <p:cNvSpPr txBox="1"/>
          <p:nvPr/>
        </p:nvSpPr>
        <p:spPr>
          <a:xfrm>
            <a:off x="4559808" y="4343400"/>
            <a:ext cx="415498" cy="369332"/>
          </a:xfrm>
          <a:prstGeom prst="rect">
            <a:avLst/>
          </a:prstGeom>
          <a:noFill/>
        </p:spPr>
        <p:txBody>
          <a:bodyPr wrap="none" rtlCol="0">
            <a:spAutoFit/>
          </a:bodyPr>
          <a:lstStyle/>
          <a:p>
            <a:r>
              <a:rPr lang="en-US" dirty="0" smtClean="0">
                <a:solidFill>
                  <a:schemeClr val="bg1"/>
                </a:solidFill>
              </a:rPr>
              <a:t>S1</a:t>
            </a:r>
            <a:endParaRPr lang="en-US" dirty="0">
              <a:solidFill>
                <a:schemeClr val="bg1"/>
              </a:solidFill>
            </a:endParaRPr>
          </a:p>
        </p:txBody>
      </p:sp>
      <p:sp>
        <p:nvSpPr>
          <p:cNvPr id="50" name="TextBox 49"/>
          <p:cNvSpPr txBox="1"/>
          <p:nvPr/>
        </p:nvSpPr>
        <p:spPr>
          <a:xfrm>
            <a:off x="8001000" y="6248400"/>
            <a:ext cx="1054584" cy="369332"/>
          </a:xfrm>
          <a:prstGeom prst="rect">
            <a:avLst/>
          </a:prstGeom>
          <a:noFill/>
        </p:spPr>
        <p:txBody>
          <a:bodyPr wrap="none" rtlCol="0">
            <a:spAutoFit/>
          </a:bodyPr>
          <a:lstStyle/>
          <a:p>
            <a:r>
              <a:rPr lang="en-US" dirty="0" smtClean="0"/>
              <a:t>Round 13</a:t>
            </a:r>
            <a:endParaRPr lang="en-US" dirty="0"/>
          </a:p>
        </p:txBody>
      </p:sp>
      <p:sp>
        <p:nvSpPr>
          <p:cNvPr id="73" name="Oval 72"/>
          <p:cNvSpPr/>
          <p:nvPr/>
        </p:nvSpPr>
        <p:spPr>
          <a:xfrm>
            <a:off x="6096000" y="5111496"/>
            <a:ext cx="387096" cy="387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4" name="Pie 73"/>
          <p:cNvSpPr/>
          <p:nvPr/>
        </p:nvSpPr>
        <p:spPr>
          <a:xfrm>
            <a:off x="5839968" y="5739384"/>
            <a:ext cx="332232" cy="356616"/>
          </a:xfrm>
          <a:prstGeom prst="pie">
            <a:avLst>
              <a:gd name="adj1" fmla="val 12575258"/>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6" name="Straight Connector 75"/>
          <p:cNvCxnSpPr>
            <a:stCxn id="55" idx="0"/>
            <a:endCxn id="73" idx="3"/>
          </p:cNvCxnSpPr>
          <p:nvPr/>
        </p:nvCxnSpPr>
        <p:spPr>
          <a:xfrm rot="5400000" flipH="1" flipV="1">
            <a:off x="5949551" y="5511863"/>
            <a:ext cx="273097" cy="13317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rot="16200000" flipV="1">
            <a:off x="6308467" y="5502533"/>
            <a:ext cx="413266" cy="2286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1" name="Straight Connector 100"/>
          <p:cNvCxnSpPr>
            <a:stCxn id="55" idx="6"/>
          </p:cNvCxnSpPr>
          <p:nvPr/>
        </p:nvCxnSpPr>
        <p:spPr>
          <a:xfrm>
            <a:off x="6194770" y="5890260"/>
            <a:ext cx="335280" cy="940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4" name="Pie 103"/>
          <p:cNvSpPr/>
          <p:nvPr/>
        </p:nvSpPr>
        <p:spPr>
          <a:xfrm>
            <a:off x="6464808" y="5848677"/>
            <a:ext cx="240792" cy="119307"/>
          </a:xfrm>
          <a:prstGeom prst="pie">
            <a:avLst>
              <a:gd name="adj1" fmla="val 15695912"/>
              <a:gd name="adj2" fmla="val 162630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Oval 112"/>
          <p:cNvSpPr/>
          <p:nvPr/>
        </p:nvSpPr>
        <p:spPr>
          <a:xfrm>
            <a:off x="6489192" y="5815584"/>
            <a:ext cx="198120" cy="1981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14" name="TextBox 113"/>
          <p:cNvSpPr txBox="1"/>
          <p:nvPr/>
        </p:nvSpPr>
        <p:spPr>
          <a:xfrm>
            <a:off x="6107318" y="5126074"/>
            <a:ext cx="391454" cy="338554"/>
          </a:xfrm>
          <a:prstGeom prst="rect">
            <a:avLst/>
          </a:prstGeom>
          <a:noFill/>
        </p:spPr>
        <p:txBody>
          <a:bodyPr wrap="none" rtlCol="0">
            <a:spAutoFit/>
          </a:bodyPr>
          <a:lstStyle/>
          <a:p>
            <a:r>
              <a:rPr lang="en-US" sz="1600" dirty="0" smtClean="0">
                <a:solidFill>
                  <a:schemeClr val="bg1"/>
                </a:solidFill>
              </a:rPr>
              <a:t>S3</a:t>
            </a:r>
            <a:endParaRPr lang="en-US" sz="1600" dirty="0">
              <a:solidFill>
                <a:schemeClr val="bg1"/>
              </a:solidFill>
            </a:endParaRPr>
          </a:p>
        </p:txBody>
      </p:sp>
      <p:sp>
        <p:nvSpPr>
          <p:cNvPr id="117" name="TextBox 116"/>
          <p:cNvSpPr txBox="1"/>
          <p:nvPr/>
        </p:nvSpPr>
        <p:spPr>
          <a:xfrm>
            <a:off x="5844122" y="5726575"/>
            <a:ext cx="404278" cy="338554"/>
          </a:xfrm>
          <a:prstGeom prst="rect">
            <a:avLst/>
          </a:prstGeom>
          <a:noFill/>
        </p:spPr>
        <p:txBody>
          <a:bodyPr wrap="none" rtlCol="0">
            <a:spAutoFit/>
          </a:bodyPr>
          <a:lstStyle/>
          <a:p>
            <a:r>
              <a:rPr lang="en-US" sz="1600" dirty="0" smtClean="0"/>
              <a:t>S4</a:t>
            </a:r>
            <a:endParaRPr lang="en-US" sz="1600" dirty="0"/>
          </a:p>
        </p:txBody>
      </p:sp>
      <p:sp>
        <p:nvSpPr>
          <p:cNvPr id="126" name="TextBox 125"/>
          <p:cNvSpPr txBox="1"/>
          <p:nvPr/>
        </p:nvSpPr>
        <p:spPr>
          <a:xfrm>
            <a:off x="6414318" y="5761156"/>
            <a:ext cx="421910" cy="307777"/>
          </a:xfrm>
          <a:prstGeom prst="rect">
            <a:avLst/>
          </a:prstGeom>
          <a:noFill/>
        </p:spPr>
        <p:txBody>
          <a:bodyPr wrap="square" rtlCol="0">
            <a:spAutoFit/>
          </a:bodyPr>
          <a:lstStyle/>
          <a:p>
            <a:r>
              <a:rPr lang="en-US" sz="1400" dirty="0" smtClean="0"/>
              <a:t>S5</a:t>
            </a:r>
            <a:endParaRPr lang="en-US" sz="1400" dirty="0"/>
          </a:p>
        </p:txBody>
      </p:sp>
      <p:sp>
        <p:nvSpPr>
          <p:cNvPr id="55" name="Oval 54"/>
          <p:cNvSpPr/>
          <p:nvPr/>
        </p:nvSpPr>
        <p:spPr>
          <a:xfrm>
            <a:off x="5844250" y="5715000"/>
            <a:ext cx="350520" cy="35052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grpSp>
        <p:nvGrpSpPr>
          <p:cNvPr id="51" name="Group 98"/>
          <p:cNvGrpSpPr/>
          <p:nvPr/>
        </p:nvGrpSpPr>
        <p:grpSpPr>
          <a:xfrm>
            <a:off x="381000" y="3962400"/>
            <a:ext cx="2993474" cy="1744116"/>
            <a:chOff x="5312326" y="3486090"/>
            <a:chExt cx="2993474" cy="1744116"/>
          </a:xfrm>
        </p:grpSpPr>
        <p:sp>
          <p:nvSpPr>
            <p:cNvPr id="52" name="TextBox 51"/>
            <p:cNvSpPr txBox="1"/>
            <p:nvPr/>
          </p:nvSpPr>
          <p:spPr>
            <a:xfrm>
              <a:off x="6531526" y="3486090"/>
              <a:ext cx="402674" cy="400110"/>
            </a:xfrm>
            <a:prstGeom prst="rect">
              <a:avLst/>
            </a:prstGeom>
            <a:noFill/>
          </p:spPr>
          <p:txBody>
            <a:bodyPr wrap="none" rtlCol="0">
              <a:spAutoFit/>
            </a:bodyPr>
            <a:lstStyle/>
            <a:p>
              <a:r>
                <a:rPr lang="en-US" sz="2000" dirty="0" smtClean="0"/>
                <a:t>S</a:t>
              </a:r>
              <a:r>
                <a:rPr lang="en-US" sz="2000" baseline="-25000" dirty="0" smtClean="0"/>
                <a:t>1</a:t>
              </a:r>
            </a:p>
          </p:txBody>
        </p:sp>
        <p:sp>
          <p:nvSpPr>
            <p:cNvPr id="53" name="TextBox 52"/>
            <p:cNvSpPr txBox="1"/>
            <p:nvPr/>
          </p:nvSpPr>
          <p:spPr>
            <a:xfrm>
              <a:off x="5312326" y="4019490"/>
              <a:ext cx="412292" cy="400110"/>
            </a:xfrm>
            <a:prstGeom prst="rect">
              <a:avLst/>
            </a:prstGeom>
            <a:noFill/>
          </p:spPr>
          <p:txBody>
            <a:bodyPr wrap="none" rtlCol="0">
              <a:spAutoFit/>
            </a:bodyPr>
            <a:lstStyle/>
            <a:p>
              <a:r>
                <a:rPr lang="en-US" sz="2000" dirty="0" smtClean="0"/>
                <a:t>S</a:t>
              </a:r>
              <a:r>
                <a:rPr lang="en-US" sz="2000" baseline="-25000" dirty="0" smtClean="0"/>
                <a:t>2</a:t>
              </a:r>
            </a:p>
          </p:txBody>
        </p:sp>
        <p:sp>
          <p:nvSpPr>
            <p:cNvPr id="54" name="TextBox 53"/>
            <p:cNvSpPr txBox="1"/>
            <p:nvPr/>
          </p:nvSpPr>
          <p:spPr>
            <a:xfrm>
              <a:off x="5769526" y="4800600"/>
              <a:ext cx="413896" cy="400110"/>
            </a:xfrm>
            <a:prstGeom prst="rect">
              <a:avLst/>
            </a:prstGeom>
            <a:noFill/>
          </p:spPr>
          <p:txBody>
            <a:bodyPr wrap="none" rtlCol="0">
              <a:spAutoFit/>
            </a:bodyPr>
            <a:lstStyle/>
            <a:p>
              <a:r>
                <a:rPr lang="en-US" sz="2000" dirty="0" smtClean="0"/>
                <a:t>S</a:t>
              </a:r>
              <a:r>
                <a:rPr lang="en-US" sz="2000" baseline="-25000" dirty="0" smtClean="0"/>
                <a:t>4</a:t>
              </a:r>
            </a:p>
          </p:txBody>
        </p:sp>
        <p:sp>
          <p:nvSpPr>
            <p:cNvPr id="56" name="TextBox 55"/>
            <p:cNvSpPr txBox="1"/>
            <p:nvPr/>
          </p:nvSpPr>
          <p:spPr>
            <a:xfrm>
              <a:off x="7903126" y="4019490"/>
              <a:ext cx="402674" cy="400110"/>
            </a:xfrm>
            <a:prstGeom prst="rect">
              <a:avLst/>
            </a:prstGeom>
            <a:noFill/>
          </p:spPr>
          <p:txBody>
            <a:bodyPr wrap="none" rtlCol="0">
              <a:spAutoFit/>
            </a:bodyPr>
            <a:lstStyle/>
            <a:p>
              <a:r>
                <a:rPr lang="en-US" sz="2000" dirty="0" smtClean="0"/>
                <a:t>S</a:t>
              </a:r>
              <a:r>
                <a:rPr lang="en-US" sz="2000" baseline="-25000" dirty="0" smtClean="0"/>
                <a:t>3</a:t>
              </a:r>
              <a:endParaRPr lang="en-US" sz="2000" baseline="-25000" dirty="0"/>
            </a:p>
          </p:txBody>
        </p:sp>
        <p:sp>
          <p:nvSpPr>
            <p:cNvPr id="57" name="TextBox 56"/>
            <p:cNvSpPr txBox="1"/>
            <p:nvPr/>
          </p:nvSpPr>
          <p:spPr>
            <a:xfrm>
              <a:off x="7445926" y="4800600"/>
              <a:ext cx="407484" cy="400110"/>
            </a:xfrm>
            <a:prstGeom prst="rect">
              <a:avLst/>
            </a:prstGeom>
            <a:noFill/>
          </p:spPr>
          <p:txBody>
            <a:bodyPr wrap="none" rtlCol="0">
              <a:spAutoFit/>
            </a:bodyPr>
            <a:lstStyle/>
            <a:p>
              <a:r>
                <a:rPr lang="en-US" sz="2000" dirty="0" smtClean="0"/>
                <a:t>S</a:t>
              </a:r>
              <a:r>
                <a:rPr lang="en-US" sz="2000" baseline="-25000" dirty="0" smtClean="0"/>
                <a:t>5</a:t>
              </a:r>
            </a:p>
          </p:txBody>
        </p:sp>
        <p:cxnSp>
          <p:nvCxnSpPr>
            <p:cNvPr id="58" name="Straight Connector 57"/>
            <p:cNvCxnSpPr/>
            <p:nvPr/>
          </p:nvCxnSpPr>
          <p:spPr>
            <a:xfrm rot="5400000" flipH="1" flipV="1">
              <a:off x="6711200" y="4141280"/>
              <a:ext cx="1588" cy="14694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6546274" y="4495800"/>
              <a:ext cx="498855" cy="400110"/>
            </a:xfrm>
            <a:prstGeom prst="rect">
              <a:avLst/>
            </a:prstGeom>
            <a:noFill/>
          </p:spPr>
          <p:txBody>
            <a:bodyPr wrap="none" rtlCol="0">
              <a:spAutoFit/>
            </a:bodyPr>
            <a:lstStyle/>
            <a:p>
              <a:r>
                <a:rPr lang="en-US" sz="2000" dirty="0" smtClean="0"/>
                <a:t>.55</a:t>
              </a:r>
              <a:endParaRPr lang="en-US" sz="2000" dirty="0"/>
            </a:p>
          </p:txBody>
        </p:sp>
        <p:sp>
          <p:nvSpPr>
            <p:cNvPr id="60" name="TextBox 59"/>
            <p:cNvSpPr txBox="1"/>
            <p:nvPr/>
          </p:nvSpPr>
          <p:spPr>
            <a:xfrm>
              <a:off x="6477000" y="4095690"/>
              <a:ext cx="519694" cy="400110"/>
            </a:xfrm>
            <a:prstGeom prst="rect">
              <a:avLst/>
            </a:prstGeom>
            <a:noFill/>
          </p:spPr>
          <p:txBody>
            <a:bodyPr wrap="none" rtlCol="0">
              <a:spAutoFit/>
            </a:bodyPr>
            <a:lstStyle/>
            <a:p>
              <a:r>
                <a:rPr lang="en-US" sz="2000" dirty="0" smtClean="0"/>
                <a:t>.49</a:t>
              </a:r>
              <a:endParaRPr lang="en-US" sz="2000" dirty="0"/>
            </a:p>
          </p:txBody>
        </p:sp>
        <p:cxnSp>
          <p:nvCxnSpPr>
            <p:cNvPr id="61" name="Straight Connector 60"/>
            <p:cNvCxnSpPr>
              <a:stCxn id="54" idx="0"/>
              <a:endCxn id="56" idx="1"/>
            </p:cNvCxnSpPr>
            <p:nvPr/>
          </p:nvCxnSpPr>
          <p:spPr>
            <a:xfrm rot="5400000" flipH="1" flipV="1">
              <a:off x="6649273" y="3546747"/>
              <a:ext cx="581055" cy="19266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a:endCxn id="56" idx="1"/>
            </p:cNvCxnSpPr>
            <p:nvPr/>
          </p:nvCxnSpPr>
          <p:spPr>
            <a:xfrm rot="5400000" flipH="1" flipV="1">
              <a:off x="7384000" y="4281474"/>
              <a:ext cx="581055" cy="457198"/>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7733951" y="4343400"/>
              <a:ext cx="498855" cy="400110"/>
            </a:xfrm>
            <a:prstGeom prst="rect">
              <a:avLst/>
            </a:prstGeom>
            <a:noFill/>
          </p:spPr>
          <p:txBody>
            <a:bodyPr wrap="none" rtlCol="0">
              <a:spAutoFit/>
            </a:bodyPr>
            <a:lstStyle/>
            <a:p>
              <a:r>
                <a:rPr lang="en-US" sz="2000" dirty="0" smtClean="0"/>
                <a:t>.55</a:t>
              </a:r>
              <a:endParaRPr lang="en-US" sz="2000" dirty="0"/>
            </a:p>
          </p:txBody>
        </p:sp>
        <p:cxnSp>
          <p:nvCxnSpPr>
            <p:cNvPr id="64" name="Straight Connector 63"/>
            <p:cNvCxnSpPr/>
            <p:nvPr/>
          </p:nvCxnSpPr>
          <p:spPr>
            <a:xfrm rot="5400000" flipH="1" flipV="1">
              <a:off x="6616399" y="3442001"/>
              <a:ext cx="581055" cy="1926652"/>
            </a:xfrm>
            <a:prstGeom prst="line">
              <a:avLst/>
            </a:prstGeom>
            <a:ln w="28575">
              <a:tailEnd type="triangle" w="lg" len="lg"/>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6858000" y="4324290"/>
              <a:ext cx="519694" cy="400110"/>
            </a:xfrm>
            <a:prstGeom prst="rect">
              <a:avLst/>
            </a:prstGeom>
            <a:noFill/>
          </p:spPr>
          <p:txBody>
            <a:bodyPr wrap="none" rtlCol="0">
              <a:spAutoFit/>
            </a:bodyPr>
            <a:lstStyle/>
            <a:p>
              <a:r>
                <a:rPr lang="en-US" sz="2000" dirty="0" smtClean="0"/>
                <a:t>.49</a:t>
              </a:r>
              <a:endParaRPr lang="en-US" sz="2000" dirty="0"/>
            </a:p>
          </p:txBody>
        </p:sp>
        <p:cxnSp>
          <p:nvCxnSpPr>
            <p:cNvPr id="66" name="Straight Connector 65"/>
            <p:cNvCxnSpPr/>
            <p:nvPr/>
          </p:nvCxnSpPr>
          <p:spPr>
            <a:xfrm rot="5400000" flipH="1" flipV="1">
              <a:off x="7481872" y="4329128"/>
              <a:ext cx="581055" cy="457198"/>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7162800" y="4343400"/>
              <a:ext cx="518091" cy="400110"/>
            </a:xfrm>
            <a:prstGeom prst="rect">
              <a:avLst/>
            </a:prstGeom>
            <a:noFill/>
          </p:spPr>
          <p:txBody>
            <a:bodyPr wrap="none" rtlCol="0">
              <a:spAutoFit/>
            </a:bodyPr>
            <a:lstStyle/>
            <a:p>
              <a:r>
                <a:rPr lang="en-US" sz="2000" dirty="0" smtClean="0"/>
                <a:t>.44</a:t>
              </a:r>
              <a:endParaRPr lang="en-US" sz="2000" dirty="0"/>
            </a:p>
          </p:txBody>
        </p:sp>
        <p:cxnSp>
          <p:nvCxnSpPr>
            <p:cNvPr id="68" name="Straight Connector 67"/>
            <p:cNvCxnSpPr/>
            <p:nvPr/>
          </p:nvCxnSpPr>
          <p:spPr>
            <a:xfrm rot="5400000" flipH="1" flipV="1">
              <a:off x="6732080" y="4217480"/>
              <a:ext cx="1588" cy="1469452"/>
            </a:xfrm>
            <a:prstGeom prst="line">
              <a:avLst/>
            </a:prstGeom>
            <a:ln w="28575">
              <a:headEnd type="triangle" w="lg" len="lg"/>
            </a:ln>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6552158" y="4830096"/>
              <a:ext cx="518091" cy="400110"/>
            </a:xfrm>
            <a:prstGeom prst="rect">
              <a:avLst/>
            </a:prstGeom>
            <a:noFill/>
          </p:spPr>
          <p:txBody>
            <a:bodyPr wrap="none" rtlCol="0">
              <a:spAutoFit/>
            </a:bodyPr>
            <a:lstStyle/>
            <a:p>
              <a:r>
                <a:rPr lang="en-US" sz="2000" dirty="0" smtClean="0"/>
                <a:t>.44</a:t>
              </a:r>
              <a:endParaRPr lang="en-US" sz="2000" dirty="0"/>
            </a:p>
          </p:txBody>
        </p:sp>
      </p:gr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smtClean="0"/>
              <a:t>Application I. Truth </a:t>
            </a:r>
            <a:r>
              <a:rPr lang="en-US" dirty="0" smtClean="0"/>
              <a:t>Discovery (</a:t>
            </a:r>
            <a:r>
              <a:rPr lang="en-US" dirty="0" err="1" smtClean="0"/>
              <a:t>Con’t</a:t>
            </a:r>
            <a:r>
              <a:rPr lang="en-US" dirty="0" smtClean="0"/>
              <a:t>)</a:t>
            </a:r>
            <a:endParaRPr lang="en-US" dirty="0"/>
          </a:p>
        </p:txBody>
      </p:sp>
      <p:sp>
        <p:nvSpPr>
          <p:cNvPr id="6" name="Rectangle 5"/>
          <p:cNvSpPr/>
          <p:nvPr/>
        </p:nvSpPr>
        <p:spPr>
          <a:xfrm>
            <a:off x="3048000" y="1752600"/>
            <a:ext cx="30480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Truth </a:t>
            </a:r>
          </a:p>
          <a:p>
            <a:pPr algn="ctr"/>
            <a:r>
              <a:rPr lang="en-US" sz="2800" dirty="0" smtClean="0"/>
              <a:t>Discovery</a:t>
            </a:r>
            <a:endParaRPr lang="en-US" sz="2800" dirty="0"/>
          </a:p>
        </p:txBody>
      </p:sp>
      <p:sp>
        <p:nvSpPr>
          <p:cNvPr id="7" name="Rectangle 6"/>
          <p:cNvSpPr/>
          <p:nvPr/>
        </p:nvSpPr>
        <p:spPr>
          <a:xfrm>
            <a:off x="914400" y="4009104"/>
            <a:ext cx="30480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Source-accuracy</a:t>
            </a:r>
          </a:p>
          <a:p>
            <a:pPr algn="ctr"/>
            <a:r>
              <a:rPr lang="en-US" sz="2800" dirty="0" smtClean="0"/>
              <a:t>Computation</a:t>
            </a:r>
            <a:endParaRPr lang="en-US" sz="2800" dirty="0"/>
          </a:p>
        </p:txBody>
      </p:sp>
      <p:sp>
        <p:nvSpPr>
          <p:cNvPr id="8" name="Rectangle 7"/>
          <p:cNvSpPr/>
          <p:nvPr/>
        </p:nvSpPr>
        <p:spPr>
          <a:xfrm>
            <a:off x="5181600" y="4053348"/>
            <a:ext cx="29718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Copying</a:t>
            </a:r>
          </a:p>
          <a:p>
            <a:pPr algn="ctr"/>
            <a:r>
              <a:rPr lang="en-US" sz="2800" dirty="0" smtClean="0"/>
              <a:t>Detection</a:t>
            </a:r>
            <a:endParaRPr lang="en-US" sz="2800" dirty="0"/>
          </a:p>
        </p:txBody>
      </p:sp>
      <p:cxnSp>
        <p:nvCxnSpPr>
          <p:cNvPr id="11" name="Straight Connector 10"/>
          <p:cNvCxnSpPr>
            <a:stCxn id="6" idx="2"/>
            <a:endCxn id="7" idx="0"/>
          </p:cNvCxnSpPr>
          <p:nvPr/>
        </p:nvCxnSpPr>
        <p:spPr>
          <a:xfrm rot="5400000">
            <a:off x="2948448" y="2385552"/>
            <a:ext cx="1113504" cy="2133600"/>
          </a:xfrm>
          <a:prstGeom prst="line">
            <a:avLst/>
          </a:prstGeom>
          <a:ln w="31750">
            <a:headEnd type="triangl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2"/>
            <a:endCxn id="8" idx="0"/>
          </p:cNvCxnSpPr>
          <p:nvPr/>
        </p:nvCxnSpPr>
        <p:spPr>
          <a:xfrm rot="16200000" flipH="1">
            <a:off x="5040876" y="2426724"/>
            <a:ext cx="1157748" cy="2095500"/>
          </a:xfrm>
          <a:prstGeom prst="line">
            <a:avLst/>
          </a:prstGeom>
          <a:ln w="31750">
            <a:headEnd type="triangle" w="lg" len="lg"/>
            <a:tailEnd type="triangle" w="lg" len="med"/>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8" idx="1"/>
            <a:endCxn id="7" idx="3"/>
          </p:cNvCxnSpPr>
          <p:nvPr/>
        </p:nvCxnSpPr>
        <p:spPr>
          <a:xfrm rot="10800000">
            <a:off x="3962400" y="4580604"/>
            <a:ext cx="1219200" cy="6144"/>
          </a:xfrm>
          <a:prstGeom prst="line">
            <a:avLst/>
          </a:prstGeom>
          <a:ln w="31750">
            <a:headEnd type="none" w="lg" len="lg"/>
            <a:tailEnd type="triangle" w="lg" len="med"/>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019800" y="5181600"/>
            <a:ext cx="1241045" cy="584775"/>
          </a:xfrm>
          <a:prstGeom prst="rect">
            <a:avLst/>
          </a:prstGeom>
          <a:noFill/>
        </p:spPr>
        <p:txBody>
          <a:bodyPr wrap="none" rtlCol="0">
            <a:spAutoFit/>
          </a:bodyPr>
          <a:lstStyle/>
          <a:p>
            <a:r>
              <a:rPr lang="en-US" sz="3200" dirty="0" smtClean="0"/>
              <a:t>Step 1</a:t>
            </a:r>
            <a:endParaRPr lang="en-US" sz="3200" dirty="0"/>
          </a:p>
        </p:txBody>
      </p:sp>
      <p:sp>
        <p:nvSpPr>
          <p:cNvPr id="19" name="TextBox 18"/>
          <p:cNvSpPr txBox="1"/>
          <p:nvPr/>
        </p:nvSpPr>
        <p:spPr>
          <a:xfrm>
            <a:off x="1752600" y="5206425"/>
            <a:ext cx="1241045" cy="584775"/>
          </a:xfrm>
          <a:prstGeom prst="rect">
            <a:avLst/>
          </a:prstGeom>
          <a:noFill/>
        </p:spPr>
        <p:txBody>
          <a:bodyPr wrap="none" rtlCol="0">
            <a:spAutoFit/>
          </a:bodyPr>
          <a:lstStyle/>
          <a:p>
            <a:r>
              <a:rPr lang="en-US" sz="3200" dirty="0" smtClean="0"/>
              <a:t>Step 3</a:t>
            </a:r>
            <a:endParaRPr lang="en-US" sz="3200" dirty="0"/>
          </a:p>
        </p:txBody>
      </p:sp>
      <p:sp>
        <p:nvSpPr>
          <p:cNvPr id="20" name="TextBox 19"/>
          <p:cNvSpPr txBox="1"/>
          <p:nvPr/>
        </p:nvSpPr>
        <p:spPr>
          <a:xfrm>
            <a:off x="3886200" y="1066800"/>
            <a:ext cx="1266693" cy="584775"/>
          </a:xfrm>
          <a:prstGeom prst="rect">
            <a:avLst/>
          </a:prstGeom>
          <a:noFill/>
        </p:spPr>
        <p:txBody>
          <a:bodyPr wrap="none" rtlCol="0">
            <a:spAutoFit/>
          </a:bodyPr>
          <a:lstStyle/>
          <a:p>
            <a:r>
              <a:rPr lang="en-US" sz="3200" dirty="0" smtClean="0"/>
              <a:t>Step 2</a:t>
            </a:r>
            <a:endParaRPr lang="en-US" sz="3200" dirty="0"/>
          </a:p>
        </p:txBody>
      </p:sp>
      <p:cxnSp>
        <p:nvCxnSpPr>
          <p:cNvPr id="24" name="Straight Arrow Connector 23"/>
          <p:cNvCxnSpPr/>
          <p:nvPr/>
        </p:nvCxnSpPr>
        <p:spPr>
          <a:xfrm rot="10800000">
            <a:off x="5257800" y="2895600"/>
            <a:ext cx="1905000" cy="1066800"/>
          </a:xfrm>
          <a:prstGeom prst="straightConnector1">
            <a:avLst/>
          </a:prstGeom>
          <a:ln w="349250">
            <a:solidFill>
              <a:srgbClr val="FFC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0800000" flipV="1">
            <a:off x="1828800" y="2971800"/>
            <a:ext cx="1905000" cy="990600"/>
          </a:xfrm>
          <a:prstGeom prst="straightConnector1">
            <a:avLst/>
          </a:prstGeom>
          <a:ln w="349250">
            <a:solidFill>
              <a:srgbClr val="FFC000"/>
            </a:solidFill>
            <a:tailEnd type="arrow" w="sm"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962400" y="4800600"/>
            <a:ext cx="1219200" cy="1588"/>
          </a:xfrm>
          <a:prstGeom prst="straightConnector1">
            <a:avLst/>
          </a:prstGeom>
          <a:ln w="349250">
            <a:solidFill>
              <a:srgbClr val="FFC000"/>
            </a:solidFill>
            <a:tailEnd type="arrow" w="sm" len="sm"/>
          </a:ln>
        </p:spPr>
        <p:style>
          <a:lnRef idx="1">
            <a:schemeClr val="accent1"/>
          </a:lnRef>
          <a:fillRef idx="0">
            <a:schemeClr val="accent1"/>
          </a:fillRef>
          <a:effectRef idx="0">
            <a:schemeClr val="accent1"/>
          </a:effectRef>
          <a:fontRef idx="minor">
            <a:schemeClr val="tx1"/>
          </a:fontRef>
        </p:style>
      </p:cxnSp>
      <p:sp>
        <p:nvSpPr>
          <p:cNvPr id="35" name="Content Placeholder 2"/>
          <p:cNvSpPr>
            <a:spLocks noGrp="1"/>
          </p:cNvSpPr>
          <p:nvPr>
            <p:ph sz="half" idx="1"/>
          </p:nvPr>
        </p:nvSpPr>
        <p:spPr>
          <a:xfrm>
            <a:off x="540544" y="5943600"/>
            <a:ext cx="8222456" cy="838200"/>
          </a:xfrm>
          <a:solidFill>
            <a:schemeClr val="bg1"/>
          </a:solidFill>
        </p:spPr>
        <p:txBody>
          <a:bodyPr>
            <a:normAutofit fontScale="77500" lnSpcReduction="20000"/>
          </a:bodyPr>
          <a:lstStyle/>
          <a:p>
            <a:pPr>
              <a:buFont typeface="Wingdings" pitchFamily="2" charset="2"/>
              <a:buChar char="q"/>
            </a:pPr>
            <a:r>
              <a:rPr lang="en-US" altLang="zh-CN" sz="3200" dirty="0" smtClean="0">
                <a:ea typeface="SimSun" pitchFamily="2" charset="-122"/>
              </a:rPr>
              <a:t>Theorem: w/o accuracy, converges </a:t>
            </a:r>
          </a:p>
          <a:p>
            <a:pPr>
              <a:buFont typeface="Wingdings" pitchFamily="2" charset="2"/>
              <a:buChar char="q"/>
            </a:pPr>
            <a:r>
              <a:rPr lang="en-US" altLang="zh-CN" sz="3200" dirty="0" smtClean="0">
                <a:ea typeface="SimSun" pitchFamily="2" charset="-122"/>
              </a:rPr>
              <a:t>Observation: w. accuracy, converges when #</a:t>
            </a:r>
            <a:r>
              <a:rPr lang="en-US" altLang="zh-CN" sz="3200" dirty="0" err="1" smtClean="0">
                <a:ea typeface="SimSun" pitchFamily="2" charset="-122"/>
              </a:rPr>
              <a:t>objs</a:t>
            </a:r>
            <a:r>
              <a:rPr lang="en-US" altLang="zh-CN" sz="3200" dirty="0" smtClean="0">
                <a:ea typeface="SimSun" pitchFamily="2" charset="-122"/>
              </a:rPr>
              <a:t> &gt;&gt; #</a:t>
            </a:r>
            <a:r>
              <a:rPr lang="en-US" altLang="zh-CN" sz="3200" dirty="0" err="1" smtClean="0">
                <a:ea typeface="SimSun" pitchFamily="2" charset="-122"/>
              </a:rPr>
              <a:t>srcs</a:t>
            </a:r>
            <a:endParaRPr lang="en-US" altLang="zh-CN" sz="3200" dirty="0" smtClean="0">
              <a:ea typeface="SimSun" pitchFamily="2" charset="-122"/>
            </a:endParaRPr>
          </a:p>
          <a:p>
            <a:pPr>
              <a:buFont typeface="Wingdings" pitchFamily="2" charset="2"/>
              <a:buChar char="q"/>
            </a:pPr>
            <a:endParaRPr lang="en-US" altLang="zh-CN" sz="3200" dirty="0" smtClean="0">
              <a:ea typeface="SimSun" pitchFamily="2" charset="-122"/>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right)">
                                      <p:cBhvr>
                                        <p:cTn id="7" dur="500"/>
                                        <p:tgtEl>
                                          <p:spTgt spid="24"/>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right)">
                                      <p:cBhvr>
                                        <p:cTn id="11" dur="500"/>
                                        <p:tgtEl>
                                          <p:spTgt spid="2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wipe(left)">
                                      <p:cBhvr>
                                        <p:cTn id="15" dur="500"/>
                                        <p:tgtEl>
                                          <p:spTgt spid="32"/>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35" grpId="0" build="p"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内容占位符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9200" y="3048000"/>
            <a:ext cx="6705600" cy="3810000"/>
          </a:xfrm>
        </p:spPr>
      </p:pic>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pic>
        <p:nvPicPr>
          <p:cNvPr id="8"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048001"/>
            <a:ext cx="6705600" cy="3810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pic>
        <p:nvPicPr>
          <p:cNvPr id="9" name="内容占位符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19200" y="3048000"/>
            <a:ext cx="6703325" cy="3810000"/>
          </a:xfrm>
        </p:spPr>
      </p:pic>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pic>
        <p:nvPicPr>
          <p:cNvPr id="8"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048000"/>
            <a:ext cx="6691952" cy="3810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pic>
        <p:nvPicPr>
          <p:cNvPr id="9"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048000"/>
            <a:ext cx="6670344" cy="3810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pic>
        <p:nvPicPr>
          <p:cNvPr id="8"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2646" y="3048000"/>
            <a:ext cx="6629400" cy="380999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smtClean="0"/>
              <a:t>False Information Can Be Propagated (III)</a:t>
            </a:r>
            <a:endParaRPr lang="en-US" dirty="0"/>
          </a:p>
        </p:txBody>
      </p:sp>
      <p:sp>
        <p:nvSpPr>
          <p:cNvPr id="6" name="TextBox 5"/>
          <p:cNvSpPr txBox="1"/>
          <p:nvPr/>
        </p:nvSpPr>
        <p:spPr>
          <a:xfrm>
            <a:off x="914400" y="2407440"/>
            <a:ext cx="5867400" cy="2031325"/>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i="1" dirty="0" smtClean="0">
                <a:latin typeface="+mn-lt"/>
              </a:rPr>
              <a:t>“[Please spread the word] From my friend living in Chiba Prefecture. The weather forecast says it will rain from Monday. People living around Chiba, please be careful. The explosion at the Cosmo oil refinery will cause harmful substance to rise to clouds and become toxic rain. So when you go out, take your umbrella or raincoat, and make sure the rain doesn’t touch your body!”</a:t>
            </a:r>
          </a:p>
        </p:txBody>
      </p:sp>
      <p:sp>
        <p:nvSpPr>
          <p:cNvPr id="7" name="TextBox 6"/>
          <p:cNvSpPr txBox="1"/>
          <p:nvPr/>
        </p:nvSpPr>
        <p:spPr>
          <a:xfrm>
            <a:off x="1524000" y="3855240"/>
            <a:ext cx="5867400" cy="1200329"/>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i="1" dirty="0">
                <a:latin typeface="+mn-lt"/>
              </a:rPr>
              <a:t>“The creator of </a:t>
            </a:r>
            <a:r>
              <a:rPr lang="en-US" sz="1800" b="0" i="1" dirty="0" err="1">
                <a:latin typeface="+mn-lt"/>
              </a:rPr>
              <a:t>Pokemon</a:t>
            </a:r>
            <a:r>
              <a:rPr lang="en-US" sz="1800" b="0" i="1" dirty="0">
                <a:latin typeface="+mn-lt"/>
              </a:rPr>
              <a:t> died today in the #tsunami, #Japan. RIP: Satoshi </a:t>
            </a:r>
            <a:r>
              <a:rPr lang="en-US" sz="1800" b="0" i="1" dirty="0" err="1">
                <a:latin typeface="+mn-lt"/>
              </a:rPr>
              <a:t>Tajiri</a:t>
            </a:r>
            <a:r>
              <a:rPr lang="en-US" sz="1800" b="0" i="1" dirty="0">
                <a:latin typeface="+mn-lt"/>
              </a:rPr>
              <a:t>. #</a:t>
            </a:r>
            <a:r>
              <a:rPr lang="en-US" sz="1800" b="0" i="1" dirty="0" err="1">
                <a:latin typeface="+mn-lt"/>
              </a:rPr>
              <a:t>prayforjapan</a:t>
            </a:r>
            <a:r>
              <a:rPr lang="en-US" sz="1800" b="0" i="1" dirty="0" smtClean="0">
                <a:latin typeface="+mn-lt"/>
              </a:rPr>
              <a:t>.” </a:t>
            </a:r>
            <a:r>
              <a:rPr lang="en-US" sz="1800" b="0" i="1" dirty="0">
                <a:latin typeface="+mn-lt"/>
              </a:rPr>
              <a:t> </a:t>
            </a:r>
            <a:r>
              <a:rPr lang="en-US" sz="1800" b="0" i="1" dirty="0" smtClean="0">
                <a:latin typeface="+mn-lt"/>
              </a:rPr>
              <a:t>     By </a:t>
            </a:r>
            <a:r>
              <a:rPr lang="en-US" sz="1800" b="0" i="1" dirty="0" err="1" smtClean="0">
                <a:latin typeface="+mn-lt"/>
              </a:rPr>
              <a:t>xCyrusAndLovato</a:t>
            </a:r>
            <a:r>
              <a:rPr lang="en-US" sz="1800" b="0" i="1" dirty="0" smtClean="0">
                <a:latin typeface="+mn-lt"/>
              </a:rPr>
              <a:t> </a:t>
            </a:r>
            <a:r>
              <a:rPr lang="en-US" sz="1800" b="0" i="1" dirty="0">
                <a:latin typeface="+mn-lt"/>
              </a:rPr>
              <a:t/>
            </a:r>
            <a:br>
              <a:rPr lang="en-US" sz="1800" b="0" i="1" dirty="0">
                <a:latin typeface="+mn-lt"/>
              </a:rPr>
            </a:br>
            <a:r>
              <a:rPr lang="en-US" sz="1800" b="0" i="1" dirty="0">
                <a:latin typeface="+mn-lt"/>
              </a:rPr>
              <a:t>“The Creator of Hello Kitty, Yuko Yamaguchi, died today in Japan. #</a:t>
            </a:r>
            <a:r>
              <a:rPr lang="en-US" sz="1800" b="0" i="1" dirty="0" err="1">
                <a:latin typeface="+mn-lt"/>
              </a:rPr>
              <a:t>prayforjapan</a:t>
            </a:r>
            <a:r>
              <a:rPr lang="en-US" sz="1800" b="0" i="1" dirty="0">
                <a:latin typeface="+mn-lt"/>
              </a:rPr>
              <a:t>”</a:t>
            </a:r>
          </a:p>
        </p:txBody>
      </p:sp>
      <p:sp>
        <p:nvSpPr>
          <p:cNvPr id="8" name="TextBox 7"/>
          <p:cNvSpPr txBox="1"/>
          <p:nvPr/>
        </p:nvSpPr>
        <p:spPr>
          <a:xfrm>
            <a:off x="2057400" y="4541040"/>
            <a:ext cx="5867400" cy="923330"/>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i="1" dirty="0">
                <a:latin typeface="+mn-lt"/>
              </a:rPr>
              <a:t>Relief aid from individuals</a:t>
            </a:r>
            <a:br>
              <a:rPr lang="en-US" sz="1800" b="0" i="1" dirty="0">
                <a:latin typeface="+mn-lt"/>
              </a:rPr>
            </a:br>
            <a:r>
              <a:rPr lang="en-US" sz="1800" b="0" i="1" dirty="0">
                <a:latin typeface="+mn-lt"/>
              </a:rPr>
              <a:t>In order to avoid confusion, we ask that you please refrain [from distributing relief supplies].</a:t>
            </a:r>
          </a:p>
        </p:txBody>
      </p:sp>
      <p:sp>
        <p:nvSpPr>
          <p:cNvPr id="9" name="TextBox 8"/>
          <p:cNvSpPr txBox="1"/>
          <p:nvPr/>
        </p:nvSpPr>
        <p:spPr>
          <a:xfrm>
            <a:off x="2590800" y="5141710"/>
            <a:ext cx="5867400" cy="646331"/>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b="0" dirty="0" smtClean="0">
                <a:latin typeface="+mn-lt"/>
              </a:rPr>
              <a:t>Chain letters with specific bank account information for donations are getting sent around. </a:t>
            </a:r>
            <a:endParaRPr lang="en-US" sz="1800" b="0" dirty="0">
              <a:latin typeface="+mn-lt"/>
            </a:endParaRPr>
          </a:p>
        </p:txBody>
      </p:sp>
      <p:sp>
        <p:nvSpPr>
          <p:cNvPr id="10" name="TextBox 9"/>
          <p:cNvSpPr txBox="1"/>
          <p:nvPr/>
        </p:nvSpPr>
        <p:spPr>
          <a:xfrm>
            <a:off x="3048000" y="5619508"/>
            <a:ext cx="5867400" cy="369332"/>
          </a:xfrm>
          <a:prstGeom prst="rect">
            <a:avLst/>
          </a:prstGeom>
          <a:solidFill>
            <a:schemeClr val="accent2">
              <a:lumMod val="20000"/>
              <a:lumOff val="80000"/>
            </a:schemeClr>
          </a:solidFill>
          <a:ln>
            <a:solidFill>
              <a:schemeClr val="bg2">
                <a:lumMod val="75000"/>
              </a:schemeClr>
            </a:solidFill>
          </a:ln>
        </p:spPr>
        <p:txBody>
          <a:bodyPr wrap="square" rtlCol="0">
            <a:spAutoFit/>
          </a:bodyPr>
          <a:lstStyle/>
          <a:p>
            <a:r>
              <a:rPr lang="en-US" sz="1800" i="1" dirty="0" smtClean="0">
                <a:latin typeface="+mn-lt"/>
              </a:rPr>
              <a:t>Please Help Japan! Earthquake Weapons caused Tsunami </a:t>
            </a:r>
            <a:endParaRPr lang="en-US" sz="1800" i="1" dirty="0">
              <a:latin typeface="+mn-lt"/>
            </a:endParaRPr>
          </a:p>
        </p:txBody>
      </p:sp>
      <p:sp>
        <p:nvSpPr>
          <p:cNvPr id="11" name="Rectangle 3"/>
          <p:cNvSpPr txBox="1">
            <a:spLocks noChangeArrowheads="1"/>
          </p:cNvSpPr>
          <p:nvPr/>
        </p:nvSpPr>
        <p:spPr>
          <a:xfrm>
            <a:off x="914400" y="1524000"/>
            <a:ext cx="7772400" cy="4572000"/>
          </a:xfrm>
          <a:prstGeom prst="rect">
            <a:avLst/>
          </a:prstGeom>
        </p:spPr>
        <p:txBody>
          <a:bodyPr vert="horz">
            <a:normAutofit/>
          </a:bodyPr>
          <a:lstStyle/>
          <a:p>
            <a:pPr marL="0" marR="0" lvl="0" indent="0" algn="l" defTabSz="914400" rtl="0" eaLnBrk="1" fontAlgn="auto" latinLnBrk="0" hangingPunct="1">
              <a:lnSpc>
                <a:spcPct val="100000"/>
              </a:lnSpc>
              <a:spcBef>
                <a:spcPts val="700"/>
              </a:spcBef>
              <a:spcAft>
                <a:spcPts val="0"/>
              </a:spcAft>
              <a:buClrTx/>
              <a:buSzPct val="95000"/>
              <a:buFontTx/>
              <a:buNone/>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Numerous rumors after the Japan earthquake and tsunami</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pic>
        <p:nvPicPr>
          <p:cNvPr id="9" name="内容占位符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19200" y="3048000"/>
            <a:ext cx="6629400" cy="3810000"/>
          </a:xfrm>
        </p:spPr>
      </p:pic>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4267200" y="13716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Application II.  QA &amp; Online Data Fusion</a:t>
            </a:r>
            <a:endParaRPr lang="en-US" dirty="0"/>
          </a:p>
        </p:txBody>
      </p:sp>
      <p:pic>
        <p:nvPicPr>
          <p:cNvPr id="47"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38400" y="1143000"/>
            <a:ext cx="4221481" cy="1930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 name="Rectangle 50"/>
          <p:cNvSpPr/>
          <p:nvPr/>
        </p:nvSpPr>
        <p:spPr>
          <a:xfrm>
            <a:off x="-76200" y="1219200"/>
            <a:ext cx="2362200" cy="1015663"/>
          </a:xfrm>
          <a:prstGeom prst="rect">
            <a:avLst/>
          </a:prstGeom>
        </p:spPr>
        <p:txBody>
          <a:bodyPr wrap="square">
            <a:spAutoFit/>
          </a:bodyPr>
          <a:lstStyle/>
          <a:p>
            <a:pPr lvl="1"/>
            <a:r>
              <a:rPr lang="en-US" altLang="zh-CN" sz="2000" b="1" dirty="0" smtClean="0"/>
              <a:t>Where is AT&amp;T Shannon 	      Research Labs?</a:t>
            </a:r>
            <a:endParaRPr lang="en-US" altLang="zh-CN" sz="2000" b="1" dirty="0"/>
          </a:p>
        </p:txBody>
      </p:sp>
      <p:sp>
        <p:nvSpPr>
          <p:cNvPr id="52" name="Title 1"/>
          <p:cNvSpPr txBox="1">
            <a:spLocks/>
          </p:cNvSpPr>
          <p:nvPr/>
        </p:nvSpPr>
        <p:spPr>
          <a:xfrm>
            <a:off x="7391400" y="1066800"/>
            <a:ext cx="1828800" cy="457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150" normalizeH="0" baseline="0" noProof="0" dirty="0" smtClean="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rPr>
              <a:t>[VLDB’11]</a:t>
            </a:r>
            <a:endParaRPr kumimoji="0" lang="en-US" sz="2800" b="0" i="0" u="none" strike="noStrike" kern="1200" cap="none" spc="-150" normalizeH="0" baseline="0" noProof="0" dirty="0">
              <a:ln>
                <a:noFill/>
              </a:ln>
              <a:solidFill>
                <a:schemeClr val="tx2">
                  <a:satMod val="200000"/>
                </a:schemeClr>
              </a:solidFill>
              <a:effectLst>
                <a:outerShdw blurRad="50800" dist="50800" dir="2700000" algn="tl" rotWithShape="0">
                  <a:srgbClr val="000000">
                    <a:alpha val="43137"/>
                  </a:srgbClr>
                </a:outerShdw>
              </a:effectLst>
              <a:uLnTx/>
              <a:uFillTx/>
              <a:latin typeface="+mj-lt"/>
              <a:ea typeface="+mj-ea"/>
              <a:cs typeface="+mj-cs"/>
            </a:endParaRPr>
          </a:p>
        </p:txBody>
      </p:sp>
      <p:pic>
        <p:nvPicPr>
          <p:cNvPr id="8"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9200" y="3048000"/>
            <a:ext cx="6629400" cy="3810000"/>
          </a:xfrm>
          <a:prstGeom prst="rect">
            <a:avLst/>
          </a:prstGeom>
        </p:spPr>
      </p:pic>
      <p:sp>
        <p:nvSpPr>
          <p:cNvPr id="9" name="Rectangular Callout 8"/>
          <p:cNvSpPr/>
          <p:nvPr/>
        </p:nvSpPr>
        <p:spPr>
          <a:xfrm>
            <a:off x="4343400" y="4191000"/>
            <a:ext cx="2819400" cy="381000"/>
          </a:xfrm>
          <a:prstGeom prst="wedgeRectCallout">
            <a:avLst>
              <a:gd name="adj1" fmla="val -128110"/>
              <a:gd name="adj2" fmla="val 5019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Quickly find answers</a:t>
            </a:r>
            <a:endParaRPr lang="en-US" dirty="0">
              <a:solidFill>
                <a:srgbClr val="002060"/>
              </a:solidFill>
            </a:endParaRPr>
          </a:p>
        </p:txBody>
      </p:sp>
      <p:sp>
        <p:nvSpPr>
          <p:cNvPr id="10" name="Rectangular Callout 9"/>
          <p:cNvSpPr/>
          <p:nvPr/>
        </p:nvSpPr>
        <p:spPr>
          <a:xfrm>
            <a:off x="4343400" y="4876800"/>
            <a:ext cx="2819400" cy="381000"/>
          </a:xfrm>
          <a:prstGeom prst="wedgeRectCallout">
            <a:avLst>
              <a:gd name="adj1" fmla="val -128110"/>
              <a:gd name="adj2" fmla="val -2116"/>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Computing probabilities</a:t>
            </a:r>
            <a:endParaRPr lang="en-US" dirty="0">
              <a:solidFill>
                <a:srgbClr val="002060"/>
              </a:solidFill>
            </a:endParaRPr>
          </a:p>
        </p:txBody>
      </p:sp>
      <p:sp>
        <p:nvSpPr>
          <p:cNvPr id="11" name="Rectangular Callout 10"/>
          <p:cNvSpPr/>
          <p:nvPr/>
        </p:nvSpPr>
        <p:spPr>
          <a:xfrm>
            <a:off x="4343400" y="5562600"/>
            <a:ext cx="2819400" cy="381000"/>
          </a:xfrm>
          <a:prstGeom prst="wedgeRectCallout">
            <a:avLst>
              <a:gd name="adj1" fmla="val -83619"/>
              <a:gd name="adj2" fmla="val 7788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Source ordering</a:t>
            </a:r>
            <a:endParaRPr lang="en-US" dirty="0">
              <a:solidFill>
                <a:srgbClr val="00206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phoenixmasonry.org/images/King_Solomon.jpg"/>
          <p:cNvPicPr>
            <a:picLocks noChangeAspect="1" noChangeArrowheads="1"/>
          </p:cNvPicPr>
          <p:nvPr/>
        </p:nvPicPr>
        <p:blipFill>
          <a:blip r:embed="rId3" cstate="print"/>
          <a:srcRect/>
          <a:stretch>
            <a:fillRect/>
          </a:stretch>
        </p:blipFill>
        <p:spPr bwMode="auto">
          <a:xfrm>
            <a:off x="457200" y="457200"/>
            <a:ext cx="1066800" cy="1441621"/>
          </a:xfrm>
          <a:prstGeom prst="rect">
            <a:avLst/>
          </a:prstGeom>
          <a:noFill/>
        </p:spPr>
      </p:pic>
      <p:sp>
        <p:nvSpPr>
          <p:cNvPr id="7" name="Rectangle 2"/>
          <p:cNvSpPr txBox="1">
            <a:spLocks noChangeArrowheads="1"/>
          </p:cNvSpPr>
          <p:nvPr/>
        </p:nvSpPr>
        <p:spPr>
          <a:xfrm>
            <a:off x="381000" y="1828800"/>
            <a:ext cx="1351156" cy="3810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000" b="1" i="0" u="none" strike="noStrike" kern="1200" cap="none" spc="-150" normalizeH="0" baseline="0" noProof="0" dirty="0" smtClean="0">
                <a:ln>
                  <a:noFill/>
                </a:ln>
                <a:solidFill>
                  <a:schemeClr val="accent1">
                    <a:lumMod val="75000"/>
                  </a:schemeClr>
                </a:solidFill>
                <a:effectLst>
                  <a:outerShdw blurRad="50800" dist="50800" dir="2700000" algn="tl" rotWithShape="0">
                    <a:srgbClr val="000000">
                      <a:alpha val="43137"/>
                    </a:srgbClr>
                  </a:outerShdw>
                </a:effectLst>
                <a:uLnTx/>
                <a:uFillTx/>
                <a:latin typeface="Stencil" pitchFamily="82" charset="0"/>
                <a:ea typeface="SimSun" pitchFamily="2" charset="-122"/>
                <a:cs typeface="+mj-cs"/>
              </a:rPr>
              <a:t>Solomon</a:t>
            </a:r>
            <a:endParaRPr kumimoji="0" lang="en-US" altLang="zh-CN" sz="2000" b="1" i="0" u="none" strike="noStrike" kern="1200" cap="none" spc="-150" normalizeH="0" baseline="0" noProof="0" dirty="0">
              <a:ln>
                <a:noFill/>
              </a:ln>
              <a:solidFill>
                <a:schemeClr val="accent1">
                  <a:lumMod val="75000"/>
                </a:schemeClr>
              </a:solidFill>
              <a:effectLst>
                <a:outerShdw blurRad="50800" dist="50800" dir="2700000" algn="tl" rotWithShape="0">
                  <a:srgbClr val="000000">
                    <a:alpha val="43137"/>
                  </a:srgbClr>
                </a:outerShdw>
              </a:effectLst>
              <a:uLnTx/>
              <a:uFillTx/>
              <a:latin typeface="Garamond" pitchFamily="18" charset="0"/>
              <a:ea typeface="SimSun" pitchFamily="2" charset="-122"/>
              <a:cs typeface="+mj-cs"/>
            </a:endParaRPr>
          </a:p>
        </p:txBody>
      </p:sp>
      <p:sp>
        <p:nvSpPr>
          <p:cNvPr id="9" name="Title 1"/>
          <p:cNvSpPr>
            <a:spLocks noGrp="1"/>
          </p:cNvSpPr>
          <p:nvPr>
            <p:ph type="title"/>
          </p:nvPr>
        </p:nvSpPr>
        <p:spPr>
          <a:xfrm>
            <a:off x="1600200" y="609600"/>
            <a:ext cx="8077200" cy="1295400"/>
          </a:xfrm>
        </p:spPr>
        <p:txBody>
          <a:bodyPr/>
          <a:lstStyle/>
          <a:p>
            <a:r>
              <a:rPr lang="en-US" sz="4800" dirty="0" smtClean="0"/>
              <a:t>Outline</a:t>
            </a:r>
            <a:endParaRPr lang="en-US" dirty="0"/>
          </a:p>
        </p:txBody>
      </p:sp>
      <p:sp>
        <p:nvSpPr>
          <p:cNvPr id="10" name="Rectangle 9"/>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Diagram 10"/>
          <p:cNvGraphicFramePr/>
          <p:nvPr/>
        </p:nvGraphicFramePr>
        <p:xfrm>
          <a:off x="609600" y="533400"/>
          <a:ext cx="8153400" cy="579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Copying of </a:t>
            </a:r>
            <a:r>
              <a:rPr lang="en-US" dirty="0" err="1" smtClean="0"/>
              <a:t>AbeBooks</a:t>
            </a:r>
            <a:r>
              <a:rPr lang="en-US" dirty="0" smtClean="0"/>
              <a:t> Data</a:t>
            </a:r>
            <a:endParaRPr lang="en-US" dirty="0"/>
          </a:p>
        </p:txBody>
      </p:sp>
      <p:sp>
        <p:nvSpPr>
          <p:cNvPr id="3" name="Content Placeholder 2"/>
          <p:cNvSpPr>
            <a:spLocks noGrp="1"/>
          </p:cNvSpPr>
          <p:nvPr>
            <p:ph sz="half" idx="1"/>
          </p:nvPr>
        </p:nvSpPr>
        <p:spPr>
          <a:xfrm>
            <a:off x="464344" y="1219200"/>
            <a:ext cx="8222456" cy="1066800"/>
          </a:xfrm>
          <a:solidFill>
            <a:schemeClr val="bg1"/>
          </a:solidFill>
        </p:spPr>
        <p:txBody>
          <a:bodyPr>
            <a:normAutofit fontScale="70000" lnSpcReduction="20000"/>
          </a:bodyPr>
          <a:lstStyle/>
          <a:p>
            <a:pPr>
              <a:buFont typeface="Wingdings" pitchFamily="2" charset="2"/>
              <a:buChar char="q"/>
            </a:pPr>
            <a:r>
              <a:rPr lang="en-US" altLang="zh-CN" sz="3200" dirty="0" err="1" smtClean="0">
                <a:ea typeface="SimSun" pitchFamily="2" charset="-122"/>
              </a:rPr>
              <a:t>AbeBooks</a:t>
            </a:r>
            <a:r>
              <a:rPr lang="en-US" altLang="zh-CN" sz="3200" dirty="0" smtClean="0">
                <a:ea typeface="SimSun" pitchFamily="2" charset="-122"/>
              </a:rPr>
              <a:t> data set: </a:t>
            </a:r>
          </a:p>
          <a:p>
            <a:pPr lvl="1">
              <a:buFont typeface="Wingdings" pitchFamily="2" charset="2"/>
              <a:buChar char="q"/>
            </a:pPr>
            <a:r>
              <a:rPr lang="en-US" altLang="zh-CN" sz="3200" dirty="0" smtClean="0">
                <a:ea typeface="SimSun" pitchFamily="2" charset="-122"/>
              </a:rPr>
              <a:t>877 bookstores, 1265 CS books, 24364 listings</a:t>
            </a:r>
          </a:p>
          <a:p>
            <a:pPr lvl="1">
              <a:buFont typeface="Wingdings" pitchFamily="2" charset="2"/>
              <a:buChar char="q"/>
            </a:pPr>
            <a:r>
              <a:rPr lang="en-US" altLang="zh-CN" sz="3200" dirty="0" smtClean="0">
                <a:ea typeface="SimSun" pitchFamily="2" charset="-122"/>
              </a:rPr>
              <a:t>Copying between 465 pairs of sources</a:t>
            </a:r>
            <a:endParaRPr lang="en-US" altLang="zh-CN" sz="3600" dirty="0" smtClean="0">
              <a:ea typeface="SimSun" pitchFamily="2" charset="-122"/>
            </a:endParaRPr>
          </a:p>
        </p:txBody>
      </p:sp>
      <p:pic>
        <p:nvPicPr>
          <p:cNvPr id="320515" name="Picture 3"/>
          <p:cNvPicPr>
            <a:picLocks noChangeAspect="1" noChangeArrowheads="1"/>
          </p:cNvPicPr>
          <p:nvPr/>
        </p:nvPicPr>
        <p:blipFill>
          <a:blip r:embed="rId2" cstate="print"/>
          <a:srcRect t="19328" r="5042" b="6723"/>
          <a:stretch>
            <a:fillRect/>
          </a:stretch>
        </p:blipFill>
        <p:spPr bwMode="auto">
          <a:xfrm>
            <a:off x="381000" y="2286000"/>
            <a:ext cx="8610600" cy="41910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 Here</a:t>
            </a:r>
            <a:endParaRPr lang="en-US" dirty="0"/>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Related Work</a:t>
            </a:r>
            <a:endParaRPr lang="en-US" dirty="0"/>
          </a:p>
        </p:txBody>
      </p:sp>
      <p:sp>
        <p:nvSpPr>
          <p:cNvPr id="3" name="Content Placeholder 2"/>
          <p:cNvSpPr>
            <a:spLocks noGrp="1"/>
          </p:cNvSpPr>
          <p:nvPr>
            <p:ph sz="half" idx="1"/>
          </p:nvPr>
        </p:nvSpPr>
        <p:spPr>
          <a:xfrm>
            <a:off x="464344" y="1371600"/>
            <a:ext cx="8222456" cy="5486400"/>
          </a:xfrm>
          <a:solidFill>
            <a:schemeClr val="bg1"/>
          </a:solidFill>
        </p:spPr>
        <p:txBody>
          <a:bodyPr>
            <a:normAutofit/>
          </a:bodyPr>
          <a:lstStyle/>
          <a:p>
            <a:pPr>
              <a:buFont typeface="Wingdings" pitchFamily="2" charset="2"/>
              <a:buChar char="q"/>
            </a:pPr>
            <a:r>
              <a:rPr lang="en-US" altLang="zh-CN" sz="3200" dirty="0" smtClean="0">
                <a:ea typeface="SimSun" pitchFamily="2" charset="-122"/>
              </a:rPr>
              <a:t>Copying detection </a:t>
            </a:r>
            <a:r>
              <a:rPr lang="en-US" altLang="zh-CN" sz="2800" dirty="0" smtClean="0">
                <a:ea typeface="SimSun" pitchFamily="2" charset="-122"/>
              </a:rPr>
              <a:t>[Sigmod’11 Tutorial]</a:t>
            </a:r>
            <a:endParaRPr lang="en-US" altLang="zh-CN" sz="3200" dirty="0" smtClean="0">
              <a:ea typeface="SimSun" pitchFamily="2" charset="-122"/>
            </a:endParaRPr>
          </a:p>
          <a:p>
            <a:pPr lvl="1">
              <a:buFont typeface="Wingdings" pitchFamily="2" charset="2"/>
              <a:buChar char="q"/>
            </a:pPr>
            <a:r>
              <a:rPr lang="en-US" altLang="zh-CN" sz="2800" dirty="0" smtClean="0">
                <a:ea typeface="SimSun" pitchFamily="2" charset="-122"/>
              </a:rPr>
              <a:t>Texts</a:t>
            </a:r>
          </a:p>
          <a:p>
            <a:pPr lvl="1">
              <a:buFont typeface="Wingdings" pitchFamily="2" charset="2"/>
              <a:buChar char="q"/>
            </a:pPr>
            <a:r>
              <a:rPr lang="en-US" altLang="zh-CN" sz="2800" dirty="0" smtClean="0">
                <a:ea typeface="SimSun" pitchFamily="2" charset="-122"/>
              </a:rPr>
              <a:t>Programs</a:t>
            </a:r>
          </a:p>
          <a:p>
            <a:pPr lvl="1">
              <a:buFont typeface="Wingdings" pitchFamily="2" charset="2"/>
              <a:buChar char="q"/>
            </a:pPr>
            <a:r>
              <a:rPr lang="en-US" altLang="zh-CN" sz="2800" dirty="0" smtClean="0">
                <a:ea typeface="SimSun" pitchFamily="2" charset="-122"/>
              </a:rPr>
              <a:t>Images/Videos</a:t>
            </a:r>
          </a:p>
          <a:p>
            <a:pPr lvl="1">
              <a:buFont typeface="Wingdings" pitchFamily="2" charset="2"/>
              <a:buChar char="q"/>
            </a:pPr>
            <a:r>
              <a:rPr lang="en-US" altLang="zh-CN" sz="2800" dirty="0" smtClean="0">
                <a:ea typeface="SimSun" pitchFamily="2" charset="-122"/>
              </a:rPr>
              <a:t>Structured sources </a:t>
            </a:r>
          </a:p>
          <a:p>
            <a:pPr>
              <a:buFont typeface="Wingdings" pitchFamily="2" charset="2"/>
              <a:buChar char="q"/>
            </a:pPr>
            <a:r>
              <a:rPr lang="en-US" altLang="zh-CN" sz="3200" dirty="0" smtClean="0">
                <a:ea typeface="SimSun" pitchFamily="2" charset="-122"/>
              </a:rPr>
              <a:t>Data provenance </a:t>
            </a:r>
            <a:r>
              <a:rPr lang="en-US" altLang="zh-CN" sz="2800" dirty="0" smtClean="0">
                <a:ea typeface="SimSun" pitchFamily="2" charset="-122"/>
              </a:rPr>
              <a:t>[</a:t>
            </a:r>
            <a:r>
              <a:rPr lang="en-US" altLang="zh-CN" sz="2800" dirty="0" err="1" smtClean="0">
                <a:ea typeface="SimSun" pitchFamily="2" charset="-122"/>
              </a:rPr>
              <a:t>Buneman</a:t>
            </a:r>
            <a:r>
              <a:rPr lang="en-US" altLang="zh-CN" sz="2800" dirty="0" smtClean="0">
                <a:ea typeface="SimSun" pitchFamily="2" charset="-122"/>
              </a:rPr>
              <a:t> et al., PODS’08]</a:t>
            </a:r>
            <a:endParaRPr lang="en-US" altLang="zh-CN" sz="3200" dirty="0" smtClean="0">
              <a:ea typeface="SimSun" pitchFamily="2" charset="-122"/>
            </a:endParaRPr>
          </a:p>
          <a:p>
            <a:pPr lvl="1">
              <a:buFont typeface="Wingdings" pitchFamily="2" charset="2"/>
              <a:buChar char="q"/>
            </a:pPr>
            <a:r>
              <a:rPr lang="en-US" altLang="zh-CN" sz="2800" dirty="0" smtClean="0">
                <a:ea typeface="SimSun" pitchFamily="2" charset="-122"/>
              </a:rPr>
              <a:t>Focus on effective presentation and retrieval</a:t>
            </a:r>
          </a:p>
          <a:p>
            <a:pPr lvl="1">
              <a:buFont typeface="Wingdings" pitchFamily="2" charset="2"/>
              <a:buChar char="q"/>
            </a:pPr>
            <a:r>
              <a:rPr lang="en-US" altLang="zh-CN" sz="2800" dirty="0" smtClean="0">
                <a:ea typeface="SimSun" pitchFamily="2" charset="-122"/>
              </a:rPr>
              <a:t>Assume knowledge of provenance/lineage</a:t>
            </a:r>
          </a:p>
        </p:txBody>
      </p:sp>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Take-</a:t>
            </a:r>
            <a:r>
              <a:rPr lang="en-US" sz="4800" dirty="0" err="1" smtClean="0"/>
              <a:t>Aways</a:t>
            </a:r>
            <a:endParaRPr lang="en-US" sz="4800" dirty="0"/>
          </a:p>
        </p:txBody>
      </p:sp>
      <p:sp>
        <p:nvSpPr>
          <p:cNvPr id="3" name="Content Placeholder 2"/>
          <p:cNvSpPr>
            <a:spLocks noGrp="1"/>
          </p:cNvSpPr>
          <p:nvPr>
            <p:ph sz="half" idx="1"/>
          </p:nvPr>
        </p:nvSpPr>
        <p:spPr>
          <a:xfrm>
            <a:off x="464344" y="1371600"/>
            <a:ext cx="8222456" cy="5486400"/>
          </a:xfrm>
          <a:solidFill>
            <a:schemeClr val="bg1"/>
          </a:solidFill>
        </p:spPr>
        <p:txBody>
          <a:bodyPr>
            <a:normAutofit/>
          </a:bodyPr>
          <a:lstStyle/>
          <a:p>
            <a:pPr>
              <a:buFont typeface="Wingdings" pitchFamily="2" charset="2"/>
              <a:buChar char="q"/>
            </a:pPr>
            <a:r>
              <a:rPr lang="en-US" altLang="zh-CN" sz="3600" dirty="0" smtClean="0">
                <a:ea typeface="SimSun" pitchFamily="2" charset="-122"/>
              </a:rPr>
              <a:t>Copying is common on the Web</a:t>
            </a:r>
          </a:p>
          <a:p>
            <a:pPr>
              <a:buFont typeface="Wingdings" pitchFamily="2" charset="2"/>
              <a:buChar char="q"/>
            </a:pPr>
            <a:r>
              <a:rPr lang="en-US" altLang="zh-CN" sz="3600" dirty="0" smtClean="0">
                <a:ea typeface="SimSun" pitchFamily="2" charset="-122"/>
              </a:rPr>
              <a:t>Copying can be detected using statistical approaches</a:t>
            </a:r>
          </a:p>
          <a:p>
            <a:pPr>
              <a:buFont typeface="Wingdings" pitchFamily="2" charset="2"/>
              <a:buChar char="q"/>
            </a:pPr>
            <a:r>
              <a:rPr lang="en-US" altLang="zh-CN" sz="3600" dirty="0" smtClean="0">
                <a:ea typeface="SimSun" pitchFamily="2" charset="-122"/>
              </a:rPr>
              <a:t>Knowing the copying relationship can benefit various aspects of data integration</a:t>
            </a:r>
            <a:endParaRPr lang="en-US" altLang="zh-CN" sz="3200" dirty="0" smtClean="0">
              <a:ea typeface="SimSun" pitchFamily="2" charset="-122"/>
            </a:endParaRP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4" name="Content Placeholder 3"/>
          <p:cNvSpPr>
            <a:spLocks noGrp="1"/>
          </p:cNvSpPr>
          <p:nvPr>
            <p:ph sz="half" idx="1"/>
          </p:nvPr>
        </p:nvSpPr>
        <p:spPr>
          <a:xfrm>
            <a:off x="1371600" y="1295400"/>
            <a:ext cx="3055144" cy="5562600"/>
          </a:xfrm>
        </p:spPr>
        <p:txBody>
          <a:bodyPr>
            <a:normAutofit/>
          </a:bodyPr>
          <a:lstStyle/>
          <a:p>
            <a:r>
              <a:rPr lang="en-US" dirty="0" smtClean="0"/>
              <a:t>Ken Lyons</a:t>
            </a:r>
          </a:p>
          <a:p>
            <a:r>
              <a:rPr lang="en-US" sz="1600" dirty="0" smtClean="0"/>
              <a:t>(AT&amp;T Research)</a:t>
            </a:r>
          </a:p>
          <a:p>
            <a:endParaRPr lang="en-US" sz="400" dirty="0" smtClean="0"/>
          </a:p>
          <a:p>
            <a:r>
              <a:rPr lang="en-US" dirty="0" smtClean="0"/>
              <a:t>Divesh Srivastava</a:t>
            </a:r>
            <a:br>
              <a:rPr lang="en-US" dirty="0" smtClean="0"/>
            </a:br>
            <a:r>
              <a:rPr lang="en-US" sz="1600" dirty="0" smtClean="0"/>
              <a:t>(AT&amp;T Research)</a:t>
            </a:r>
            <a:endParaRPr lang="en-US" dirty="0" smtClean="0"/>
          </a:p>
          <a:p>
            <a:endParaRPr lang="en-US" sz="400" dirty="0" smtClean="0"/>
          </a:p>
          <a:p>
            <a:r>
              <a:rPr lang="en-US" dirty="0" err="1" smtClean="0"/>
              <a:t>Alon</a:t>
            </a:r>
            <a:r>
              <a:rPr lang="en-US" dirty="0" smtClean="0"/>
              <a:t> Halevy</a:t>
            </a:r>
            <a:br>
              <a:rPr lang="en-US" dirty="0" smtClean="0"/>
            </a:br>
            <a:r>
              <a:rPr lang="en-US" sz="1600" dirty="0" smtClean="0"/>
              <a:t>(Google)</a:t>
            </a:r>
            <a:endParaRPr lang="en-US" dirty="0" smtClean="0"/>
          </a:p>
          <a:p>
            <a:endParaRPr lang="en-US" sz="400" dirty="0" smtClean="0"/>
          </a:p>
          <a:p>
            <a:r>
              <a:rPr lang="en-US" dirty="0" err="1" smtClean="0"/>
              <a:t>Yifan</a:t>
            </a:r>
            <a:r>
              <a:rPr lang="en-US" dirty="0" smtClean="0"/>
              <a:t> </a:t>
            </a:r>
            <a:r>
              <a:rPr lang="en-US" dirty="0" err="1" smtClean="0"/>
              <a:t>Hu</a:t>
            </a:r>
            <a:r>
              <a:rPr lang="en-US" dirty="0" smtClean="0"/>
              <a:t/>
            </a:r>
            <a:br>
              <a:rPr lang="en-US" dirty="0" smtClean="0"/>
            </a:br>
            <a:r>
              <a:rPr lang="en-US" sz="1600" dirty="0" smtClean="0"/>
              <a:t>(AT&amp;T Research)</a:t>
            </a:r>
            <a:endParaRPr lang="en-US" dirty="0" smtClean="0"/>
          </a:p>
          <a:p>
            <a:endParaRPr lang="en-US" sz="400" dirty="0" smtClean="0"/>
          </a:p>
          <a:p>
            <a:r>
              <a:rPr lang="en-US" dirty="0" err="1" smtClean="0"/>
              <a:t>Remi</a:t>
            </a:r>
            <a:r>
              <a:rPr lang="en-US" dirty="0" smtClean="0"/>
              <a:t> </a:t>
            </a:r>
            <a:r>
              <a:rPr lang="en-US" dirty="0" err="1" smtClean="0"/>
              <a:t>Zajac</a:t>
            </a:r>
            <a:r>
              <a:rPr lang="en-US" dirty="0" smtClean="0"/>
              <a:t/>
            </a:r>
            <a:br>
              <a:rPr lang="en-US" dirty="0" smtClean="0"/>
            </a:br>
            <a:r>
              <a:rPr lang="en-US" sz="1600" dirty="0" smtClean="0"/>
              <a:t>(AT&amp;T Research)</a:t>
            </a:r>
          </a:p>
          <a:p>
            <a:endParaRPr lang="en-US" sz="400" dirty="0" smtClean="0"/>
          </a:p>
          <a:p>
            <a:r>
              <a:rPr lang="en-US" dirty="0" err="1" smtClean="0"/>
              <a:t>Songtao</a:t>
            </a:r>
            <a:r>
              <a:rPr lang="en-US" dirty="0" smtClean="0"/>
              <a:t> </a:t>
            </a:r>
            <a:r>
              <a:rPr lang="en-US" dirty="0" err="1" smtClean="0"/>
              <a:t>Guo</a:t>
            </a:r>
            <a:r>
              <a:rPr lang="en-US" dirty="0" smtClean="0"/>
              <a:t/>
            </a:r>
            <a:br>
              <a:rPr lang="en-US" dirty="0" smtClean="0"/>
            </a:br>
            <a:r>
              <a:rPr lang="en-US" sz="1600" dirty="0" smtClean="0"/>
              <a:t>(AT&amp;T Interactive)</a:t>
            </a:r>
            <a:endParaRPr lang="en-US" dirty="0" smtClean="0"/>
          </a:p>
        </p:txBody>
      </p:sp>
      <p:pic>
        <p:nvPicPr>
          <p:cNvPr id="363525" name="Picture 5"/>
          <p:cNvPicPr>
            <a:picLocks noChangeAspect="1" noChangeArrowheads="1"/>
          </p:cNvPicPr>
          <p:nvPr/>
        </p:nvPicPr>
        <p:blipFill>
          <a:blip r:embed="rId3" cstate="print"/>
          <a:srcRect/>
          <a:stretch>
            <a:fillRect/>
          </a:stretch>
        </p:blipFill>
        <p:spPr bwMode="auto">
          <a:xfrm>
            <a:off x="762000" y="3657600"/>
            <a:ext cx="609600" cy="696686"/>
          </a:xfrm>
          <a:prstGeom prst="rect">
            <a:avLst/>
          </a:prstGeom>
          <a:noFill/>
          <a:ln w="9525">
            <a:noFill/>
            <a:miter lim="800000"/>
            <a:headEnd/>
            <a:tailEnd/>
          </a:ln>
        </p:spPr>
      </p:pic>
      <p:pic>
        <p:nvPicPr>
          <p:cNvPr id="363526" name="Picture 6"/>
          <p:cNvPicPr>
            <a:picLocks noChangeAspect="1" noChangeArrowheads="1"/>
          </p:cNvPicPr>
          <p:nvPr/>
        </p:nvPicPr>
        <p:blipFill>
          <a:blip r:embed="rId4" cstate="print"/>
          <a:srcRect/>
          <a:stretch>
            <a:fillRect/>
          </a:stretch>
        </p:blipFill>
        <p:spPr bwMode="auto">
          <a:xfrm>
            <a:off x="4876800" y="1219200"/>
            <a:ext cx="568817" cy="762000"/>
          </a:xfrm>
          <a:prstGeom prst="rect">
            <a:avLst/>
          </a:prstGeom>
          <a:noFill/>
          <a:ln w="9525">
            <a:noFill/>
            <a:miter lim="800000"/>
            <a:headEnd/>
            <a:tailEnd/>
          </a:ln>
        </p:spPr>
      </p:pic>
      <p:pic>
        <p:nvPicPr>
          <p:cNvPr id="363527" name="Picture 7"/>
          <p:cNvPicPr>
            <a:picLocks noChangeAspect="1" noChangeArrowheads="1"/>
          </p:cNvPicPr>
          <p:nvPr/>
        </p:nvPicPr>
        <p:blipFill>
          <a:blip r:embed="rId5" cstate="print"/>
          <a:srcRect b="8333"/>
          <a:stretch>
            <a:fillRect/>
          </a:stretch>
        </p:blipFill>
        <p:spPr bwMode="auto">
          <a:xfrm>
            <a:off x="4876800" y="3657600"/>
            <a:ext cx="592667" cy="838200"/>
          </a:xfrm>
          <a:prstGeom prst="rect">
            <a:avLst/>
          </a:prstGeom>
          <a:noFill/>
          <a:ln w="9525">
            <a:noFill/>
            <a:miter lim="800000"/>
            <a:headEnd/>
            <a:tailEnd/>
          </a:ln>
        </p:spPr>
      </p:pic>
      <p:sp>
        <p:nvSpPr>
          <p:cNvPr id="11" name="Content Placeholder 3"/>
          <p:cNvSpPr>
            <a:spLocks noGrp="1"/>
          </p:cNvSpPr>
          <p:nvPr>
            <p:ph sz="half" idx="1"/>
          </p:nvPr>
        </p:nvSpPr>
        <p:spPr>
          <a:xfrm>
            <a:off x="5791200" y="1143000"/>
            <a:ext cx="3055144" cy="5334000"/>
          </a:xfrm>
        </p:spPr>
        <p:txBody>
          <a:bodyPr>
            <a:normAutofit/>
          </a:bodyPr>
          <a:lstStyle/>
          <a:p>
            <a:r>
              <a:rPr lang="en-US" dirty="0" smtClean="0"/>
              <a:t>Laure </a:t>
            </a:r>
            <a:r>
              <a:rPr lang="en-US" dirty="0" err="1" smtClean="0"/>
              <a:t>Berti-Equille</a:t>
            </a:r>
            <a:r>
              <a:rPr lang="en-US" dirty="0" smtClean="0"/>
              <a:t/>
            </a:r>
            <a:br>
              <a:rPr lang="en-US" dirty="0" smtClean="0"/>
            </a:br>
            <a:r>
              <a:rPr lang="en-US" sz="1600" dirty="0" smtClean="0"/>
              <a:t>(Institute of Research for Development)</a:t>
            </a:r>
            <a:endParaRPr lang="en-US" dirty="0" smtClean="0"/>
          </a:p>
          <a:p>
            <a:endParaRPr lang="en-US" sz="400" dirty="0" smtClean="0"/>
          </a:p>
          <a:p>
            <a:r>
              <a:rPr lang="en-US" dirty="0" smtClean="0"/>
              <a:t>Xuan Liu</a:t>
            </a:r>
            <a:br>
              <a:rPr lang="en-US" dirty="0" smtClean="0"/>
            </a:br>
            <a:r>
              <a:rPr lang="en-US" sz="1600" dirty="0" smtClean="0"/>
              <a:t>(Singapore National Univ.)</a:t>
            </a:r>
          </a:p>
          <a:p>
            <a:endParaRPr lang="en-US" sz="400" dirty="0" smtClean="0"/>
          </a:p>
          <a:p>
            <a:r>
              <a:rPr lang="en-US" dirty="0" smtClean="0"/>
              <a:t>Xian Li</a:t>
            </a:r>
            <a:br>
              <a:rPr lang="en-US" dirty="0" smtClean="0"/>
            </a:br>
            <a:r>
              <a:rPr lang="en-US" sz="1600" dirty="0" smtClean="0"/>
              <a:t>(SUNY </a:t>
            </a:r>
            <a:r>
              <a:rPr lang="en-US" sz="1600" dirty="0" err="1" smtClean="0"/>
              <a:t>Binhamton</a:t>
            </a:r>
            <a:r>
              <a:rPr lang="en-US" sz="1600" dirty="0" smtClean="0"/>
              <a:t>)</a:t>
            </a:r>
          </a:p>
          <a:p>
            <a:endParaRPr lang="en-US" sz="400" dirty="0" smtClean="0"/>
          </a:p>
          <a:p>
            <a:r>
              <a:rPr lang="en-US" dirty="0" err="1" smtClean="0"/>
              <a:t>Amelie</a:t>
            </a:r>
            <a:r>
              <a:rPr lang="en-US" dirty="0" smtClean="0"/>
              <a:t> Marian</a:t>
            </a:r>
            <a:br>
              <a:rPr lang="en-US" dirty="0" smtClean="0"/>
            </a:br>
            <a:r>
              <a:rPr lang="en-US" sz="1600" dirty="0" smtClean="0"/>
              <a:t>(Rutgers Univ.)</a:t>
            </a:r>
          </a:p>
          <a:p>
            <a:endParaRPr lang="en-US" sz="1100" dirty="0" smtClean="0"/>
          </a:p>
          <a:p>
            <a:r>
              <a:rPr lang="en-US" dirty="0" smtClean="0"/>
              <a:t>Anish Das Sarma</a:t>
            </a:r>
            <a:br>
              <a:rPr lang="en-US" dirty="0" smtClean="0"/>
            </a:br>
            <a:r>
              <a:rPr lang="en-US" sz="1600" dirty="0" smtClean="0"/>
              <a:t>(Google)</a:t>
            </a:r>
          </a:p>
          <a:p>
            <a:endParaRPr lang="en-US" sz="400" dirty="0" smtClean="0"/>
          </a:p>
          <a:p>
            <a:r>
              <a:rPr lang="en-US" dirty="0" smtClean="0"/>
              <a:t>Beng Chin </a:t>
            </a:r>
            <a:r>
              <a:rPr lang="en-US" dirty="0" err="1" smtClean="0"/>
              <a:t>Ooi</a:t>
            </a:r>
            <a:r>
              <a:rPr lang="en-US" dirty="0" smtClean="0"/>
              <a:t/>
            </a:r>
            <a:br>
              <a:rPr lang="en-US" dirty="0" smtClean="0"/>
            </a:br>
            <a:r>
              <a:rPr lang="en-US" sz="1600" dirty="0" smtClean="0"/>
              <a:t>(Singapore National Univ.)</a:t>
            </a:r>
          </a:p>
          <a:p>
            <a:endParaRPr lang="en-US" sz="1400" dirty="0" smtClean="0"/>
          </a:p>
        </p:txBody>
      </p:sp>
      <p:pic>
        <p:nvPicPr>
          <p:cNvPr id="363528" name="Picture 8"/>
          <p:cNvPicPr>
            <a:picLocks noChangeAspect="1" noChangeArrowheads="1"/>
          </p:cNvPicPr>
          <p:nvPr/>
        </p:nvPicPr>
        <p:blipFill>
          <a:blip r:embed="rId6" cstate="print"/>
          <a:srcRect l="22414" t="10000" r="7367" b="28333"/>
          <a:stretch>
            <a:fillRect/>
          </a:stretch>
        </p:blipFill>
        <p:spPr bwMode="auto">
          <a:xfrm>
            <a:off x="4876800" y="4528456"/>
            <a:ext cx="609600" cy="805544"/>
          </a:xfrm>
          <a:prstGeom prst="rect">
            <a:avLst/>
          </a:prstGeom>
          <a:noFill/>
          <a:ln w="9525">
            <a:noFill/>
            <a:miter lim="800000"/>
            <a:headEnd/>
            <a:tailEnd/>
          </a:ln>
        </p:spPr>
      </p:pic>
      <p:pic>
        <p:nvPicPr>
          <p:cNvPr id="363529" name="Picture 9"/>
          <p:cNvPicPr>
            <a:picLocks noChangeAspect="1" noChangeArrowheads="1"/>
          </p:cNvPicPr>
          <p:nvPr/>
        </p:nvPicPr>
        <p:blipFill>
          <a:blip r:embed="rId7" cstate="print"/>
          <a:srcRect/>
          <a:stretch>
            <a:fillRect/>
          </a:stretch>
        </p:blipFill>
        <p:spPr bwMode="auto">
          <a:xfrm>
            <a:off x="762000" y="2878758"/>
            <a:ext cx="609599" cy="702642"/>
          </a:xfrm>
          <a:prstGeom prst="rect">
            <a:avLst/>
          </a:prstGeom>
          <a:noFill/>
          <a:ln w="9525">
            <a:noFill/>
            <a:miter lim="800000"/>
            <a:headEnd/>
            <a:tailEnd/>
          </a:ln>
        </p:spPr>
      </p:pic>
      <p:pic>
        <p:nvPicPr>
          <p:cNvPr id="362499" name="Picture 3"/>
          <p:cNvPicPr>
            <a:picLocks noChangeAspect="1" noChangeArrowheads="1"/>
          </p:cNvPicPr>
          <p:nvPr/>
        </p:nvPicPr>
        <p:blipFill>
          <a:blip r:embed="rId8" cstate="print"/>
          <a:srcRect r="15789"/>
          <a:stretch>
            <a:fillRect/>
          </a:stretch>
        </p:blipFill>
        <p:spPr bwMode="auto">
          <a:xfrm>
            <a:off x="762000" y="2057400"/>
            <a:ext cx="609600" cy="766989"/>
          </a:xfrm>
          <a:prstGeom prst="rect">
            <a:avLst/>
          </a:prstGeom>
          <a:noFill/>
          <a:ln w="9525">
            <a:noFill/>
            <a:miter lim="800000"/>
            <a:headEnd/>
            <a:tailEnd/>
          </a:ln>
        </p:spPr>
      </p:pic>
      <p:sp>
        <p:nvSpPr>
          <p:cNvPr id="14" name="TextBox 13"/>
          <p:cNvSpPr txBox="1"/>
          <p:nvPr/>
        </p:nvSpPr>
        <p:spPr>
          <a:xfrm>
            <a:off x="2667000" y="6211669"/>
            <a:ext cx="3429000" cy="646331"/>
          </a:xfrm>
          <a:prstGeom prst="rect">
            <a:avLst/>
          </a:prstGeom>
          <a:noFill/>
        </p:spPr>
        <p:txBody>
          <a:bodyPr wrap="square" rtlCol="0">
            <a:spAutoFit/>
          </a:bodyPr>
          <a:lstStyle/>
          <a:p>
            <a:r>
              <a:rPr lang="en-US" dirty="0" smtClean="0">
                <a:solidFill>
                  <a:schemeClr val="accent2">
                    <a:lumMod val="60000"/>
                    <a:lumOff val="40000"/>
                  </a:schemeClr>
                </a:solidFill>
              </a:rPr>
              <a:t>Ordered by the amount of time spent at AT&amp;T</a:t>
            </a:r>
            <a:endParaRPr lang="en-US" dirty="0">
              <a:solidFill>
                <a:schemeClr val="accent2">
                  <a:lumMod val="60000"/>
                  <a:lumOff val="40000"/>
                </a:schemeClr>
              </a:solidFill>
            </a:endParaRPr>
          </a:p>
        </p:txBody>
      </p:sp>
      <p:pic>
        <p:nvPicPr>
          <p:cNvPr id="386050" name="Picture 2"/>
          <p:cNvPicPr>
            <a:picLocks noChangeAspect="1" noChangeArrowheads="1"/>
          </p:cNvPicPr>
          <p:nvPr/>
        </p:nvPicPr>
        <p:blipFill>
          <a:blip r:embed="rId9" cstate="print"/>
          <a:srcRect l="33333" t="11905" r="31746" b="26190"/>
          <a:stretch>
            <a:fillRect/>
          </a:stretch>
        </p:blipFill>
        <p:spPr bwMode="auto">
          <a:xfrm>
            <a:off x="4842075" y="1981200"/>
            <a:ext cx="644769" cy="762000"/>
          </a:xfrm>
          <a:prstGeom prst="rect">
            <a:avLst/>
          </a:prstGeom>
          <a:noFill/>
          <a:ln w="9525">
            <a:noFill/>
            <a:miter lim="800000"/>
            <a:headEnd/>
            <a:tailEnd/>
          </a:ln>
        </p:spPr>
      </p:pic>
      <p:pic>
        <p:nvPicPr>
          <p:cNvPr id="363522" name="Picture 2"/>
          <p:cNvPicPr>
            <a:picLocks noChangeAspect="1" noChangeArrowheads="1"/>
          </p:cNvPicPr>
          <p:nvPr/>
        </p:nvPicPr>
        <p:blipFill>
          <a:blip r:embed="rId10" cstate="print"/>
          <a:srcRect l="9080" r="9091" b="8958"/>
          <a:stretch>
            <a:fillRect/>
          </a:stretch>
        </p:blipFill>
        <p:spPr bwMode="auto">
          <a:xfrm>
            <a:off x="762000" y="5257800"/>
            <a:ext cx="685800" cy="762000"/>
          </a:xfrm>
          <a:prstGeom prst="rect">
            <a:avLst/>
          </a:prstGeom>
          <a:noFill/>
          <a:ln w="9525">
            <a:noFill/>
            <a:miter lim="800000"/>
            <a:headEnd/>
            <a:tailEnd/>
          </a:ln>
        </p:spPr>
      </p:pic>
      <p:pic>
        <p:nvPicPr>
          <p:cNvPr id="363524" name="Picture 4"/>
          <p:cNvPicPr>
            <a:picLocks noChangeAspect="1" noChangeArrowheads="1"/>
          </p:cNvPicPr>
          <p:nvPr/>
        </p:nvPicPr>
        <p:blipFill>
          <a:blip r:embed="rId11" cstate="print"/>
          <a:srcRect/>
          <a:stretch>
            <a:fillRect/>
          </a:stretch>
        </p:blipFill>
        <p:spPr bwMode="auto">
          <a:xfrm>
            <a:off x="685800" y="4495800"/>
            <a:ext cx="708987" cy="742950"/>
          </a:xfrm>
          <a:prstGeom prst="rect">
            <a:avLst/>
          </a:prstGeom>
          <a:noFill/>
          <a:ln w="9525">
            <a:noFill/>
            <a:miter lim="800000"/>
            <a:headEnd/>
            <a:tailEnd/>
          </a:ln>
        </p:spPr>
      </p:pic>
      <p:pic>
        <p:nvPicPr>
          <p:cNvPr id="442370" name="Picture 2" descr="2008may"/>
          <p:cNvPicPr>
            <a:picLocks noChangeAspect="1" noChangeArrowheads="1"/>
          </p:cNvPicPr>
          <p:nvPr/>
        </p:nvPicPr>
        <p:blipFill>
          <a:blip r:embed="rId12" cstate="print"/>
          <a:srcRect l="19753"/>
          <a:stretch>
            <a:fillRect/>
          </a:stretch>
        </p:blipFill>
        <p:spPr bwMode="auto">
          <a:xfrm>
            <a:off x="4876800" y="5369471"/>
            <a:ext cx="619125" cy="832037"/>
          </a:xfrm>
          <a:prstGeom prst="rect">
            <a:avLst/>
          </a:prstGeom>
          <a:noFill/>
        </p:spPr>
      </p:pic>
      <p:pic>
        <p:nvPicPr>
          <p:cNvPr id="442374" name="Picture 6" descr="Lyons, Kenneth B."/>
          <p:cNvPicPr>
            <a:picLocks noChangeAspect="1" noChangeArrowheads="1"/>
          </p:cNvPicPr>
          <p:nvPr/>
        </p:nvPicPr>
        <p:blipFill>
          <a:blip r:embed="rId13" cstate="print"/>
          <a:srcRect/>
          <a:stretch>
            <a:fillRect/>
          </a:stretch>
        </p:blipFill>
        <p:spPr bwMode="auto">
          <a:xfrm>
            <a:off x="762000" y="1219200"/>
            <a:ext cx="635635" cy="838201"/>
          </a:xfrm>
          <a:prstGeom prst="rect">
            <a:avLst/>
          </a:prstGeom>
          <a:noFill/>
        </p:spPr>
      </p:pic>
      <p:pic>
        <p:nvPicPr>
          <p:cNvPr id="420866" name="Picture 2" descr="C:\Users\lunadong\AppData\Local\Microsoft\Windows\Temporary Internet Files\Content.Outlook\IFFNUNY3\xianli (2).jpg"/>
          <p:cNvPicPr>
            <a:picLocks noChangeAspect="1" noChangeArrowheads="1"/>
          </p:cNvPicPr>
          <p:nvPr/>
        </p:nvPicPr>
        <p:blipFill>
          <a:blip r:embed="rId14" cstate="print"/>
          <a:srcRect l="31418" t="15000" r="36705" b="53965"/>
          <a:stretch>
            <a:fillRect/>
          </a:stretch>
        </p:blipFill>
        <p:spPr bwMode="auto">
          <a:xfrm>
            <a:off x="4853354" y="2790092"/>
            <a:ext cx="645724" cy="8382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52600"/>
            <a:ext cx="8458200" cy="1974059"/>
          </a:xfrm>
        </p:spPr>
        <p:txBody>
          <a:bodyPr/>
          <a:lstStyle/>
          <a:p>
            <a:pPr algn="ctr"/>
            <a:r>
              <a:rPr lang="en-US" dirty="0" smtClean="0"/>
              <a:t>Solomon: Seeking the Truth Via Copying Detection</a:t>
            </a:r>
            <a:endParaRPr lang="en-US" dirty="0"/>
          </a:p>
        </p:txBody>
      </p:sp>
      <p:sp>
        <p:nvSpPr>
          <p:cNvPr id="3" name="Text Placeholder 2"/>
          <p:cNvSpPr>
            <a:spLocks noGrp="1"/>
          </p:cNvSpPr>
          <p:nvPr>
            <p:ph type="body" idx="1"/>
          </p:nvPr>
        </p:nvSpPr>
        <p:spPr>
          <a:xfrm>
            <a:off x="914400" y="4876800"/>
            <a:ext cx="7772400" cy="1052512"/>
          </a:xfrm>
        </p:spPr>
        <p:txBody>
          <a:bodyPr>
            <a:noAutofit/>
          </a:bodyPr>
          <a:lstStyle/>
          <a:p>
            <a:pPr algn="ctr"/>
            <a:r>
              <a:rPr lang="en-US" sz="2400" dirty="0" smtClean="0"/>
              <a:t>http://www2.research.att.com/~yifanhu/SourceCopying/</a:t>
            </a:r>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534400" cy="1295400"/>
          </a:xfrm>
        </p:spPr>
        <p:txBody>
          <a:bodyPr/>
          <a:lstStyle/>
          <a:p>
            <a:r>
              <a:rPr lang="en-US" sz="4400" dirty="0" smtClean="0"/>
              <a:t>What Is Missing? (a.k.a. Future Work)</a:t>
            </a:r>
            <a:endParaRPr lang="en-US" sz="3600" dirty="0"/>
          </a:p>
        </p:txBody>
      </p:sp>
      <p:sp>
        <p:nvSpPr>
          <p:cNvPr id="4" name="Rectangle 3"/>
          <p:cNvSpPr/>
          <p:nvPr/>
        </p:nvSpPr>
        <p:spPr>
          <a:xfrm>
            <a:off x="4267200" y="16002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Diagram 12"/>
          <p:cNvGraphicFramePr/>
          <p:nvPr/>
        </p:nvGraphicFramePr>
        <p:xfrm>
          <a:off x="1295400" y="990600"/>
          <a:ext cx="7315200" cy="241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Content Placeholder 2"/>
          <p:cNvSpPr>
            <a:spLocks noGrp="1"/>
          </p:cNvSpPr>
          <p:nvPr>
            <p:ph sz="half" idx="1"/>
          </p:nvPr>
        </p:nvSpPr>
        <p:spPr>
          <a:xfrm>
            <a:off x="685800" y="3048000"/>
            <a:ext cx="4038600" cy="3657600"/>
          </a:xfrm>
        </p:spPr>
        <p:txBody>
          <a:bodyPr>
            <a:normAutofit fontScale="85000" lnSpcReduction="20000"/>
          </a:bodyPr>
          <a:lstStyle/>
          <a:p>
            <a:pPr marL="411480" indent="-342900">
              <a:buFont typeface="Wingdings"/>
              <a:buChar char=""/>
            </a:pPr>
            <a:r>
              <a:rPr lang="en-US" sz="2800" dirty="0" smtClean="0"/>
              <a:t>Loop copying</a:t>
            </a:r>
          </a:p>
          <a:p>
            <a:pPr marL="411480" indent="-342900">
              <a:buFont typeface="Wingdings"/>
              <a:buChar char=""/>
            </a:pPr>
            <a:r>
              <a:rPr lang="en-US" sz="2800" dirty="0" smtClean="0"/>
              <a:t>Copying by category</a:t>
            </a:r>
          </a:p>
          <a:p>
            <a:pPr marL="411480" indent="-342900">
              <a:buFont typeface="Wingdings"/>
              <a:buChar char=""/>
            </a:pPr>
            <a:r>
              <a:rPr lang="en-US" sz="2800" dirty="0" smtClean="0"/>
              <a:t>Summarizing copying patterns</a:t>
            </a:r>
          </a:p>
          <a:p>
            <a:pPr marL="411480" indent="-342900">
              <a:buFont typeface="Wingdings"/>
              <a:buChar char=""/>
            </a:pPr>
            <a:r>
              <a:rPr lang="en-US" sz="2800" dirty="0" smtClean="0"/>
              <a:t>Exploring evidence from schemas, </a:t>
            </a:r>
            <a:r>
              <a:rPr lang="en-US" sz="2800" dirty="0" err="1" smtClean="0"/>
              <a:t>tuple</a:t>
            </a:r>
            <a:r>
              <a:rPr lang="en-US" sz="2800" dirty="0" smtClean="0"/>
              <a:t> ordering, etc.</a:t>
            </a:r>
          </a:p>
          <a:p>
            <a:pPr marL="411480" indent="-342900">
              <a:buFont typeface="Wingdings"/>
              <a:buChar char=""/>
            </a:pPr>
            <a:r>
              <a:rPr lang="en-US" sz="2800" dirty="0" smtClean="0"/>
              <a:t>Scalability</a:t>
            </a:r>
          </a:p>
          <a:p>
            <a:pPr marL="411480" indent="-342900">
              <a:buFont typeface="Wingdings"/>
              <a:buChar char=""/>
            </a:pPr>
            <a:r>
              <a:rPr lang="en-US" sz="2800" dirty="0" smtClean="0"/>
              <a:t>Detecting opinion influence</a:t>
            </a:r>
          </a:p>
          <a:p>
            <a:pPr>
              <a:buFont typeface="Wingdings" pitchFamily="2" charset="2"/>
              <a:buChar char="q"/>
            </a:pPr>
            <a:endParaRPr lang="en-US" dirty="0" smtClean="0"/>
          </a:p>
        </p:txBody>
      </p:sp>
      <p:sp>
        <p:nvSpPr>
          <p:cNvPr id="16" name="Content Placeholder 3"/>
          <p:cNvSpPr>
            <a:spLocks noGrp="1"/>
          </p:cNvSpPr>
          <p:nvPr>
            <p:ph sz="half" idx="2"/>
          </p:nvPr>
        </p:nvSpPr>
        <p:spPr>
          <a:xfrm>
            <a:off x="4876800" y="3048000"/>
            <a:ext cx="4038600" cy="3657600"/>
          </a:xfrm>
        </p:spPr>
        <p:txBody>
          <a:bodyPr>
            <a:normAutofit fontScale="85000" lnSpcReduction="20000"/>
          </a:bodyPr>
          <a:lstStyle/>
          <a:p>
            <a:r>
              <a:rPr lang="en-US" dirty="0" smtClean="0"/>
              <a:t>Hidden Sources</a:t>
            </a:r>
          </a:p>
          <a:p>
            <a:r>
              <a:rPr lang="en-US" dirty="0" smtClean="0"/>
              <a:t>Global detection for dynamic data</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False Information Can Be Propagated (IV)</a:t>
            </a:r>
            <a:endParaRPr lang="en-US" dirty="0"/>
          </a:p>
        </p:txBody>
      </p:sp>
      <p:pic>
        <p:nvPicPr>
          <p:cNvPr id="230407" name="Picture 7"/>
          <p:cNvPicPr>
            <a:picLocks noChangeAspect="1" noChangeArrowheads="1"/>
          </p:cNvPicPr>
          <p:nvPr/>
        </p:nvPicPr>
        <p:blipFill>
          <a:blip r:embed="rId3" cstate="print"/>
          <a:srcRect l="18421" t="37097"/>
          <a:stretch>
            <a:fillRect/>
          </a:stretch>
        </p:blipFill>
        <p:spPr bwMode="auto">
          <a:xfrm>
            <a:off x="3048000" y="1143000"/>
            <a:ext cx="2667000" cy="2156952"/>
          </a:xfrm>
          <a:prstGeom prst="rect">
            <a:avLst/>
          </a:prstGeom>
          <a:noFill/>
          <a:ln w="9525">
            <a:noFill/>
            <a:miter lim="800000"/>
            <a:headEnd/>
            <a:tailEnd/>
          </a:ln>
        </p:spPr>
      </p:pic>
      <p:sp>
        <p:nvSpPr>
          <p:cNvPr id="33" name="TextBox 32"/>
          <p:cNvSpPr txBox="1"/>
          <p:nvPr/>
        </p:nvSpPr>
        <p:spPr>
          <a:xfrm>
            <a:off x="5715000" y="2630269"/>
            <a:ext cx="2809359" cy="646331"/>
          </a:xfrm>
          <a:prstGeom prst="rect">
            <a:avLst/>
          </a:prstGeom>
          <a:noFill/>
        </p:spPr>
        <p:txBody>
          <a:bodyPr wrap="none" rtlCol="0">
            <a:spAutoFit/>
          </a:bodyPr>
          <a:lstStyle/>
          <a:p>
            <a:r>
              <a:rPr lang="en-US" dirty="0" smtClean="0"/>
              <a:t>Posted by Andrew </a:t>
            </a:r>
            <a:r>
              <a:rPr lang="en-US" dirty="0" err="1" smtClean="0"/>
              <a:t>Breitbart</a:t>
            </a:r>
            <a:endParaRPr lang="en-US" dirty="0" smtClean="0"/>
          </a:p>
          <a:p>
            <a:r>
              <a:rPr lang="en-US" dirty="0" smtClean="0"/>
              <a:t>In his blog</a:t>
            </a:r>
            <a:endParaRPr lang="en-US" dirty="0"/>
          </a:p>
        </p:txBody>
      </p:sp>
      <p:grpSp>
        <p:nvGrpSpPr>
          <p:cNvPr id="22" name="Group 21"/>
          <p:cNvGrpSpPr/>
          <p:nvPr/>
        </p:nvGrpSpPr>
        <p:grpSpPr>
          <a:xfrm>
            <a:off x="381000" y="3299952"/>
            <a:ext cx="8572500" cy="1805448"/>
            <a:chOff x="381000" y="3299952"/>
            <a:chExt cx="8572500" cy="1805448"/>
          </a:xfrm>
        </p:grpSpPr>
        <p:pic>
          <p:nvPicPr>
            <p:cNvPr id="30" name="Picture 7"/>
            <p:cNvPicPr>
              <a:picLocks noChangeAspect="1" noChangeArrowheads="1"/>
            </p:cNvPicPr>
            <p:nvPr/>
          </p:nvPicPr>
          <p:blipFill>
            <a:blip r:embed="rId3" cstate="print"/>
            <a:srcRect l="-225" t="1542" b="62903"/>
            <a:stretch>
              <a:fillRect/>
            </a:stretch>
          </p:blipFill>
          <p:spPr bwMode="auto">
            <a:xfrm>
              <a:off x="381000" y="3581400"/>
              <a:ext cx="4095750" cy="1524000"/>
            </a:xfrm>
            <a:prstGeom prst="rect">
              <a:avLst/>
            </a:prstGeom>
            <a:ln w="28575">
              <a:noFill/>
              <a:headEnd type="arrow" w="med" len="med"/>
              <a:tailEnd type="none" w="med" len="med"/>
            </a:ln>
          </p:spPr>
        </p:pic>
        <p:pic>
          <p:nvPicPr>
            <p:cNvPr id="230414" name="Picture 14"/>
            <p:cNvPicPr>
              <a:picLocks noChangeAspect="1" noChangeArrowheads="1"/>
            </p:cNvPicPr>
            <p:nvPr/>
          </p:nvPicPr>
          <p:blipFill>
            <a:blip r:embed="rId4" cstate="print"/>
            <a:srcRect/>
            <a:stretch>
              <a:fillRect/>
            </a:stretch>
          </p:blipFill>
          <p:spPr bwMode="auto">
            <a:xfrm>
              <a:off x="3429000" y="3733800"/>
              <a:ext cx="771525" cy="742950"/>
            </a:xfrm>
            <a:prstGeom prst="rect">
              <a:avLst/>
            </a:prstGeom>
            <a:ln w="28575">
              <a:noFill/>
              <a:headEnd type="arrow" w="med" len="med"/>
              <a:tailEnd type="none" w="med" len="med"/>
            </a:ln>
          </p:spPr>
        </p:pic>
        <p:grpSp>
          <p:nvGrpSpPr>
            <p:cNvPr id="34" name="Group 33"/>
            <p:cNvGrpSpPr/>
            <p:nvPr/>
          </p:nvGrpSpPr>
          <p:grpSpPr>
            <a:xfrm>
              <a:off x="4876800" y="3810000"/>
              <a:ext cx="4076700" cy="1133475"/>
              <a:chOff x="3810000" y="3505200"/>
              <a:chExt cx="4076700" cy="1133475"/>
            </a:xfrm>
          </p:grpSpPr>
          <p:pic>
            <p:nvPicPr>
              <p:cNvPr id="230409" name="Picture 9"/>
              <p:cNvPicPr>
                <a:picLocks noChangeAspect="1" noChangeArrowheads="1"/>
              </p:cNvPicPr>
              <p:nvPr/>
            </p:nvPicPr>
            <p:blipFill>
              <a:blip r:embed="rId5" cstate="print"/>
              <a:srcRect/>
              <a:stretch>
                <a:fillRect/>
              </a:stretch>
            </p:blipFill>
            <p:spPr bwMode="auto">
              <a:xfrm>
                <a:off x="3810000" y="4105275"/>
                <a:ext cx="3941956" cy="533400"/>
              </a:xfrm>
              <a:prstGeom prst="rect">
                <a:avLst/>
              </a:prstGeom>
              <a:ln w="28575">
                <a:noFill/>
                <a:headEnd type="arrow" w="med" len="med"/>
                <a:tailEnd type="none" w="med" len="med"/>
              </a:ln>
            </p:spPr>
          </p:pic>
          <p:pic>
            <p:nvPicPr>
              <p:cNvPr id="230413" name="Picture 13"/>
              <p:cNvPicPr>
                <a:picLocks noChangeAspect="1" noChangeArrowheads="1"/>
              </p:cNvPicPr>
              <p:nvPr/>
            </p:nvPicPr>
            <p:blipFill>
              <a:blip r:embed="rId6" cstate="print"/>
              <a:srcRect/>
              <a:stretch>
                <a:fillRect/>
              </a:stretch>
            </p:blipFill>
            <p:spPr bwMode="auto">
              <a:xfrm>
                <a:off x="3810000" y="3505200"/>
                <a:ext cx="4076700" cy="676275"/>
              </a:xfrm>
              <a:prstGeom prst="rect">
                <a:avLst/>
              </a:prstGeom>
              <a:ln w="28575">
                <a:noFill/>
                <a:headEnd type="arrow" w="med" len="med"/>
                <a:tailEnd type="none" w="med" len="med"/>
              </a:ln>
            </p:spPr>
          </p:pic>
        </p:grpSp>
        <p:cxnSp>
          <p:nvCxnSpPr>
            <p:cNvPr id="41" name="Straight Arrow Connector 40"/>
            <p:cNvCxnSpPr>
              <a:endCxn id="230407" idx="2"/>
            </p:cNvCxnSpPr>
            <p:nvPr/>
          </p:nvCxnSpPr>
          <p:spPr>
            <a:xfrm flipV="1">
              <a:off x="1905000" y="3299952"/>
              <a:ext cx="2476500" cy="738648"/>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230414" idx="0"/>
              <a:endCxn id="230407" idx="2"/>
            </p:cNvCxnSpPr>
            <p:nvPr/>
          </p:nvCxnSpPr>
          <p:spPr>
            <a:xfrm rot="5400000" flipH="1" flipV="1">
              <a:off x="3881207" y="3233508"/>
              <a:ext cx="433848" cy="566737"/>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230413" idx="0"/>
              <a:endCxn id="230407" idx="2"/>
            </p:cNvCxnSpPr>
            <p:nvPr/>
          </p:nvCxnSpPr>
          <p:spPr>
            <a:xfrm rot="16200000" flipV="1">
              <a:off x="5393301" y="2288151"/>
              <a:ext cx="510048" cy="2533650"/>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2428875" y="3299952"/>
            <a:ext cx="4810125" cy="3481848"/>
            <a:chOff x="2428875" y="3299952"/>
            <a:chExt cx="4810125" cy="3481848"/>
          </a:xfrm>
        </p:grpSpPr>
        <p:pic>
          <p:nvPicPr>
            <p:cNvPr id="230411" name="Picture 11"/>
            <p:cNvPicPr>
              <a:picLocks noChangeAspect="1" noChangeArrowheads="1"/>
            </p:cNvPicPr>
            <p:nvPr/>
          </p:nvPicPr>
          <p:blipFill>
            <a:blip r:embed="rId7" cstate="print"/>
            <a:srcRect/>
            <a:stretch>
              <a:fillRect/>
            </a:stretch>
          </p:blipFill>
          <p:spPr bwMode="auto">
            <a:xfrm>
              <a:off x="2590800" y="5354089"/>
              <a:ext cx="1371600" cy="1427711"/>
            </a:xfrm>
            <a:prstGeom prst="rect">
              <a:avLst/>
            </a:prstGeom>
            <a:ln w="28575">
              <a:noFill/>
              <a:headEnd type="arrow" w="med" len="med"/>
              <a:tailEnd type="none" w="med" len="med"/>
            </a:ln>
          </p:spPr>
        </p:pic>
        <p:pic>
          <p:nvPicPr>
            <p:cNvPr id="25" name="Picture 11"/>
            <p:cNvPicPr>
              <a:picLocks noChangeAspect="1" noChangeArrowheads="1"/>
            </p:cNvPicPr>
            <p:nvPr/>
          </p:nvPicPr>
          <p:blipFill>
            <a:blip r:embed="rId8" cstate="print"/>
            <a:srcRect/>
            <a:stretch>
              <a:fillRect/>
            </a:stretch>
          </p:blipFill>
          <p:spPr bwMode="auto">
            <a:xfrm>
              <a:off x="5410200" y="5638800"/>
              <a:ext cx="1828800" cy="495133"/>
            </a:xfrm>
            <a:prstGeom prst="rect">
              <a:avLst/>
            </a:prstGeom>
            <a:ln w="28575">
              <a:noFill/>
              <a:headEnd type="arrow" w="med" len="med"/>
              <a:tailEnd type="none" w="med" len="med"/>
            </a:ln>
          </p:spPr>
        </p:pic>
        <p:cxnSp>
          <p:nvCxnSpPr>
            <p:cNvPr id="47" name="Straight Arrow Connector 46"/>
            <p:cNvCxnSpPr>
              <a:stCxn id="230411" idx="0"/>
              <a:endCxn id="230407" idx="2"/>
            </p:cNvCxnSpPr>
            <p:nvPr/>
          </p:nvCxnSpPr>
          <p:spPr>
            <a:xfrm rot="5400000" flipH="1" flipV="1">
              <a:off x="2801982" y="3774571"/>
              <a:ext cx="2054137" cy="1104900"/>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25" idx="0"/>
              <a:endCxn id="230407" idx="2"/>
            </p:cNvCxnSpPr>
            <p:nvPr/>
          </p:nvCxnSpPr>
          <p:spPr>
            <a:xfrm rot="16200000" flipV="1">
              <a:off x="4183626" y="3497826"/>
              <a:ext cx="2338848" cy="1943100"/>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230411" idx="0"/>
              <a:endCxn id="30" idx="2"/>
            </p:cNvCxnSpPr>
            <p:nvPr/>
          </p:nvCxnSpPr>
          <p:spPr>
            <a:xfrm rot="16200000" flipV="1">
              <a:off x="2728394" y="4805882"/>
              <a:ext cx="248689" cy="847725"/>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25" idx="0"/>
              <a:endCxn id="30" idx="2"/>
            </p:cNvCxnSpPr>
            <p:nvPr/>
          </p:nvCxnSpPr>
          <p:spPr>
            <a:xfrm rot="16200000" flipV="1">
              <a:off x="4110038" y="3424237"/>
              <a:ext cx="533400" cy="3895725"/>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25" idx="0"/>
              <a:endCxn id="230409" idx="2"/>
            </p:cNvCxnSpPr>
            <p:nvPr/>
          </p:nvCxnSpPr>
          <p:spPr>
            <a:xfrm rot="5400000" flipH="1" flipV="1">
              <a:off x="6238527" y="5029549"/>
              <a:ext cx="695325" cy="523178"/>
            </a:xfrm>
            <a:prstGeom prst="straightConnector1">
              <a:avLst/>
            </a:prstGeom>
            <a:ln w="28575">
              <a:solidFill>
                <a:schemeClr val="accent6">
                  <a:lumMod val="60000"/>
                  <a:lumOff val="4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5486400" y="5029200"/>
              <a:ext cx="510076" cy="584775"/>
            </a:xfrm>
            <a:prstGeom prst="rect">
              <a:avLst/>
            </a:prstGeom>
            <a:noFill/>
          </p:spPr>
          <p:txBody>
            <a:bodyPr wrap="none" rtlCol="0">
              <a:spAutoFit/>
            </a:bodyPr>
            <a:lstStyle/>
            <a:p>
              <a:r>
                <a:rPr lang="en-US" sz="3200" dirty="0" smtClean="0">
                  <a:solidFill>
                    <a:schemeClr val="accent1"/>
                  </a:solidFill>
                </a:rPr>
                <a:t>…</a:t>
              </a:r>
              <a:endParaRPr lang="en-US" sz="3200" dirty="0">
                <a:solidFill>
                  <a:schemeClr val="accent1"/>
                </a:solidFill>
              </a:endParaRP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up)">
                                      <p:cBhvr>
                                        <p:cTn id="1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half" idx="2"/>
          </p:nvPr>
        </p:nvGraphicFramePr>
        <p:xfrm>
          <a:off x="4724400" y="1646237"/>
          <a:ext cx="441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p:cNvSpPr txBox="1">
            <a:spLocks/>
          </p:cNvSpPr>
          <p:nvPr/>
        </p:nvSpPr>
        <p:spPr>
          <a:xfrm>
            <a:off x="457200" y="228600"/>
            <a:ext cx="8382000" cy="1295400"/>
          </a:xfrm>
          <a:prstGeom prst="rect">
            <a:avLst/>
          </a:prstGeom>
        </p:spPr>
        <p:txBody>
          <a:bodyPr vert="horz" anchor="ctr">
            <a:noAutofit/>
          </a:bodyPr>
          <a:lstStyle/>
          <a:p>
            <a:pPr lvl="0">
              <a:spcBef>
                <a:spcPct val="0"/>
              </a:spcBef>
              <a:defRPr/>
            </a:pPr>
            <a:r>
              <a:rPr lang="en-US" sz="4000" spc="-150" dirty="0" smtClean="0">
                <a:solidFill>
                  <a:schemeClr val="tx2">
                    <a:satMod val="200000"/>
                  </a:schemeClr>
                </a:solidFill>
                <a:effectLst>
                  <a:outerShdw blurRad="50800" dist="50800" dir="2700000" algn="tl" rotWithShape="0">
                    <a:srgbClr val="000000">
                      <a:alpha val="43137"/>
                    </a:srgbClr>
                  </a:outerShdw>
                </a:effectLst>
                <a:latin typeface="+mj-lt"/>
                <a:ea typeface="+mj-ea"/>
                <a:cs typeface="+mj-cs"/>
              </a:rPr>
              <a:t>What is Missing (a.k.a. Future Work)</a:t>
            </a:r>
            <a:endParaRPr lang="en-US" sz="4000" spc="-150" dirty="0">
              <a:solidFill>
                <a:schemeClr val="tx2">
                  <a:satMod val="200000"/>
                </a:schemeClr>
              </a:solidFill>
              <a:effectLst>
                <a:outerShdw blurRad="50800" dist="50800" dir="2700000" algn="tl" rotWithShape="0">
                  <a:srgbClr val="000000">
                    <a:alpha val="43137"/>
                  </a:srgbClr>
                </a:outerShdw>
              </a:effectLst>
              <a:latin typeface="+mj-lt"/>
              <a:ea typeface="+mj-ea"/>
              <a:cs typeface="+mj-cs"/>
            </a:endParaRPr>
          </a:p>
        </p:txBody>
      </p:sp>
      <p:graphicFrame>
        <p:nvGraphicFramePr>
          <p:cNvPr id="14" name="Diagram 13"/>
          <p:cNvGraphicFramePr/>
          <p:nvPr/>
        </p:nvGraphicFramePr>
        <p:xfrm>
          <a:off x="533400" y="2057400"/>
          <a:ext cx="3962400" cy="45259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Future Work: Explaining Copying-Detection Decisions</a:t>
            </a:r>
            <a:endParaRPr lang="en-US" sz="3600" dirty="0"/>
          </a:p>
        </p:txBody>
      </p:sp>
      <p:sp>
        <p:nvSpPr>
          <p:cNvPr id="3" name="Content Placeholder 2"/>
          <p:cNvSpPr>
            <a:spLocks noGrp="1"/>
          </p:cNvSpPr>
          <p:nvPr>
            <p:ph sz="half" idx="1"/>
          </p:nvPr>
        </p:nvSpPr>
        <p:spPr>
          <a:xfrm>
            <a:off x="464344" y="1524000"/>
            <a:ext cx="8222456" cy="5257800"/>
          </a:xfrm>
          <a:solidFill>
            <a:schemeClr val="bg1"/>
          </a:solidFill>
        </p:spPr>
        <p:txBody>
          <a:bodyPr>
            <a:normAutofit fontScale="92500" lnSpcReduction="20000"/>
          </a:bodyPr>
          <a:lstStyle/>
          <a:p>
            <a:pPr marL="0" lvl="1" indent="0">
              <a:spcBef>
                <a:spcPts val="700"/>
              </a:spcBef>
              <a:buClrTx/>
              <a:buSzPct val="95000"/>
              <a:buFont typeface="Wingdings" pitchFamily="2" charset="2"/>
              <a:buChar char="q"/>
            </a:pPr>
            <a:r>
              <a:rPr lang="en-US" altLang="zh-CN" sz="3200" dirty="0" smtClean="0">
                <a:ea typeface="SimSun" pitchFamily="2" charset="-122"/>
              </a:rPr>
              <a:t>Provide the simplest, understandable explanation for Bayesian analysis</a:t>
            </a:r>
          </a:p>
          <a:p>
            <a:pPr lvl="1">
              <a:buFont typeface="Wingdings" pitchFamily="2" charset="2"/>
              <a:buChar char="q"/>
            </a:pPr>
            <a:r>
              <a:rPr lang="en-US" altLang="zh-CN" sz="2800" dirty="0" smtClean="0">
                <a:ea typeface="SimSun" pitchFamily="2" charset="-122"/>
              </a:rPr>
              <a:t>A copying detection decision is complex</a:t>
            </a:r>
          </a:p>
          <a:p>
            <a:pPr lvl="2">
              <a:buFont typeface="Wingdings" pitchFamily="2" charset="2"/>
              <a:buChar char="q"/>
            </a:pPr>
            <a:r>
              <a:rPr lang="en-US" altLang="zh-CN" dirty="0" smtClean="0">
                <a:ea typeface="SimSun" pitchFamily="2" charset="-122"/>
              </a:rPr>
              <a:t>Why copying?</a:t>
            </a:r>
          </a:p>
          <a:p>
            <a:pPr lvl="2">
              <a:buFont typeface="Wingdings" pitchFamily="2" charset="2"/>
              <a:buChar char="q"/>
            </a:pPr>
            <a:r>
              <a:rPr lang="en-US" altLang="zh-CN" dirty="0" smtClean="0">
                <a:ea typeface="SimSun" pitchFamily="2" charset="-122"/>
              </a:rPr>
              <a:t>Why a particular copying pattern (per-object copying vs. per-attribute copying)?</a:t>
            </a:r>
          </a:p>
          <a:p>
            <a:pPr lvl="2">
              <a:buFont typeface="Wingdings" pitchFamily="2" charset="2"/>
              <a:buChar char="q"/>
            </a:pPr>
            <a:r>
              <a:rPr lang="en-US" altLang="zh-CN" dirty="0" smtClean="0">
                <a:ea typeface="SimSun" pitchFamily="2" charset="-122"/>
              </a:rPr>
              <a:t>Why a particular copying direction?</a:t>
            </a:r>
          </a:p>
          <a:p>
            <a:pPr lvl="2">
              <a:buFont typeface="Wingdings" pitchFamily="2" charset="2"/>
              <a:buChar char="q"/>
            </a:pPr>
            <a:r>
              <a:rPr lang="en-US" altLang="zh-CN" dirty="0" smtClean="0">
                <a:ea typeface="SimSun" pitchFamily="2" charset="-122"/>
              </a:rPr>
              <a:t>Why the local decision is different from the global decision?</a:t>
            </a:r>
          </a:p>
          <a:p>
            <a:pPr>
              <a:buFont typeface="Wingdings" pitchFamily="2" charset="2"/>
              <a:buChar char="q"/>
            </a:pPr>
            <a:r>
              <a:rPr lang="en-US" altLang="zh-CN" sz="3200" dirty="0" smtClean="0">
                <a:ea typeface="SimSun" pitchFamily="2" charset="-122"/>
              </a:rPr>
              <a:t>Answer “what-if” questions</a:t>
            </a:r>
            <a:endParaRPr lang="en-US" altLang="zh-CN" sz="2800" dirty="0" smtClean="0">
              <a:ea typeface="SimSun" pitchFamily="2" charset="-122"/>
            </a:endParaRPr>
          </a:p>
          <a:p>
            <a:pPr lvl="1">
              <a:buFont typeface="Wingdings" pitchFamily="2" charset="2"/>
              <a:buChar char="q"/>
            </a:pPr>
            <a:r>
              <a:rPr lang="en-US" altLang="zh-CN" dirty="0" smtClean="0">
                <a:ea typeface="SimSun" pitchFamily="2" charset="-122"/>
              </a:rPr>
              <a:t>What if the two sources actually use the same format for those common values?</a:t>
            </a:r>
          </a:p>
          <a:p>
            <a:pPr lvl="1">
              <a:buFont typeface="Wingdings" pitchFamily="2" charset="2"/>
              <a:buChar char="q"/>
            </a:pPr>
            <a:r>
              <a:rPr lang="en-US" altLang="zh-CN" dirty="0" smtClean="0">
                <a:ea typeface="SimSun" pitchFamily="2" charset="-122"/>
              </a:rPr>
              <a:t>What if there is a hidden source that S1 and S2 both copy from?</a:t>
            </a:r>
          </a:p>
          <a:p>
            <a:pPr>
              <a:buFont typeface="Wingdings" pitchFamily="2" charset="2"/>
              <a:buChar char="q"/>
            </a:pPr>
            <a:r>
              <a:rPr lang="en-US" altLang="zh-CN" sz="3200" dirty="0" smtClean="0">
                <a:ea typeface="SimSun" pitchFamily="2" charset="-122"/>
              </a:rPr>
              <a:t>Answer “comparison” questions</a:t>
            </a:r>
            <a:endParaRPr lang="en-US" altLang="zh-CN" sz="2800" dirty="0" smtClean="0">
              <a:ea typeface="SimSun" pitchFamily="2" charset="-122"/>
            </a:endParaRPr>
          </a:p>
          <a:p>
            <a:pPr lvl="1">
              <a:buFont typeface="Wingdings" pitchFamily="2" charset="2"/>
              <a:buChar char="q"/>
            </a:pPr>
            <a:r>
              <a:rPr lang="en-US" altLang="zh-CN" dirty="0" smtClean="0">
                <a:ea typeface="SimSun" pitchFamily="2" charset="-122"/>
              </a:rPr>
              <a:t>Why S1 is a copier of S2 but not a copier of S3?</a:t>
            </a:r>
          </a:p>
          <a:p>
            <a:pPr lvl="1">
              <a:buFont typeface="Wingdings" pitchFamily="2" charset="2"/>
              <a:buChar char="q"/>
            </a:pPr>
            <a:r>
              <a:rPr lang="en-US" altLang="zh-CN" dirty="0" smtClean="0">
                <a:ea typeface="SimSun" pitchFamily="2" charset="-122"/>
              </a:rPr>
              <a:t>Why S1 has copied attributes “title” but not “authors”?</a:t>
            </a:r>
          </a:p>
        </p:txBody>
      </p:sp>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on Static Data [VLDB’09a]</a:t>
            </a:r>
            <a:endParaRPr lang="en-US" dirty="0"/>
          </a:p>
        </p:txBody>
      </p:sp>
      <p:sp>
        <p:nvSpPr>
          <p:cNvPr id="3" name="Content Placeholder 2"/>
          <p:cNvSpPr>
            <a:spLocks noGrp="1"/>
          </p:cNvSpPr>
          <p:nvPr>
            <p:ph sz="half" idx="1"/>
          </p:nvPr>
        </p:nvSpPr>
        <p:spPr>
          <a:xfrm>
            <a:off x="464344" y="1600200"/>
            <a:ext cx="8222456" cy="5257800"/>
          </a:xfrm>
          <a:solidFill>
            <a:schemeClr val="bg1"/>
          </a:solidFill>
        </p:spPr>
        <p:txBody>
          <a:bodyPr>
            <a:normAutofit/>
          </a:bodyPr>
          <a:lstStyle/>
          <a:p>
            <a:pPr>
              <a:buFont typeface="Wingdings" pitchFamily="2" charset="2"/>
              <a:buChar char="q"/>
            </a:pPr>
            <a:r>
              <a:rPr lang="en-US" altLang="zh-CN" sz="3200" dirty="0" smtClean="0">
                <a:ea typeface="SimSun" pitchFamily="2" charset="-122"/>
              </a:rPr>
              <a:t>Dataset: </a:t>
            </a:r>
            <a:r>
              <a:rPr lang="en-US" altLang="zh-CN" sz="3200" dirty="0" err="1" smtClean="0">
                <a:ea typeface="SimSun" pitchFamily="2" charset="-122"/>
              </a:rPr>
              <a:t>AbeBooks</a:t>
            </a:r>
            <a:endParaRPr lang="en-US" altLang="zh-CN" sz="3200" dirty="0" smtClean="0">
              <a:ea typeface="SimSun" pitchFamily="2" charset="-122"/>
            </a:endParaRPr>
          </a:p>
          <a:p>
            <a:pPr lvl="1">
              <a:buFont typeface="Wingdings" pitchFamily="2" charset="2"/>
              <a:buChar char="q"/>
            </a:pPr>
            <a:r>
              <a:rPr lang="en-US" altLang="zh-CN" sz="2800" dirty="0" smtClean="0">
                <a:ea typeface="SimSun" pitchFamily="2" charset="-122"/>
              </a:rPr>
              <a:t>877 bookstores</a:t>
            </a:r>
          </a:p>
          <a:p>
            <a:pPr lvl="1">
              <a:buFont typeface="Wingdings" pitchFamily="2" charset="2"/>
              <a:buChar char="q"/>
            </a:pPr>
            <a:r>
              <a:rPr lang="en-US" altLang="zh-CN" sz="2800" dirty="0" smtClean="0">
                <a:ea typeface="SimSun" pitchFamily="2" charset="-122"/>
              </a:rPr>
              <a:t>1265 CS books</a:t>
            </a:r>
          </a:p>
          <a:p>
            <a:pPr lvl="1">
              <a:buFont typeface="Wingdings" pitchFamily="2" charset="2"/>
              <a:buChar char="q"/>
            </a:pPr>
            <a:r>
              <a:rPr lang="en-US" altLang="zh-CN" sz="2800" dirty="0" smtClean="0">
                <a:ea typeface="SimSun" pitchFamily="2" charset="-122"/>
              </a:rPr>
              <a:t>24364 listings, w. ISBN, name, author-list</a:t>
            </a:r>
          </a:p>
          <a:p>
            <a:pPr lvl="1">
              <a:buFont typeface="Wingdings" pitchFamily="2" charset="2"/>
              <a:buChar char="q"/>
            </a:pPr>
            <a:r>
              <a:rPr lang="en-US" altLang="zh-CN" sz="2800" dirty="0" smtClean="0">
                <a:ea typeface="SimSun" pitchFamily="2" charset="-122"/>
              </a:rPr>
              <a:t>After pre-cleaning, each book on </a:t>
            </a:r>
            <a:r>
              <a:rPr lang="en-US" altLang="zh-CN" sz="2800" dirty="0" err="1" smtClean="0">
                <a:ea typeface="SimSun" pitchFamily="2" charset="-122"/>
              </a:rPr>
              <a:t>avg</a:t>
            </a:r>
            <a:r>
              <a:rPr lang="en-US" altLang="zh-CN" sz="2800" dirty="0" smtClean="0">
                <a:ea typeface="SimSun" pitchFamily="2" charset="-122"/>
              </a:rPr>
              <a:t> has 19 listings and 4 author lists (ranges from 1-23)</a:t>
            </a:r>
            <a:endParaRPr lang="en-US" altLang="zh-CN" sz="2000" dirty="0" smtClean="0">
              <a:ea typeface="SimSun" pitchFamily="2" charset="-122"/>
            </a:endParaRPr>
          </a:p>
          <a:p>
            <a:pPr>
              <a:buFont typeface="Wingdings" pitchFamily="2" charset="2"/>
              <a:buChar char="q"/>
            </a:pPr>
            <a:r>
              <a:rPr lang="en-US" altLang="zh-CN" sz="3200" dirty="0" smtClean="0">
                <a:ea typeface="SimSun" pitchFamily="2" charset="-122"/>
              </a:rPr>
              <a:t>Golden standard: 100 random books</a:t>
            </a:r>
          </a:p>
          <a:p>
            <a:pPr lvl="1">
              <a:buFont typeface="Wingdings" pitchFamily="2" charset="2"/>
              <a:buChar char="q"/>
            </a:pPr>
            <a:r>
              <a:rPr lang="en-US" altLang="zh-CN" sz="2800" dirty="0" smtClean="0">
                <a:ea typeface="SimSun" pitchFamily="2" charset="-122"/>
              </a:rPr>
              <a:t>Manually check author list from book cover</a:t>
            </a:r>
          </a:p>
          <a:p>
            <a:pPr>
              <a:buFont typeface="Wingdings" pitchFamily="2" charset="2"/>
              <a:buChar char="q"/>
            </a:pPr>
            <a:r>
              <a:rPr lang="en-US" altLang="zh-CN" sz="3200" dirty="0" smtClean="0">
                <a:ea typeface="SimSun" pitchFamily="2" charset="-122"/>
              </a:rPr>
              <a:t>Measure: </a:t>
            </a:r>
            <a:r>
              <a:rPr lang="en-US" altLang="zh-CN" sz="2800" dirty="0" smtClean="0">
                <a:ea typeface="SimSun" pitchFamily="2" charset="-122"/>
              </a:rPr>
              <a:t>Precision=#(</a:t>
            </a:r>
            <a:r>
              <a:rPr lang="en-US" altLang="zh-CN" sz="2800" dirty="0" err="1" smtClean="0">
                <a:ea typeface="SimSun" pitchFamily="2" charset="-122"/>
              </a:rPr>
              <a:t>Corr</a:t>
            </a:r>
            <a:r>
              <a:rPr lang="en-US" altLang="zh-CN" sz="2800" dirty="0" smtClean="0">
                <a:ea typeface="SimSun" pitchFamily="2" charset="-122"/>
              </a:rPr>
              <a:t> author lists)/#(All lists)</a:t>
            </a: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Naïve Voting and Types of Errors</a:t>
            </a:r>
            <a:endParaRPr lang="en-US" dirty="0"/>
          </a:p>
        </p:txBody>
      </p:sp>
      <p:sp>
        <p:nvSpPr>
          <p:cNvPr id="3" name="Content Placeholder 2"/>
          <p:cNvSpPr>
            <a:spLocks noGrp="1"/>
          </p:cNvSpPr>
          <p:nvPr>
            <p:ph sz="half" idx="1"/>
          </p:nvPr>
        </p:nvSpPr>
        <p:spPr>
          <a:xfrm>
            <a:off x="464344" y="1600200"/>
            <a:ext cx="8222456" cy="4953000"/>
          </a:xfrm>
          <a:solidFill>
            <a:schemeClr val="bg1"/>
          </a:solidFill>
        </p:spPr>
        <p:txBody>
          <a:bodyPr>
            <a:normAutofit/>
          </a:bodyPr>
          <a:lstStyle/>
          <a:p>
            <a:pPr>
              <a:buFont typeface="Wingdings" pitchFamily="2" charset="2"/>
              <a:buChar char="q"/>
            </a:pPr>
            <a:r>
              <a:rPr lang="en-US" altLang="zh-CN" sz="3200" dirty="0" smtClean="0">
                <a:ea typeface="SimSun" pitchFamily="2" charset="-122"/>
              </a:rPr>
              <a:t>Naïve voting has precision .71</a:t>
            </a:r>
          </a:p>
          <a:p>
            <a:pPr>
              <a:buFont typeface="Wingdings" pitchFamily="2" charset="2"/>
              <a:buChar char="q"/>
            </a:pPr>
            <a:endParaRPr lang="en-US" altLang="zh-CN" sz="2800" dirty="0" smtClean="0">
              <a:ea typeface="SimSun" pitchFamily="2" charset="-122"/>
            </a:endParaRPr>
          </a:p>
          <a:p>
            <a:pPr lvl="1">
              <a:buFont typeface="Wingdings" pitchFamily="2" charset="2"/>
              <a:buChar char="q"/>
            </a:pPr>
            <a:endParaRPr lang="en-US" altLang="zh-CN" sz="3600" dirty="0" smtClean="0">
              <a:ea typeface="SimSun" pitchFamily="2" charset="-122"/>
            </a:endParaRPr>
          </a:p>
        </p:txBody>
      </p:sp>
      <p:graphicFrame>
        <p:nvGraphicFramePr>
          <p:cNvPr id="4" name="Table 3"/>
          <p:cNvGraphicFramePr>
            <a:graphicFrameLocks noGrp="1"/>
          </p:cNvGraphicFramePr>
          <p:nvPr/>
        </p:nvGraphicFramePr>
        <p:xfrm>
          <a:off x="1371600" y="2362200"/>
          <a:ext cx="6096000" cy="3108959"/>
        </p:xfrm>
        <a:graphic>
          <a:graphicData uri="http://schemas.openxmlformats.org/drawingml/2006/table">
            <a:tbl>
              <a:tblPr firstRow="1" bandRow="1">
                <a:tableStyleId>{69C7853C-536D-4A76-A0AE-DD22124D55A5}</a:tableStyleId>
              </a:tblPr>
              <a:tblGrid>
                <a:gridCol w="4343400"/>
                <a:gridCol w="1752600"/>
              </a:tblGrid>
              <a:tr h="370840">
                <a:tc>
                  <a:txBody>
                    <a:bodyPr/>
                    <a:lstStyle/>
                    <a:p>
                      <a:pPr algn="ctr"/>
                      <a:r>
                        <a:rPr lang="en-US" sz="2800" dirty="0" smtClean="0"/>
                        <a:t>Error</a:t>
                      </a:r>
                      <a:r>
                        <a:rPr lang="en-US" sz="2800" baseline="0" dirty="0" smtClean="0"/>
                        <a:t> type</a:t>
                      </a:r>
                      <a:endParaRPr lang="en-US" sz="2800" dirty="0"/>
                    </a:p>
                  </a:txBody>
                  <a:tcPr anchor="ctr"/>
                </a:tc>
                <a:tc>
                  <a:txBody>
                    <a:bodyPr/>
                    <a:lstStyle/>
                    <a:p>
                      <a:pPr algn="ctr"/>
                      <a:r>
                        <a:rPr lang="en-US" sz="2800" dirty="0" smtClean="0"/>
                        <a:t>Num</a:t>
                      </a:r>
                      <a:endParaRPr lang="en-US" sz="2800" dirty="0"/>
                    </a:p>
                  </a:txBody>
                  <a:tcPr anchor="ctr"/>
                </a:tc>
              </a:tr>
              <a:tr h="370840">
                <a:tc>
                  <a:txBody>
                    <a:bodyPr/>
                    <a:lstStyle/>
                    <a:p>
                      <a:pPr algn="ctr"/>
                      <a:r>
                        <a:rPr lang="en-US" sz="2800" dirty="0" smtClean="0"/>
                        <a:t>Missing authors</a:t>
                      </a:r>
                      <a:endParaRPr lang="en-US" sz="2800" dirty="0"/>
                    </a:p>
                  </a:txBody>
                  <a:tcPr anchor="ctr"/>
                </a:tc>
                <a:tc>
                  <a:txBody>
                    <a:bodyPr/>
                    <a:lstStyle/>
                    <a:p>
                      <a:pPr algn="ctr"/>
                      <a:r>
                        <a:rPr lang="en-US" sz="2800" dirty="0" smtClean="0"/>
                        <a:t>23</a:t>
                      </a:r>
                      <a:endParaRPr lang="en-US" sz="2800" dirty="0"/>
                    </a:p>
                  </a:txBody>
                  <a:tcPr anchor="ctr"/>
                </a:tc>
              </a:tr>
              <a:tr h="370840">
                <a:tc>
                  <a:txBody>
                    <a:bodyPr/>
                    <a:lstStyle/>
                    <a:p>
                      <a:pPr algn="ctr"/>
                      <a:r>
                        <a:rPr lang="en-US" sz="2800" dirty="0" smtClean="0"/>
                        <a:t>Additional authors</a:t>
                      </a:r>
                      <a:endParaRPr lang="en-US" sz="2800" dirty="0"/>
                    </a:p>
                  </a:txBody>
                  <a:tcPr anchor="ctr"/>
                </a:tc>
                <a:tc>
                  <a:txBody>
                    <a:bodyPr/>
                    <a:lstStyle/>
                    <a:p>
                      <a:pPr algn="ctr"/>
                      <a:r>
                        <a:rPr lang="en-US" sz="2800" dirty="0" smtClean="0"/>
                        <a:t>4</a:t>
                      </a:r>
                      <a:endParaRPr lang="en-US" sz="2800" dirty="0"/>
                    </a:p>
                  </a:txBody>
                  <a:tcPr anchor="ctr"/>
                </a:tc>
              </a:tr>
              <a:tr h="370840">
                <a:tc>
                  <a:txBody>
                    <a:bodyPr/>
                    <a:lstStyle/>
                    <a:p>
                      <a:pPr algn="ctr"/>
                      <a:r>
                        <a:rPr lang="en-US" sz="2800" dirty="0" err="1" smtClean="0"/>
                        <a:t>Mis</a:t>
                      </a:r>
                      <a:r>
                        <a:rPr lang="en-US" sz="2800" dirty="0" smtClean="0"/>
                        <a:t>-ordering</a:t>
                      </a:r>
                      <a:endParaRPr lang="en-US" sz="2800" dirty="0"/>
                    </a:p>
                  </a:txBody>
                  <a:tcPr anchor="ctr"/>
                </a:tc>
                <a:tc>
                  <a:txBody>
                    <a:bodyPr/>
                    <a:lstStyle/>
                    <a:p>
                      <a:pPr algn="ctr"/>
                      <a:r>
                        <a:rPr lang="en-US" sz="2800" dirty="0" smtClean="0"/>
                        <a:t>3</a:t>
                      </a:r>
                      <a:endParaRPr lang="en-US" sz="2800" dirty="0"/>
                    </a:p>
                  </a:txBody>
                  <a:tcPr anchor="ctr"/>
                </a:tc>
              </a:tr>
              <a:tr h="370840">
                <a:tc>
                  <a:txBody>
                    <a:bodyPr/>
                    <a:lstStyle/>
                    <a:p>
                      <a:pPr algn="ctr"/>
                      <a:r>
                        <a:rPr lang="en-US" sz="2800" dirty="0" err="1" smtClean="0"/>
                        <a:t>Mis</a:t>
                      </a:r>
                      <a:r>
                        <a:rPr lang="en-US" sz="2800" dirty="0" smtClean="0"/>
                        <a:t>-spelling</a:t>
                      </a:r>
                      <a:endParaRPr lang="en-US" sz="2800" dirty="0"/>
                    </a:p>
                  </a:txBody>
                  <a:tcPr anchor="ctr"/>
                </a:tc>
                <a:tc>
                  <a:txBody>
                    <a:bodyPr/>
                    <a:lstStyle/>
                    <a:p>
                      <a:pPr algn="ctr"/>
                      <a:r>
                        <a:rPr lang="en-US" sz="2800" dirty="0" smtClean="0"/>
                        <a:t>2</a:t>
                      </a:r>
                      <a:endParaRPr lang="en-US" sz="2800" dirty="0"/>
                    </a:p>
                  </a:txBody>
                  <a:tcPr anchor="ctr"/>
                </a:tc>
              </a:tr>
              <a:tr h="370840">
                <a:tc>
                  <a:txBody>
                    <a:bodyPr/>
                    <a:lstStyle/>
                    <a:p>
                      <a:pPr algn="ctr"/>
                      <a:r>
                        <a:rPr lang="en-US" sz="2800" dirty="0" smtClean="0"/>
                        <a:t>Incomplete names</a:t>
                      </a:r>
                      <a:endParaRPr lang="en-US" sz="2800" dirty="0"/>
                    </a:p>
                  </a:txBody>
                  <a:tcPr anchor="ctr"/>
                </a:tc>
                <a:tc>
                  <a:txBody>
                    <a:bodyPr/>
                    <a:lstStyle/>
                    <a:p>
                      <a:pPr algn="ctr"/>
                      <a:r>
                        <a:rPr lang="en-US" sz="2800" dirty="0" smtClean="0"/>
                        <a:t>2</a:t>
                      </a:r>
                      <a:endParaRPr lang="en-US" sz="2800" dirty="0"/>
                    </a:p>
                  </a:txBody>
                  <a:tcPr anchor="ct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Contributions of Various Components</a:t>
            </a:r>
            <a:endParaRPr lang="en-US" dirty="0"/>
          </a:p>
        </p:txBody>
      </p:sp>
      <p:sp>
        <p:nvSpPr>
          <p:cNvPr id="6" name="Rectangle 5"/>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nvGraphicFramePr>
        <p:xfrm>
          <a:off x="685800" y="2164080"/>
          <a:ext cx="7924799" cy="3627119"/>
        </p:xfrm>
        <a:graphic>
          <a:graphicData uri="http://schemas.openxmlformats.org/drawingml/2006/table">
            <a:tbl>
              <a:tblPr firstRow="1" bandRow="1">
                <a:tableStyleId>{F5AB1C69-6EDB-4FF4-983F-18BD219EF322}</a:tableStyleId>
              </a:tblPr>
              <a:tblGrid>
                <a:gridCol w="3962400"/>
                <a:gridCol w="1374710"/>
                <a:gridCol w="1216090"/>
                <a:gridCol w="1371599"/>
              </a:tblGrid>
              <a:tr h="370840">
                <a:tc>
                  <a:txBody>
                    <a:bodyPr/>
                    <a:lstStyle/>
                    <a:p>
                      <a:pPr algn="ctr"/>
                      <a:r>
                        <a:rPr lang="en-US" sz="2800" dirty="0" smtClean="0"/>
                        <a:t>Methods</a:t>
                      </a:r>
                      <a:endParaRPr lang="en-US" sz="2800" dirty="0"/>
                    </a:p>
                  </a:txBody>
                  <a:tcPr anchor="ctr"/>
                </a:tc>
                <a:tc>
                  <a:txBody>
                    <a:bodyPr/>
                    <a:lstStyle/>
                    <a:p>
                      <a:pPr algn="ctr"/>
                      <a:r>
                        <a:rPr lang="en-US" sz="2800" dirty="0" err="1" smtClean="0"/>
                        <a:t>Prec</a:t>
                      </a:r>
                      <a:endParaRPr lang="en-US" sz="2800" dirty="0"/>
                    </a:p>
                  </a:txBody>
                  <a:tcPr anchor="ctr"/>
                </a:tc>
                <a:tc>
                  <a:txBody>
                    <a:bodyPr/>
                    <a:lstStyle/>
                    <a:p>
                      <a:pPr algn="ctr"/>
                      <a:r>
                        <a:rPr lang="en-US" sz="2800" dirty="0" smtClean="0"/>
                        <a:t>#</a:t>
                      </a:r>
                      <a:r>
                        <a:rPr lang="en-US" sz="2800" dirty="0" err="1" smtClean="0"/>
                        <a:t>Rnds</a:t>
                      </a:r>
                      <a:endParaRPr lang="en-US" sz="2800" dirty="0"/>
                    </a:p>
                  </a:txBody>
                  <a:tcPr anchor="ctr"/>
                </a:tc>
                <a:tc>
                  <a:txBody>
                    <a:bodyPr/>
                    <a:lstStyle/>
                    <a:p>
                      <a:pPr algn="ctr"/>
                      <a:r>
                        <a:rPr lang="en-US" sz="2800" dirty="0" smtClean="0"/>
                        <a:t>Time(s)</a:t>
                      </a:r>
                      <a:endParaRPr lang="en-US" sz="2800" dirty="0"/>
                    </a:p>
                  </a:txBody>
                  <a:tcPr anchor="ctr"/>
                </a:tc>
              </a:tr>
              <a:tr h="370840">
                <a:tc>
                  <a:txBody>
                    <a:bodyPr/>
                    <a:lstStyle/>
                    <a:p>
                      <a:pPr algn="ctr"/>
                      <a:r>
                        <a:rPr lang="en-US" sz="2800" dirty="0" smtClean="0"/>
                        <a:t>Naïve</a:t>
                      </a:r>
                      <a:endParaRPr lang="en-US" sz="2800" dirty="0"/>
                    </a:p>
                  </a:txBody>
                  <a:tcPr anchor="ctr"/>
                </a:tc>
                <a:tc>
                  <a:txBody>
                    <a:bodyPr/>
                    <a:lstStyle/>
                    <a:p>
                      <a:pPr algn="ctr"/>
                      <a:r>
                        <a:rPr lang="en-US" sz="2800" dirty="0" smtClean="0"/>
                        <a:t>.71</a:t>
                      </a:r>
                      <a:endParaRPr lang="en-US" sz="2800" dirty="0"/>
                    </a:p>
                  </a:txBody>
                  <a:tcPr anchor="ctr"/>
                </a:tc>
                <a:tc>
                  <a:txBody>
                    <a:bodyPr/>
                    <a:lstStyle/>
                    <a:p>
                      <a:pPr algn="ctr"/>
                      <a:r>
                        <a:rPr lang="en-US" sz="2800" dirty="0" smtClean="0"/>
                        <a:t>1</a:t>
                      </a:r>
                      <a:endParaRPr lang="en-US" sz="2800" dirty="0"/>
                    </a:p>
                  </a:txBody>
                  <a:tcPr anchor="ctr"/>
                </a:tc>
                <a:tc>
                  <a:txBody>
                    <a:bodyPr/>
                    <a:lstStyle/>
                    <a:p>
                      <a:pPr algn="ctr"/>
                      <a:r>
                        <a:rPr lang="en-US" sz="2800" dirty="0" smtClean="0"/>
                        <a:t>.2</a:t>
                      </a:r>
                      <a:endParaRPr lang="en-US" sz="2800" dirty="0"/>
                    </a:p>
                  </a:txBody>
                  <a:tcPr anchor="ctr"/>
                </a:tc>
              </a:tr>
              <a:tr h="370840">
                <a:tc>
                  <a:txBody>
                    <a:bodyPr/>
                    <a:lstStyle/>
                    <a:p>
                      <a:pPr algn="ctr"/>
                      <a:r>
                        <a:rPr lang="en-US" sz="2800" dirty="0" smtClean="0"/>
                        <a:t>Only value similarity</a:t>
                      </a:r>
                      <a:endParaRPr lang="en-US" sz="2800" dirty="0"/>
                    </a:p>
                  </a:txBody>
                  <a:tcPr anchor="ctr"/>
                </a:tc>
                <a:tc>
                  <a:txBody>
                    <a:bodyPr/>
                    <a:lstStyle/>
                    <a:p>
                      <a:pPr algn="ctr"/>
                      <a:r>
                        <a:rPr lang="en-US" sz="2800" dirty="0" smtClean="0"/>
                        <a:t>.74</a:t>
                      </a:r>
                      <a:endParaRPr lang="en-US" sz="2800" dirty="0"/>
                    </a:p>
                  </a:txBody>
                  <a:tcPr anchor="ctr"/>
                </a:tc>
                <a:tc>
                  <a:txBody>
                    <a:bodyPr/>
                    <a:lstStyle/>
                    <a:p>
                      <a:pPr algn="ctr"/>
                      <a:r>
                        <a:rPr lang="en-US" sz="2800" dirty="0" smtClean="0"/>
                        <a:t>1</a:t>
                      </a:r>
                      <a:endParaRPr lang="en-US" sz="2800" dirty="0"/>
                    </a:p>
                  </a:txBody>
                  <a:tcPr anchor="ctr"/>
                </a:tc>
                <a:tc>
                  <a:txBody>
                    <a:bodyPr/>
                    <a:lstStyle/>
                    <a:p>
                      <a:pPr algn="ctr"/>
                      <a:r>
                        <a:rPr lang="en-US" sz="2800" dirty="0" smtClean="0"/>
                        <a:t>.2</a:t>
                      </a:r>
                      <a:endParaRPr lang="en-US" sz="2800" dirty="0"/>
                    </a:p>
                  </a:txBody>
                  <a:tcPr anchor="ctr"/>
                </a:tc>
              </a:tr>
              <a:tr h="370840">
                <a:tc>
                  <a:txBody>
                    <a:bodyPr/>
                    <a:lstStyle/>
                    <a:p>
                      <a:pPr algn="ctr"/>
                      <a:r>
                        <a:rPr lang="en-US" sz="2800" dirty="0" smtClean="0"/>
                        <a:t>Only source accuracy</a:t>
                      </a:r>
                      <a:endParaRPr lang="en-US" sz="2800" dirty="0"/>
                    </a:p>
                  </a:txBody>
                  <a:tcPr anchor="ctr"/>
                </a:tc>
                <a:tc>
                  <a:txBody>
                    <a:bodyPr/>
                    <a:lstStyle/>
                    <a:p>
                      <a:pPr algn="ctr"/>
                      <a:r>
                        <a:rPr lang="en-US" sz="2800" dirty="0" smtClean="0"/>
                        <a:t>.79</a:t>
                      </a:r>
                      <a:endParaRPr lang="en-US" sz="2800" dirty="0"/>
                    </a:p>
                  </a:txBody>
                  <a:tcPr anchor="ctr"/>
                </a:tc>
                <a:tc>
                  <a:txBody>
                    <a:bodyPr/>
                    <a:lstStyle/>
                    <a:p>
                      <a:pPr algn="ctr"/>
                      <a:r>
                        <a:rPr lang="en-US" sz="2800" dirty="0" smtClean="0"/>
                        <a:t>23</a:t>
                      </a:r>
                      <a:endParaRPr lang="en-US" sz="2800" dirty="0"/>
                    </a:p>
                  </a:txBody>
                  <a:tcPr anchor="ctr"/>
                </a:tc>
                <a:tc>
                  <a:txBody>
                    <a:bodyPr/>
                    <a:lstStyle/>
                    <a:p>
                      <a:pPr algn="ctr"/>
                      <a:r>
                        <a:rPr lang="en-US" sz="2800" dirty="0" smtClean="0"/>
                        <a:t>1.1</a:t>
                      </a:r>
                      <a:endParaRPr lang="en-US" sz="2800" dirty="0"/>
                    </a:p>
                  </a:txBody>
                  <a:tcPr anchor="ctr"/>
                </a:tc>
              </a:tr>
              <a:tr h="370840">
                <a:tc>
                  <a:txBody>
                    <a:bodyPr/>
                    <a:lstStyle/>
                    <a:p>
                      <a:pPr algn="ctr"/>
                      <a:r>
                        <a:rPr lang="en-US" sz="2800" dirty="0" smtClean="0"/>
                        <a:t>Only source copying</a:t>
                      </a:r>
                      <a:endParaRPr lang="en-US" sz="2800" dirty="0"/>
                    </a:p>
                  </a:txBody>
                  <a:tcPr anchor="ctr"/>
                </a:tc>
                <a:tc>
                  <a:txBody>
                    <a:bodyPr/>
                    <a:lstStyle/>
                    <a:p>
                      <a:pPr algn="ctr"/>
                      <a:r>
                        <a:rPr lang="en-US" sz="2800" dirty="0" smtClean="0"/>
                        <a:t>.83</a:t>
                      </a:r>
                      <a:endParaRPr lang="en-US" sz="2800" dirty="0"/>
                    </a:p>
                  </a:txBody>
                  <a:tcPr anchor="ctr"/>
                </a:tc>
                <a:tc>
                  <a:txBody>
                    <a:bodyPr/>
                    <a:lstStyle/>
                    <a:p>
                      <a:pPr algn="ctr"/>
                      <a:r>
                        <a:rPr lang="en-US" sz="2800" dirty="0" smtClean="0"/>
                        <a:t>3</a:t>
                      </a:r>
                      <a:endParaRPr lang="en-US" sz="2800" dirty="0"/>
                    </a:p>
                  </a:txBody>
                  <a:tcPr anchor="ctr"/>
                </a:tc>
                <a:tc>
                  <a:txBody>
                    <a:bodyPr/>
                    <a:lstStyle/>
                    <a:p>
                      <a:pPr algn="ctr"/>
                      <a:r>
                        <a:rPr lang="en-US" sz="2800" dirty="0" smtClean="0"/>
                        <a:t>28.3</a:t>
                      </a:r>
                      <a:endParaRPr lang="en-US" sz="2800" dirty="0"/>
                    </a:p>
                  </a:txBody>
                  <a:tcPr anchor="ctr"/>
                </a:tc>
              </a:tr>
              <a:tr h="370840">
                <a:tc>
                  <a:txBody>
                    <a:bodyPr/>
                    <a:lstStyle/>
                    <a:p>
                      <a:pPr algn="ctr"/>
                      <a:r>
                        <a:rPr lang="en-US" sz="2800" dirty="0" err="1" smtClean="0"/>
                        <a:t>Copy+accu</a:t>
                      </a:r>
                      <a:endParaRPr lang="en-US" sz="2800" dirty="0"/>
                    </a:p>
                  </a:txBody>
                  <a:tcPr anchor="ctr"/>
                </a:tc>
                <a:tc>
                  <a:txBody>
                    <a:bodyPr/>
                    <a:lstStyle/>
                    <a:p>
                      <a:pPr algn="ctr"/>
                      <a:r>
                        <a:rPr lang="en-US" sz="2800" dirty="0" smtClean="0"/>
                        <a:t>.87</a:t>
                      </a:r>
                      <a:endParaRPr lang="en-US" sz="2800" dirty="0"/>
                    </a:p>
                  </a:txBody>
                  <a:tcPr anchor="ctr"/>
                </a:tc>
                <a:tc>
                  <a:txBody>
                    <a:bodyPr/>
                    <a:lstStyle/>
                    <a:p>
                      <a:pPr algn="ctr"/>
                      <a:r>
                        <a:rPr lang="en-US" sz="2800" dirty="0" smtClean="0"/>
                        <a:t>22</a:t>
                      </a:r>
                      <a:endParaRPr lang="en-US" sz="2800" dirty="0"/>
                    </a:p>
                  </a:txBody>
                  <a:tcPr anchor="ctr"/>
                </a:tc>
                <a:tc>
                  <a:txBody>
                    <a:bodyPr/>
                    <a:lstStyle/>
                    <a:p>
                      <a:pPr algn="ctr"/>
                      <a:r>
                        <a:rPr lang="en-US" sz="2800" dirty="0" smtClean="0"/>
                        <a:t>185.8</a:t>
                      </a:r>
                      <a:endParaRPr lang="en-US" sz="2800" dirty="0"/>
                    </a:p>
                  </a:txBody>
                  <a:tcPr anchor="ctr"/>
                </a:tc>
              </a:tr>
              <a:tr h="370840">
                <a:tc>
                  <a:txBody>
                    <a:bodyPr/>
                    <a:lstStyle/>
                    <a:p>
                      <a:pPr algn="ctr"/>
                      <a:r>
                        <a:rPr lang="en-US" sz="2800" dirty="0" err="1" smtClean="0"/>
                        <a:t>Copy+accu+sim</a:t>
                      </a:r>
                      <a:endParaRPr lang="en-US" sz="2800" dirty="0"/>
                    </a:p>
                  </a:txBody>
                  <a:tcPr anchor="ctr"/>
                </a:tc>
                <a:tc>
                  <a:txBody>
                    <a:bodyPr/>
                    <a:lstStyle/>
                    <a:p>
                      <a:pPr algn="ctr"/>
                      <a:r>
                        <a:rPr lang="en-US" sz="2800" dirty="0" smtClean="0"/>
                        <a:t>.89</a:t>
                      </a:r>
                      <a:endParaRPr lang="en-US" sz="2800" dirty="0"/>
                    </a:p>
                  </a:txBody>
                  <a:tcPr anchor="ctr"/>
                </a:tc>
                <a:tc>
                  <a:txBody>
                    <a:bodyPr/>
                    <a:lstStyle/>
                    <a:p>
                      <a:pPr algn="ctr"/>
                      <a:r>
                        <a:rPr lang="en-US" sz="2800" dirty="0" smtClean="0"/>
                        <a:t>18</a:t>
                      </a:r>
                      <a:endParaRPr lang="en-US" sz="2800" dirty="0"/>
                    </a:p>
                  </a:txBody>
                  <a:tcPr anchor="ctr"/>
                </a:tc>
                <a:tc>
                  <a:txBody>
                    <a:bodyPr/>
                    <a:lstStyle/>
                    <a:p>
                      <a:pPr algn="ctr"/>
                      <a:r>
                        <a:rPr lang="en-US" sz="2800" dirty="0" smtClean="0"/>
                        <a:t>197.5</a:t>
                      </a:r>
                      <a:endParaRPr lang="en-US" sz="2800" dirty="0"/>
                    </a:p>
                  </a:txBody>
                  <a:tcPr anchor="ctr"/>
                </a:tc>
              </a:tr>
            </a:tbl>
          </a:graphicData>
        </a:graphic>
      </p:graphicFrame>
      <p:sp>
        <p:nvSpPr>
          <p:cNvPr id="9" name="Rectangular Callout 8"/>
          <p:cNvSpPr/>
          <p:nvPr/>
        </p:nvSpPr>
        <p:spPr>
          <a:xfrm>
            <a:off x="609600" y="5867400"/>
            <a:ext cx="3124200" cy="914400"/>
          </a:xfrm>
          <a:prstGeom prst="wedgeRectCallout">
            <a:avLst>
              <a:gd name="adj1" fmla="val 92464"/>
              <a:gd name="adj2" fmla="val -90726"/>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solidFill>
                  <a:schemeClr val="tx1"/>
                </a:solidFill>
                <a:ea typeface="SimSun" pitchFamily="2" charset="-122"/>
              </a:rPr>
              <a:t>Precision improves by 25.4% over Naïve</a:t>
            </a:r>
          </a:p>
        </p:txBody>
      </p:sp>
      <p:sp>
        <p:nvSpPr>
          <p:cNvPr id="10" name="Rectangular Callout 9"/>
          <p:cNvSpPr/>
          <p:nvPr/>
        </p:nvSpPr>
        <p:spPr>
          <a:xfrm>
            <a:off x="381000" y="1143000"/>
            <a:ext cx="3657600" cy="914400"/>
          </a:xfrm>
          <a:prstGeom prst="wedgeRectCallout">
            <a:avLst>
              <a:gd name="adj1" fmla="val 77653"/>
              <a:gd name="adj2" fmla="val 309274"/>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solidFill>
                  <a:schemeClr val="tx1"/>
                </a:solidFill>
                <a:ea typeface="SimSun" pitchFamily="2" charset="-122"/>
              </a:rPr>
              <a:t>Considering copying improves the results most</a:t>
            </a:r>
          </a:p>
        </p:txBody>
      </p:sp>
      <p:sp>
        <p:nvSpPr>
          <p:cNvPr id="11" name="Rectangular Callout 10"/>
          <p:cNvSpPr/>
          <p:nvPr/>
        </p:nvSpPr>
        <p:spPr>
          <a:xfrm>
            <a:off x="5105400" y="6096000"/>
            <a:ext cx="3657600" cy="533400"/>
          </a:xfrm>
          <a:prstGeom prst="wedgeRectCallout">
            <a:avLst>
              <a:gd name="adj1" fmla="val 7089"/>
              <a:gd name="adj2" fmla="val -120987"/>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solidFill>
                  <a:schemeClr val="tx1"/>
                </a:solidFill>
                <a:ea typeface="SimSun" pitchFamily="2" charset="-122"/>
              </a:rPr>
              <a:t>Reasonably fast</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on Dynamic Data [VLDB’09b]</a:t>
            </a:r>
            <a:endParaRPr lang="en-US" dirty="0"/>
          </a:p>
        </p:txBody>
      </p:sp>
      <p:sp>
        <p:nvSpPr>
          <p:cNvPr id="3" name="Content Placeholder 2"/>
          <p:cNvSpPr>
            <a:spLocks noGrp="1"/>
          </p:cNvSpPr>
          <p:nvPr>
            <p:ph sz="half" idx="1"/>
          </p:nvPr>
        </p:nvSpPr>
        <p:spPr>
          <a:xfrm>
            <a:off x="464344" y="1447800"/>
            <a:ext cx="8679656" cy="4495800"/>
          </a:xfrm>
          <a:solidFill>
            <a:schemeClr val="bg1"/>
          </a:solidFill>
        </p:spPr>
        <p:txBody>
          <a:bodyPr>
            <a:normAutofit fontScale="92500"/>
          </a:bodyPr>
          <a:lstStyle/>
          <a:p>
            <a:pPr>
              <a:buFont typeface="Wingdings" pitchFamily="2" charset="2"/>
              <a:buChar char="q"/>
            </a:pPr>
            <a:r>
              <a:rPr lang="en-US" altLang="zh-CN" sz="3200" dirty="0" smtClean="0">
                <a:ea typeface="SimSun" pitchFamily="2" charset="-122"/>
              </a:rPr>
              <a:t>Dataset: Manhattan restaurants</a:t>
            </a:r>
          </a:p>
          <a:p>
            <a:pPr lvl="1">
              <a:buFont typeface="Wingdings" pitchFamily="2" charset="2"/>
              <a:buChar char="q"/>
            </a:pPr>
            <a:r>
              <a:rPr lang="en-US" altLang="zh-CN" sz="2800" dirty="0" smtClean="0">
                <a:ea typeface="SimSun" pitchFamily="2" charset="-122"/>
              </a:rPr>
              <a:t>Data crawled from 12 restaurant websites</a:t>
            </a:r>
          </a:p>
          <a:p>
            <a:pPr lvl="1">
              <a:buFont typeface="Wingdings" pitchFamily="2" charset="2"/>
              <a:buChar char="q"/>
            </a:pPr>
            <a:r>
              <a:rPr lang="en-US" altLang="zh-CN" sz="2800" dirty="0" smtClean="0">
                <a:ea typeface="SimSun" pitchFamily="2" charset="-122"/>
              </a:rPr>
              <a:t>8 versions: weekly from 1/22/2009 to 3/12/2009</a:t>
            </a:r>
          </a:p>
          <a:p>
            <a:pPr lvl="1">
              <a:buFont typeface="Wingdings" pitchFamily="2" charset="2"/>
              <a:buChar char="q"/>
            </a:pPr>
            <a:r>
              <a:rPr lang="en-US" altLang="zh-CN" sz="2800" dirty="0" smtClean="0">
                <a:ea typeface="SimSun" pitchFamily="2" charset="-122"/>
              </a:rPr>
              <a:t>5269 restaurants, 5231 appearing in the first crawling and 5251 in the last crawling</a:t>
            </a:r>
          </a:p>
          <a:p>
            <a:pPr lvl="1">
              <a:buFont typeface="Wingdings" pitchFamily="2" charset="2"/>
              <a:buChar char="q"/>
            </a:pPr>
            <a:r>
              <a:rPr lang="en-US" altLang="zh-CN" sz="2800" dirty="0" smtClean="0">
                <a:ea typeface="SimSun" pitchFamily="2" charset="-122"/>
              </a:rPr>
              <a:t>467 restaurants deleted from some websites, 280 closed before 3/15/2009 (Golden standard)</a:t>
            </a:r>
            <a:endParaRPr lang="en-US" altLang="zh-CN" sz="2000" dirty="0" smtClean="0">
              <a:ea typeface="SimSun" pitchFamily="2" charset="-122"/>
            </a:endParaRPr>
          </a:p>
          <a:p>
            <a:pPr>
              <a:buFont typeface="Wingdings" pitchFamily="2" charset="2"/>
              <a:buChar char="q"/>
            </a:pPr>
            <a:r>
              <a:rPr lang="en-US" altLang="zh-CN" sz="3200" dirty="0" smtClean="0">
                <a:ea typeface="SimSun" pitchFamily="2" charset="-122"/>
              </a:rPr>
              <a:t>Measure: </a:t>
            </a:r>
            <a:r>
              <a:rPr lang="en-US" altLang="zh-CN" sz="2800" dirty="0" smtClean="0">
                <a:ea typeface="SimSun" pitchFamily="2" charset="-122"/>
              </a:rPr>
              <a:t>Precision, Recall, F-measure</a:t>
            </a:r>
          </a:p>
          <a:p>
            <a:pPr lvl="1">
              <a:buFont typeface="Wingdings" pitchFamily="2" charset="2"/>
              <a:buChar char="q"/>
            </a:pPr>
            <a:r>
              <a:rPr lang="en-US" altLang="zh-CN" sz="2600" b="1" dirty="0" smtClean="0">
                <a:ea typeface="SimSun" pitchFamily="2" charset="-122"/>
              </a:rPr>
              <a:t>G</a:t>
            </a:r>
            <a:r>
              <a:rPr lang="en-US" altLang="zh-CN" sz="2600" dirty="0" smtClean="0">
                <a:ea typeface="SimSun" pitchFamily="2" charset="-122"/>
              </a:rPr>
              <a:t>: really closed restaurants; </a:t>
            </a:r>
            <a:r>
              <a:rPr lang="en-US" altLang="zh-CN" sz="2600" b="1" dirty="0" smtClean="0">
                <a:ea typeface="SimSun" pitchFamily="2" charset="-122"/>
              </a:rPr>
              <a:t>D</a:t>
            </a:r>
            <a:r>
              <a:rPr lang="en-US" altLang="zh-CN" sz="2600" dirty="0" smtClean="0">
                <a:ea typeface="SimSun" pitchFamily="2" charset="-122"/>
              </a:rPr>
              <a:t>: detected closed restaurants</a:t>
            </a:r>
          </a:p>
          <a:p>
            <a:pPr lvl="1">
              <a:buNone/>
            </a:pPr>
            <a:endParaRPr lang="en-US" altLang="zh-CN" sz="2600" dirty="0" smtClean="0">
              <a:ea typeface="SimSun" pitchFamily="2" charset="-122"/>
            </a:endParaRPr>
          </a:p>
          <a:p>
            <a:pPr>
              <a:buFont typeface="Wingdings" pitchFamily="2" charset="2"/>
              <a:buChar char="q"/>
            </a:pPr>
            <a:endParaRPr lang="en-US" altLang="zh-CN" sz="3200" dirty="0" smtClean="0">
              <a:ea typeface="SimSun" pitchFamily="2" charset="-122"/>
            </a:endParaRPr>
          </a:p>
          <a:p>
            <a:pPr>
              <a:buFont typeface="Wingdings" pitchFamily="2" charset="2"/>
              <a:buChar char="q"/>
            </a:pPr>
            <a:endParaRPr lang="en-US" altLang="zh-CN" sz="3200" dirty="0" smtClean="0">
              <a:ea typeface="SimSun" pitchFamily="2" charset="-122"/>
            </a:endParaRPr>
          </a:p>
          <a:p>
            <a:endParaRPr lang="en-US" altLang="zh-CN" sz="3200" dirty="0" smtClean="0">
              <a:ea typeface="SimSun" pitchFamily="2" charset="-122"/>
            </a:endParaRPr>
          </a:p>
        </p:txBody>
      </p:sp>
      <p:graphicFrame>
        <p:nvGraphicFramePr>
          <p:cNvPr id="4" name="Object 3"/>
          <p:cNvGraphicFramePr>
            <a:graphicFrameLocks noChangeAspect="1"/>
          </p:cNvGraphicFramePr>
          <p:nvPr/>
        </p:nvGraphicFramePr>
        <p:xfrm>
          <a:off x="2246313" y="5707063"/>
          <a:ext cx="4805362" cy="998537"/>
        </p:xfrm>
        <a:graphic>
          <a:graphicData uri="http://schemas.openxmlformats.org/presentationml/2006/ole">
            <mc:AlternateContent xmlns:mc="http://schemas.openxmlformats.org/markup-compatibility/2006">
              <mc:Choice xmlns:v="urn:schemas-microsoft-com:vml" Requires="v">
                <p:oleObj spid="_x0000_s436228" name="Equation" r:id="rId3" imgW="2260440" imgH="469800" progId="Equation.3">
                  <p:embed/>
                </p:oleObj>
              </mc:Choice>
              <mc:Fallback>
                <p:oleObj name="Equation" r:id="rId3" imgW="2260440" imgH="4698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6313" y="5707063"/>
                        <a:ext cx="4805362" cy="998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p:cNvSpPr>
            <a:spLocks noGrp="1"/>
          </p:cNvSpPr>
          <p:nvPr>
            <p:ph sz="half" idx="1"/>
          </p:nvPr>
        </p:nvSpPr>
        <p:spPr>
          <a:xfrm>
            <a:off x="464344" y="1219200"/>
            <a:ext cx="8222456" cy="5334000"/>
          </a:xfrm>
          <a:solidFill>
            <a:schemeClr val="bg1"/>
          </a:solidFill>
        </p:spPr>
        <p:txBody>
          <a:bodyPr>
            <a:normAutofit/>
          </a:bodyPr>
          <a:lstStyle/>
          <a:p>
            <a:pPr>
              <a:buFont typeface="Wingdings" pitchFamily="2" charset="2"/>
              <a:buChar char="q"/>
            </a:pPr>
            <a:r>
              <a:rPr lang="en-US" altLang="zh-CN" sz="2800" dirty="0" smtClean="0">
                <a:ea typeface="SimSun" pitchFamily="2" charset="-122"/>
              </a:rPr>
              <a:t>Between 12 out of 66 pairs copying is likely</a:t>
            </a:r>
          </a:p>
          <a:p>
            <a:pPr>
              <a:buFont typeface="Wingdings" pitchFamily="2" charset="2"/>
              <a:buChar char="q"/>
            </a:pPr>
            <a:endParaRPr lang="en-US" altLang="zh-CN" sz="3200" dirty="0" smtClean="0">
              <a:ea typeface="SimSun" pitchFamily="2" charset="-122"/>
            </a:endParaRPr>
          </a:p>
        </p:txBody>
      </p:sp>
      <p:sp>
        <p:nvSpPr>
          <p:cNvPr id="2" name="Title 1"/>
          <p:cNvSpPr>
            <a:spLocks noGrp="1"/>
          </p:cNvSpPr>
          <p:nvPr>
            <p:ph type="title"/>
          </p:nvPr>
        </p:nvSpPr>
        <p:spPr/>
        <p:txBody>
          <a:bodyPr/>
          <a:lstStyle/>
          <a:p>
            <a:r>
              <a:rPr lang="en-US" dirty="0" smtClean="0"/>
              <a:t>Discovered Copying</a:t>
            </a:r>
            <a:endParaRPr lang="en-US" dirty="0"/>
          </a:p>
        </p:txBody>
      </p:sp>
      <p:cxnSp>
        <p:nvCxnSpPr>
          <p:cNvPr id="45" name="Straight Arrow Connector 44"/>
          <p:cNvCxnSpPr/>
          <p:nvPr/>
        </p:nvCxnSpPr>
        <p:spPr>
          <a:xfrm rot="5400000" flipH="1" flipV="1">
            <a:off x="1505877" y="3037512"/>
            <a:ext cx="609600" cy="3116"/>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532234" y="3574703"/>
            <a:ext cx="1449370" cy="44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2532234" y="3574703"/>
            <a:ext cx="1353966" cy="10712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2532234" y="3574703"/>
            <a:ext cx="1353966" cy="21380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V="1">
            <a:off x="2746978" y="3585865"/>
            <a:ext cx="1216992" cy="105563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a:off x="2746978" y="4641503"/>
            <a:ext cx="1121588" cy="111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746978" y="4641503"/>
            <a:ext cx="1121588" cy="10779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rot="10800000" flipV="1">
            <a:off x="5568072" y="3579168"/>
            <a:ext cx="1246393" cy="1066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10800000" flipV="1">
            <a:off x="5410200" y="3579168"/>
            <a:ext cx="1404264"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rot="10800000">
            <a:off x="5334000" y="2590800"/>
            <a:ext cx="1480464" cy="98836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rot="10800000">
            <a:off x="5568072" y="4645968"/>
            <a:ext cx="1150989"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5710738" y="5712768"/>
            <a:ext cx="1604462" cy="223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360449" name="Picture 1"/>
          <p:cNvPicPr>
            <a:picLocks noChangeAspect="1" noChangeArrowheads="1"/>
          </p:cNvPicPr>
          <p:nvPr/>
        </p:nvPicPr>
        <p:blipFill>
          <a:blip r:embed="rId2" cstate="print"/>
          <a:srcRect/>
          <a:stretch>
            <a:fillRect/>
          </a:stretch>
        </p:blipFill>
        <p:spPr bwMode="auto">
          <a:xfrm>
            <a:off x="849086" y="2111828"/>
            <a:ext cx="1905000" cy="638175"/>
          </a:xfrm>
          <a:prstGeom prst="rect">
            <a:avLst/>
          </a:prstGeom>
          <a:noFill/>
          <a:ln w="9525">
            <a:noFill/>
            <a:miter lim="800000"/>
            <a:headEnd/>
            <a:tailEnd/>
          </a:ln>
        </p:spPr>
      </p:pic>
      <p:pic>
        <p:nvPicPr>
          <p:cNvPr id="360450" name="Picture 2"/>
          <p:cNvPicPr>
            <a:picLocks noChangeAspect="1" noChangeArrowheads="1"/>
          </p:cNvPicPr>
          <p:nvPr/>
        </p:nvPicPr>
        <p:blipFill>
          <a:blip r:embed="rId3" cstate="print"/>
          <a:srcRect/>
          <a:stretch>
            <a:fillRect/>
          </a:stretch>
        </p:blipFill>
        <p:spPr bwMode="auto">
          <a:xfrm>
            <a:off x="923925" y="3350120"/>
            <a:ext cx="1590675" cy="383680"/>
          </a:xfrm>
          <a:prstGeom prst="rect">
            <a:avLst/>
          </a:prstGeom>
          <a:noFill/>
          <a:ln w="9525">
            <a:noFill/>
            <a:miter lim="800000"/>
            <a:headEnd/>
            <a:tailEnd/>
          </a:ln>
        </p:spPr>
      </p:pic>
      <p:pic>
        <p:nvPicPr>
          <p:cNvPr id="360451" name="Picture 3"/>
          <p:cNvPicPr>
            <a:picLocks noChangeAspect="1" noChangeArrowheads="1"/>
          </p:cNvPicPr>
          <p:nvPr/>
        </p:nvPicPr>
        <p:blipFill>
          <a:blip r:embed="rId4" cstate="print"/>
          <a:srcRect/>
          <a:stretch>
            <a:fillRect/>
          </a:stretch>
        </p:blipFill>
        <p:spPr bwMode="auto">
          <a:xfrm>
            <a:off x="914400" y="4349325"/>
            <a:ext cx="1804987" cy="603675"/>
          </a:xfrm>
          <a:prstGeom prst="rect">
            <a:avLst/>
          </a:prstGeom>
          <a:noFill/>
          <a:ln w="9525">
            <a:noFill/>
            <a:miter lim="800000"/>
            <a:headEnd/>
            <a:tailEnd/>
          </a:ln>
        </p:spPr>
      </p:pic>
      <p:pic>
        <p:nvPicPr>
          <p:cNvPr id="360452" name="Picture 4"/>
          <p:cNvPicPr>
            <a:picLocks noChangeAspect="1" noChangeArrowheads="1"/>
          </p:cNvPicPr>
          <p:nvPr/>
        </p:nvPicPr>
        <p:blipFill>
          <a:blip r:embed="rId5" cstate="print"/>
          <a:srcRect/>
          <a:stretch>
            <a:fillRect/>
          </a:stretch>
        </p:blipFill>
        <p:spPr bwMode="auto">
          <a:xfrm>
            <a:off x="685800" y="5486400"/>
            <a:ext cx="2609850" cy="437326"/>
          </a:xfrm>
          <a:prstGeom prst="rect">
            <a:avLst/>
          </a:prstGeom>
          <a:noFill/>
          <a:ln w="9525">
            <a:noFill/>
            <a:miter lim="800000"/>
            <a:headEnd/>
            <a:tailEnd/>
          </a:ln>
        </p:spPr>
      </p:pic>
      <p:pic>
        <p:nvPicPr>
          <p:cNvPr id="33" name="Picture 15"/>
          <p:cNvPicPr>
            <a:picLocks noChangeAspect="1" noChangeArrowheads="1"/>
          </p:cNvPicPr>
          <p:nvPr/>
        </p:nvPicPr>
        <p:blipFill>
          <a:blip r:embed="rId6" cstate="print"/>
          <a:srcRect/>
          <a:stretch>
            <a:fillRect/>
          </a:stretch>
        </p:blipFill>
        <p:spPr bwMode="auto">
          <a:xfrm>
            <a:off x="3352800" y="2132604"/>
            <a:ext cx="3048001" cy="458196"/>
          </a:xfrm>
          <a:prstGeom prst="rect">
            <a:avLst/>
          </a:prstGeom>
          <a:noFill/>
          <a:ln w="9525">
            <a:noFill/>
            <a:miter lim="800000"/>
            <a:headEnd/>
            <a:tailEnd/>
          </a:ln>
        </p:spPr>
      </p:pic>
      <p:pic>
        <p:nvPicPr>
          <p:cNvPr id="360453" name="Picture 5"/>
          <p:cNvPicPr>
            <a:picLocks noChangeAspect="1" noChangeArrowheads="1"/>
          </p:cNvPicPr>
          <p:nvPr/>
        </p:nvPicPr>
        <p:blipFill>
          <a:blip r:embed="rId7" cstate="print"/>
          <a:srcRect/>
          <a:stretch>
            <a:fillRect/>
          </a:stretch>
        </p:blipFill>
        <p:spPr bwMode="auto">
          <a:xfrm>
            <a:off x="3962400" y="3218739"/>
            <a:ext cx="1490663" cy="667461"/>
          </a:xfrm>
          <a:prstGeom prst="rect">
            <a:avLst/>
          </a:prstGeom>
          <a:noFill/>
          <a:ln w="9525">
            <a:noFill/>
            <a:miter lim="800000"/>
            <a:headEnd/>
            <a:tailEnd/>
          </a:ln>
        </p:spPr>
      </p:pic>
      <p:pic>
        <p:nvPicPr>
          <p:cNvPr id="360455" name="Picture 7"/>
          <p:cNvPicPr>
            <a:picLocks noChangeAspect="1" noChangeArrowheads="1"/>
          </p:cNvPicPr>
          <p:nvPr/>
        </p:nvPicPr>
        <p:blipFill>
          <a:blip r:embed="rId8" cstate="print"/>
          <a:srcRect/>
          <a:stretch>
            <a:fillRect/>
          </a:stretch>
        </p:blipFill>
        <p:spPr bwMode="auto">
          <a:xfrm>
            <a:off x="3886200" y="4495800"/>
            <a:ext cx="1662113" cy="359376"/>
          </a:xfrm>
          <a:prstGeom prst="rect">
            <a:avLst/>
          </a:prstGeom>
          <a:noFill/>
          <a:ln w="9525">
            <a:noFill/>
            <a:miter lim="800000"/>
            <a:headEnd/>
            <a:tailEnd/>
          </a:ln>
        </p:spPr>
      </p:pic>
      <p:pic>
        <p:nvPicPr>
          <p:cNvPr id="360458" name="Picture 10"/>
          <p:cNvPicPr>
            <a:picLocks noChangeAspect="1" noChangeArrowheads="1"/>
          </p:cNvPicPr>
          <p:nvPr/>
        </p:nvPicPr>
        <p:blipFill>
          <a:blip r:embed="rId9" cstate="print"/>
          <a:srcRect/>
          <a:stretch>
            <a:fillRect/>
          </a:stretch>
        </p:blipFill>
        <p:spPr bwMode="auto">
          <a:xfrm>
            <a:off x="3962400" y="5543648"/>
            <a:ext cx="1752600" cy="399952"/>
          </a:xfrm>
          <a:prstGeom prst="rect">
            <a:avLst/>
          </a:prstGeom>
          <a:noFill/>
          <a:ln w="9525">
            <a:noFill/>
            <a:miter lim="800000"/>
            <a:headEnd/>
            <a:tailEnd/>
          </a:ln>
        </p:spPr>
      </p:pic>
      <p:pic>
        <p:nvPicPr>
          <p:cNvPr id="360460" name="Picture 12"/>
          <p:cNvPicPr>
            <a:picLocks noChangeAspect="1" noChangeArrowheads="1"/>
          </p:cNvPicPr>
          <p:nvPr/>
        </p:nvPicPr>
        <p:blipFill>
          <a:blip r:embed="rId10" cstate="print"/>
          <a:srcRect/>
          <a:stretch>
            <a:fillRect/>
          </a:stretch>
        </p:blipFill>
        <p:spPr bwMode="auto">
          <a:xfrm>
            <a:off x="6858000" y="2057400"/>
            <a:ext cx="1695450" cy="704264"/>
          </a:xfrm>
          <a:prstGeom prst="rect">
            <a:avLst/>
          </a:prstGeom>
          <a:noFill/>
          <a:ln w="9525">
            <a:noFill/>
            <a:miter lim="800000"/>
            <a:headEnd/>
            <a:tailEnd/>
          </a:ln>
        </p:spPr>
      </p:pic>
      <p:pic>
        <p:nvPicPr>
          <p:cNvPr id="360462" name="Picture 14"/>
          <p:cNvPicPr>
            <a:picLocks noChangeAspect="1" noChangeArrowheads="1"/>
          </p:cNvPicPr>
          <p:nvPr/>
        </p:nvPicPr>
        <p:blipFill>
          <a:blip r:embed="rId11" cstate="print"/>
          <a:srcRect/>
          <a:stretch>
            <a:fillRect/>
          </a:stretch>
        </p:blipFill>
        <p:spPr bwMode="auto">
          <a:xfrm>
            <a:off x="6934200" y="3352800"/>
            <a:ext cx="1954397" cy="485775"/>
          </a:xfrm>
          <a:prstGeom prst="rect">
            <a:avLst/>
          </a:prstGeom>
          <a:noFill/>
          <a:ln w="9525">
            <a:noFill/>
            <a:miter lim="800000"/>
            <a:headEnd/>
            <a:tailEnd/>
          </a:ln>
        </p:spPr>
      </p:pic>
      <p:pic>
        <p:nvPicPr>
          <p:cNvPr id="360463" name="Picture 15"/>
          <p:cNvPicPr>
            <a:picLocks noChangeAspect="1" noChangeArrowheads="1"/>
          </p:cNvPicPr>
          <p:nvPr/>
        </p:nvPicPr>
        <p:blipFill>
          <a:blip r:embed="rId12" cstate="print"/>
          <a:srcRect/>
          <a:stretch>
            <a:fillRect/>
          </a:stretch>
        </p:blipFill>
        <p:spPr bwMode="auto">
          <a:xfrm>
            <a:off x="6705600" y="4495800"/>
            <a:ext cx="2438400" cy="357632"/>
          </a:xfrm>
          <a:prstGeom prst="rect">
            <a:avLst/>
          </a:prstGeom>
          <a:noFill/>
          <a:ln w="9525">
            <a:noFill/>
            <a:miter lim="800000"/>
            <a:headEnd/>
            <a:tailEnd/>
          </a:ln>
        </p:spPr>
      </p:pic>
      <p:pic>
        <p:nvPicPr>
          <p:cNvPr id="360464" name="Picture 16"/>
          <p:cNvPicPr>
            <a:picLocks noChangeAspect="1" noChangeArrowheads="1"/>
          </p:cNvPicPr>
          <p:nvPr/>
        </p:nvPicPr>
        <p:blipFill>
          <a:blip r:embed="rId13" cstate="print"/>
          <a:srcRect/>
          <a:stretch>
            <a:fillRect/>
          </a:stretch>
        </p:blipFill>
        <p:spPr bwMode="auto">
          <a:xfrm>
            <a:off x="7315200" y="5181600"/>
            <a:ext cx="1038225" cy="10668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Contributions of Various Components</a:t>
            </a:r>
            <a:endParaRPr lang="en-US" dirty="0"/>
          </a:p>
        </p:txBody>
      </p:sp>
      <p:sp>
        <p:nvSpPr>
          <p:cNvPr id="6" name="Rectangle 5"/>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p:cNvGraphicFramePr>
            <a:graphicFrameLocks noGrp="1"/>
          </p:cNvGraphicFramePr>
          <p:nvPr/>
        </p:nvGraphicFramePr>
        <p:xfrm>
          <a:off x="685800" y="2164080"/>
          <a:ext cx="7924801" cy="3489960"/>
        </p:xfrm>
        <a:graphic>
          <a:graphicData uri="http://schemas.openxmlformats.org/drawingml/2006/table">
            <a:tbl>
              <a:tblPr firstRow="1" bandRow="1">
                <a:tableStyleId>{F5AB1C69-6EDB-4FF4-983F-18BD219EF322}</a:tableStyleId>
              </a:tblPr>
              <a:tblGrid>
                <a:gridCol w="1219200"/>
                <a:gridCol w="1752600"/>
                <a:gridCol w="914400"/>
                <a:gridCol w="914400"/>
                <a:gridCol w="1066800"/>
                <a:gridCol w="914400"/>
                <a:gridCol w="1143001"/>
              </a:tblGrid>
              <a:tr h="640080">
                <a:tc rowSpan="2">
                  <a:txBody>
                    <a:bodyPr/>
                    <a:lstStyle/>
                    <a:p>
                      <a:pPr algn="ctr"/>
                      <a:r>
                        <a:rPr lang="en-US" sz="2000" dirty="0" smtClean="0"/>
                        <a:t>Method</a:t>
                      </a:r>
                      <a:endParaRPr lang="en-US" sz="2000" dirty="0"/>
                    </a:p>
                  </a:txBody>
                  <a:tcPr anchor="ctr">
                    <a:solidFill>
                      <a:schemeClr val="bg2">
                        <a:lumMod val="50000"/>
                      </a:schemeClr>
                    </a:solidFill>
                  </a:tcPr>
                </a:tc>
                <a:tc>
                  <a:txBody>
                    <a:bodyPr/>
                    <a:lstStyle/>
                    <a:p>
                      <a:pPr algn="ctr"/>
                      <a:r>
                        <a:rPr lang="en-US" sz="2000" dirty="0" smtClean="0"/>
                        <a:t>Ever-existing</a:t>
                      </a:r>
                      <a:endParaRPr lang="en-US" sz="2000" dirty="0"/>
                    </a:p>
                  </a:txBody>
                  <a:tcPr anchor="ctr">
                    <a:solidFill>
                      <a:schemeClr val="bg2">
                        <a:lumMod val="50000"/>
                      </a:schemeClr>
                    </a:solidFill>
                  </a:tcPr>
                </a:tc>
                <a:tc gridSpan="3">
                  <a:txBody>
                    <a:bodyPr/>
                    <a:lstStyle/>
                    <a:p>
                      <a:pPr algn="ctr"/>
                      <a:r>
                        <a:rPr lang="en-US" sz="2000" dirty="0" smtClean="0"/>
                        <a:t>Closed</a:t>
                      </a:r>
                      <a:endParaRPr lang="en-US" sz="2000" dirty="0"/>
                    </a:p>
                  </a:txBody>
                  <a:tcPr anchor="ctr">
                    <a:solidFill>
                      <a:schemeClr val="bg2">
                        <a:lumMod val="50000"/>
                      </a:schemeClr>
                    </a:solidFill>
                  </a:tcPr>
                </a:tc>
                <a:tc hMerge="1">
                  <a:txBody>
                    <a:bodyPr/>
                    <a:lstStyle/>
                    <a:p>
                      <a:pPr algn="ctr"/>
                      <a:endParaRPr lang="en-US" sz="2800" dirty="0"/>
                    </a:p>
                  </a:txBody>
                  <a:tcPr anchor="ctr"/>
                </a:tc>
                <a:tc hMerge="1">
                  <a:txBody>
                    <a:bodyPr/>
                    <a:lstStyle/>
                    <a:p>
                      <a:pPr algn="ctr"/>
                      <a:endParaRPr lang="en-US" sz="2800" dirty="0"/>
                    </a:p>
                  </a:txBody>
                  <a:tcPr anchor="ctr"/>
                </a:tc>
                <a:tc rowSpan="2">
                  <a:txBody>
                    <a:bodyPr/>
                    <a:lstStyle/>
                    <a:p>
                      <a:pPr algn="ctr"/>
                      <a:r>
                        <a:rPr lang="en-US" sz="2000" dirty="0" smtClean="0"/>
                        <a:t>#</a:t>
                      </a:r>
                      <a:r>
                        <a:rPr lang="en-US" sz="2000" dirty="0" err="1" smtClean="0"/>
                        <a:t>Rnds</a:t>
                      </a:r>
                      <a:endParaRPr lang="en-US" sz="2000" dirty="0"/>
                    </a:p>
                  </a:txBody>
                  <a:tcPr anchor="ctr">
                    <a:solidFill>
                      <a:schemeClr val="bg2">
                        <a:lumMod val="50000"/>
                      </a:schemeClr>
                    </a:solidFill>
                  </a:tcPr>
                </a:tc>
                <a:tc rowSpan="2">
                  <a:txBody>
                    <a:bodyPr/>
                    <a:lstStyle/>
                    <a:p>
                      <a:pPr algn="ctr"/>
                      <a:r>
                        <a:rPr lang="en-US" sz="2000" dirty="0" smtClean="0"/>
                        <a:t>Time(s)</a:t>
                      </a:r>
                      <a:endParaRPr lang="en-US" sz="2000" dirty="0"/>
                    </a:p>
                  </a:txBody>
                  <a:tcPr anchor="ctr">
                    <a:solidFill>
                      <a:schemeClr val="bg2">
                        <a:lumMod val="50000"/>
                      </a:schemeClr>
                    </a:solidFill>
                  </a:tcPr>
                </a:tc>
              </a:tr>
              <a:tr h="472440">
                <a:tc vMerge="1">
                  <a:txBody>
                    <a:bodyPr/>
                    <a:lstStyle/>
                    <a:p>
                      <a:endParaRPr lang="en-US"/>
                    </a:p>
                  </a:txBody>
                  <a:tcPr/>
                </a:tc>
                <a:tc>
                  <a:txBody>
                    <a:bodyPr/>
                    <a:lstStyle/>
                    <a:p>
                      <a:pPr marL="0" algn="ctr" rtl="0" eaLnBrk="1" hangingPunct="1"/>
                      <a:r>
                        <a:rPr lang="en-US" sz="2000" b="1" kern="1200" dirty="0" smtClean="0">
                          <a:solidFill>
                            <a:schemeClr val="lt1"/>
                          </a:solidFill>
                          <a:latin typeface="+mn-lt"/>
                          <a:ea typeface="+mn-ea"/>
                          <a:cs typeface="+mn-cs"/>
                        </a:rPr>
                        <a:t>#Rest</a:t>
                      </a:r>
                      <a:endParaRPr lang="en-US" sz="2000" b="1" kern="1200" dirty="0">
                        <a:solidFill>
                          <a:schemeClr val="lt1"/>
                        </a:solidFill>
                        <a:latin typeface="+mn-lt"/>
                        <a:ea typeface="+mn-ea"/>
                        <a:cs typeface="+mn-cs"/>
                      </a:endParaRPr>
                    </a:p>
                  </a:txBody>
                  <a:tcPr anchor="ctr">
                    <a:solidFill>
                      <a:schemeClr val="bg2">
                        <a:lumMod val="50000"/>
                      </a:schemeClr>
                    </a:solidFill>
                  </a:tcPr>
                </a:tc>
                <a:tc>
                  <a:txBody>
                    <a:bodyPr/>
                    <a:lstStyle/>
                    <a:p>
                      <a:pPr marL="0" algn="ctr" rtl="0" eaLnBrk="1" hangingPunct="1"/>
                      <a:r>
                        <a:rPr lang="en-US" sz="2000" b="1" kern="1200" dirty="0" err="1" smtClean="0">
                          <a:solidFill>
                            <a:schemeClr val="lt1"/>
                          </a:solidFill>
                          <a:latin typeface="+mn-lt"/>
                          <a:ea typeface="+mn-ea"/>
                          <a:cs typeface="+mn-cs"/>
                        </a:rPr>
                        <a:t>Prec</a:t>
                      </a:r>
                      <a:endParaRPr lang="en-US" sz="2000" b="1" kern="1200" dirty="0">
                        <a:solidFill>
                          <a:schemeClr val="lt1"/>
                        </a:solidFill>
                        <a:latin typeface="+mn-lt"/>
                        <a:ea typeface="+mn-ea"/>
                        <a:cs typeface="+mn-cs"/>
                      </a:endParaRPr>
                    </a:p>
                  </a:txBody>
                  <a:tcPr anchor="ctr">
                    <a:solidFill>
                      <a:schemeClr val="bg2">
                        <a:lumMod val="50000"/>
                      </a:schemeClr>
                    </a:solidFill>
                  </a:tcPr>
                </a:tc>
                <a:tc>
                  <a:txBody>
                    <a:bodyPr/>
                    <a:lstStyle/>
                    <a:p>
                      <a:pPr marL="0" algn="ctr" rtl="0" eaLnBrk="1" hangingPunct="1"/>
                      <a:r>
                        <a:rPr lang="en-US" sz="2000" b="1" kern="1200" dirty="0" err="1" smtClean="0">
                          <a:solidFill>
                            <a:schemeClr val="lt1"/>
                          </a:solidFill>
                          <a:latin typeface="+mn-lt"/>
                          <a:ea typeface="+mn-ea"/>
                          <a:cs typeface="+mn-cs"/>
                        </a:rPr>
                        <a:t>Rec</a:t>
                      </a:r>
                      <a:endParaRPr lang="en-US" sz="2000" b="1" kern="1200" dirty="0">
                        <a:solidFill>
                          <a:schemeClr val="lt1"/>
                        </a:solidFill>
                        <a:latin typeface="+mn-lt"/>
                        <a:ea typeface="+mn-ea"/>
                        <a:cs typeface="+mn-cs"/>
                      </a:endParaRPr>
                    </a:p>
                  </a:txBody>
                  <a:tcPr anchor="ctr">
                    <a:solidFill>
                      <a:schemeClr val="bg2">
                        <a:lumMod val="50000"/>
                      </a:schemeClr>
                    </a:solidFill>
                  </a:tcPr>
                </a:tc>
                <a:tc>
                  <a:txBody>
                    <a:bodyPr/>
                    <a:lstStyle/>
                    <a:p>
                      <a:pPr marL="0" algn="ctr" rtl="0" eaLnBrk="1" hangingPunct="1"/>
                      <a:r>
                        <a:rPr lang="en-US" sz="2000" b="1" kern="1200" dirty="0" smtClean="0">
                          <a:solidFill>
                            <a:schemeClr val="lt1"/>
                          </a:solidFill>
                          <a:latin typeface="+mn-lt"/>
                          <a:ea typeface="+mn-ea"/>
                          <a:cs typeface="+mn-cs"/>
                        </a:rPr>
                        <a:t>F-</a:t>
                      </a:r>
                      <a:r>
                        <a:rPr lang="en-US" sz="2000" b="1" kern="1200" dirty="0" err="1" smtClean="0">
                          <a:solidFill>
                            <a:schemeClr val="lt1"/>
                          </a:solidFill>
                          <a:latin typeface="+mn-lt"/>
                          <a:ea typeface="+mn-ea"/>
                          <a:cs typeface="+mn-cs"/>
                        </a:rPr>
                        <a:t>msr</a:t>
                      </a:r>
                      <a:endParaRPr lang="en-US" sz="2000" b="1" kern="1200" dirty="0">
                        <a:solidFill>
                          <a:schemeClr val="lt1"/>
                        </a:solidFill>
                        <a:latin typeface="+mn-lt"/>
                        <a:ea typeface="+mn-ea"/>
                        <a:cs typeface="+mn-cs"/>
                      </a:endParaRPr>
                    </a:p>
                  </a:txBody>
                  <a:tcPr anchor="ctr">
                    <a:solidFill>
                      <a:schemeClr val="bg2">
                        <a:lumMod val="50000"/>
                      </a:schemeClr>
                    </a:solidFill>
                  </a:tcPr>
                </a:tc>
                <a:tc vMerge="1">
                  <a:txBody>
                    <a:bodyPr/>
                    <a:lstStyle/>
                    <a:p>
                      <a:endParaRPr lang="en-US"/>
                    </a:p>
                  </a:txBody>
                  <a:tcPr/>
                </a:tc>
                <a:tc vMerge="1">
                  <a:txBody>
                    <a:bodyPr/>
                    <a:lstStyle/>
                    <a:p>
                      <a:endParaRPr lang="en-US"/>
                    </a:p>
                  </a:txBody>
                  <a:tcPr/>
                </a:tc>
              </a:tr>
              <a:tr h="370840">
                <a:tc>
                  <a:txBody>
                    <a:bodyPr/>
                    <a:lstStyle/>
                    <a:p>
                      <a:pPr algn="ctr"/>
                      <a:r>
                        <a:rPr lang="en-US" sz="2000" dirty="0" smtClean="0"/>
                        <a:t>ALL</a:t>
                      </a:r>
                      <a:endParaRPr lang="en-US" sz="2000" dirty="0"/>
                    </a:p>
                  </a:txBody>
                  <a:tcPr anchor="ctr"/>
                </a:tc>
                <a:tc>
                  <a:txBody>
                    <a:bodyPr/>
                    <a:lstStyle/>
                    <a:p>
                      <a:pPr algn="ctr"/>
                      <a:r>
                        <a:rPr lang="en-US" sz="2000" dirty="0" smtClean="0"/>
                        <a:t>-</a:t>
                      </a:r>
                      <a:endParaRPr lang="en-US" sz="2000" dirty="0"/>
                    </a:p>
                  </a:txBody>
                  <a:tcPr anchor="ctr"/>
                </a:tc>
                <a:tc>
                  <a:txBody>
                    <a:bodyPr/>
                    <a:lstStyle/>
                    <a:p>
                      <a:pPr algn="ctr"/>
                      <a:r>
                        <a:rPr lang="en-US" sz="2000" dirty="0" smtClean="0"/>
                        <a:t>.60</a:t>
                      </a:r>
                      <a:endParaRPr lang="en-US" sz="2000" dirty="0"/>
                    </a:p>
                  </a:txBody>
                  <a:tcPr anchor="ctr"/>
                </a:tc>
                <a:tc>
                  <a:txBody>
                    <a:bodyPr/>
                    <a:lstStyle/>
                    <a:p>
                      <a:pPr algn="ctr"/>
                      <a:r>
                        <a:rPr lang="en-US" sz="2000" dirty="0" smtClean="0"/>
                        <a:t>1.0</a:t>
                      </a:r>
                      <a:endParaRPr lang="en-US" sz="2000" dirty="0"/>
                    </a:p>
                  </a:txBody>
                  <a:tcPr anchor="ctr"/>
                </a:tc>
                <a:tc>
                  <a:txBody>
                    <a:bodyPr/>
                    <a:lstStyle/>
                    <a:p>
                      <a:pPr algn="ctr"/>
                      <a:r>
                        <a:rPr lang="en-US" sz="2000" dirty="0" smtClean="0"/>
                        <a:t>.75</a:t>
                      </a:r>
                      <a:endParaRPr lang="en-US" sz="2000" dirty="0"/>
                    </a:p>
                  </a:txBody>
                  <a:tcPr anchor="ctr"/>
                </a:tc>
                <a:tc>
                  <a:txBody>
                    <a:bodyPr/>
                    <a:lstStyle/>
                    <a:p>
                      <a:pPr algn="ctr"/>
                      <a:r>
                        <a:rPr lang="en-US" sz="2000" dirty="0" smtClean="0"/>
                        <a:t>-</a:t>
                      </a:r>
                      <a:endParaRPr lang="en-US" sz="2000" dirty="0"/>
                    </a:p>
                  </a:txBody>
                  <a:tcPr anchor="ctr"/>
                </a:tc>
                <a:tc>
                  <a:txBody>
                    <a:bodyPr/>
                    <a:lstStyle/>
                    <a:p>
                      <a:pPr algn="ctr"/>
                      <a:r>
                        <a:rPr lang="en-US" sz="2000" dirty="0" smtClean="0"/>
                        <a:t>-</a:t>
                      </a:r>
                      <a:endParaRPr lang="en-US" sz="2000" dirty="0"/>
                    </a:p>
                  </a:txBody>
                  <a:tcPr anchor="ctr"/>
                </a:tc>
              </a:tr>
              <a:tr h="370840">
                <a:tc>
                  <a:txBody>
                    <a:bodyPr/>
                    <a:lstStyle/>
                    <a:p>
                      <a:pPr algn="ctr"/>
                      <a:r>
                        <a:rPr lang="en-US" sz="2000" dirty="0" smtClean="0"/>
                        <a:t>ALL2</a:t>
                      </a:r>
                      <a:endParaRPr lang="en-US" sz="2000" dirty="0"/>
                    </a:p>
                  </a:txBody>
                  <a:tcPr anchor="ctr"/>
                </a:tc>
                <a:tc>
                  <a:txBody>
                    <a:bodyPr/>
                    <a:lstStyle/>
                    <a:p>
                      <a:pPr algn="ctr"/>
                      <a:r>
                        <a:rPr lang="en-US" sz="2000" dirty="0" smtClean="0"/>
                        <a:t>-</a:t>
                      </a:r>
                      <a:endParaRPr lang="en-US" sz="2000" dirty="0"/>
                    </a:p>
                  </a:txBody>
                  <a:tcPr anchor="ctr"/>
                </a:tc>
                <a:tc>
                  <a:txBody>
                    <a:bodyPr/>
                    <a:lstStyle/>
                    <a:p>
                      <a:pPr algn="ctr"/>
                      <a:r>
                        <a:rPr lang="en-US" sz="2000" dirty="0" smtClean="0"/>
                        <a:t>.94</a:t>
                      </a:r>
                      <a:endParaRPr lang="en-US" sz="2000" dirty="0"/>
                    </a:p>
                  </a:txBody>
                  <a:tcPr anchor="ctr"/>
                </a:tc>
                <a:tc>
                  <a:txBody>
                    <a:bodyPr/>
                    <a:lstStyle/>
                    <a:p>
                      <a:pPr algn="ctr"/>
                      <a:r>
                        <a:rPr lang="en-US" sz="2000" dirty="0" smtClean="0"/>
                        <a:t>.34</a:t>
                      </a:r>
                      <a:endParaRPr lang="en-US" sz="2000" dirty="0"/>
                    </a:p>
                  </a:txBody>
                  <a:tcPr anchor="ctr"/>
                </a:tc>
                <a:tc>
                  <a:txBody>
                    <a:bodyPr/>
                    <a:lstStyle/>
                    <a:p>
                      <a:pPr algn="ctr"/>
                      <a:r>
                        <a:rPr lang="en-US" sz="2000" dirty="0" smtClean="0"/>
                        <a:t>.50</a:t>
                      </a:r>
                      <a:endParaRPr lang="en-US" sz="2000" dirty="0"/>
                    </a:p>
                  </a:txBody>
                  <a:tcPr anchor="ctr"/>
                </a:tc>
                <a:tc>
                  <a:txBody>
                    <a:bodyPr/>
                    <a:lstStyle/>
                    <a:p>
                      <a:pPr algn="ctr"/>
                      <a:r>
                        <a:rPr lang="en-US" sz="2000" dirty="0" smtClean="0"/>
                        <a:t>-</a:t>
                      </a:r>
                      <a:endParaRPr lang="en-US" sz="2000" dirty="0"/>
                    </a:p>
                  </a:txBody>
                  <a:tcPr anchor="ctr"/>
                </a:tc>
                <a:tc>
                  <a:txBody>
                    <a:bodyPr/>
                    <a:lstStyle/>
                    <a:p>
                      <a:pPr algn="ctr"/>
                      <a:r>
                        <a:rPr lang="en-US" sz="2000" dirty="0" smtClean="0"/>
                        <a:t>-</a:t>
                      </a:r>
                      <a:endParaRPr lang="en-US" sz="2000" dirty="0"/>
                    </a:p>
                  </a:txBody>
                  <a:tcPr anchor="ctr"/>
                </a:tc>
              </a:tr>
              <a:tr h="370840">
                <a:tc>
                  <a:txBody>
                    <a:bodyPr/>
                    <a:lstStyle/>
                    <a:p>
                      <a:pPr algn="ctr"/>
                      <a:r>
                        <a:rPr lang="en-US" sz="2000" dirty="0" smtClean="0"/>
                        <a:t>Naïve</a:t>
                      </a:r>
                      <a:endParaRPr lang="en-US" sz="2000" dirty="0"/>
                    </a:p>
                  </a:txBody>
                  <a:tcPr anchor="ctr"/>
                </a:tc>
                <a:tc>
                  <a:txBody>
                    <a:bodyPr/>
                    <a:lstStyle/>
                    <a:p>
                      <a:pPr algn="ctr"/>
                      <a:r>
                        <a:rPr lang="en-US" sz="2000" dirty="0" smtClean="0"/>
                        <a:t>1192</a:t>
                      </a:r>
                      <a:endParaRPr lang="en-US" sz="2000" dirty="0"/>
                    </a:p>
                  </a:txBody>
                  <a:tcPr anchor="ctr"/>
                </a:tc>
                <a:tc>
                  <a:txBody>
                    <a:bodyPr/>
                    <a:lstStyle/>
                    <a:p>
                      <a:pPr algn="ctr"/>
                      <a:r>
                        <a:rPr lang="en-US" sz="2000" dirty="0" smtClean="0"/>
                        <a:t>.70</a:t>
                      </a:r>
                      <a:endParaRPr lang="en-US" sz="2000" dirty="0"/>
                    </a:p>
                  </a:txBody>
                  <a:tcPr anchor="ctr"/>
                </a:tc>
                <a:tc>
                  <a:txBody>
                    <a:bodyPr/>
                    <a:lstStyle/>
                    <a:p>
                      <a:pPr algn="ctr"/>
                      <a:r>
                        <a:rPr lang="en-US" sz="2000" dirty="0" smtClean="0"/>
                        <a:t>.93</a:t>
                      </a:r>
                      <a:endParaRPr lang="en-US" sz="2000" dirty="0"/>
                    </a:p>
                  </a:txBody>
                  <a:tcPr anchor="ctr"/>
                </a:tc>
                <a:tc>
                  <a:txBody>
                    <a:bodyPr/>
                    <a:lstStyle/>
                    <a:p>
                      <a:pPr algn="ctr"/>
                      <a:r>
                        <a:rPr lang="en-US" sz="2000" dirty="0" smtClean="0"/>
                        <a:t>.80</a:t>
                      </a:r>
                      <a:endParaRPr lang="en-US" sz="2000" dirty="0"/>
                    </a:p>
                  </a:txBody>
                  <a:tcPr anchor="ctr"/>
                </a:tc>
                <a:tc>
                  <a:txBody>
                    <a:bodyPr/>
                    <a:lstStyle/>
                    <a:p>
                      <a:pPr algn="ctr"/>
                      <a:r>
                        <a:rPr lang="en-US" sz="2000" dirty="0" smtClean="0"/>
                        <a:t>1</a:t>
                      </a:r>
                      <a:endParaRPr lang="en-US" sz="2000" dirty="0"/>
                    </a:p>
                  </a:txBody>
                  <a:tcPr anchor="ctr"/>
                </a:tc>
                <a:tc>
                  <a:txBody>
                    <a:bodyPr/>
                    <a:lstStyle/>
                    <a:p>
                      <a:pPr algn="ctr"/>
                      <a:r>
                        <a:rPr lang="en-US" sz="2000" dirty="0" smtClean="0"/>
                        <a:t>158</a:t>
                      </a:r>
                      <a:endParaRPr lang="en-US" sz="2000" dirty="0"/>
                    </a:p>
                  </a:txBody>
                  <a:tcPr anchor="ctr"/>
                </a:tc>
              </a:tr>
              <a:tr h="370840">
                <a:tc>
                  <a:txBody>
                    <a:bodyPr/>
                    <a:lstStyle/>
                    <a:p>
                      <a:pPr algn="ctr"/>
                      <a:r>
                        <a:rPr lang="en-US" sz="2000" dirty="0" smtClean="0"/>
                        <a:t>Quality</a:t>
                      </a:r>
                      <a:endParaRPr lang="en-US" sz="2000" dirty="0"/>
                    </a:p>
                  </a:txBody>
                  <a:tcPr anchor="ctr"/>
                </a:tc>
                <a:tc>
                  <a:txBody>
                    <a:bodyPr/>
                    <a:lstStyle/>
                    <a:p>
                      <a:pPr algn="ctr"/>
                      <a:r>
                        <a:rPr lang="en-US" sz="2000" dirty="0" smtClean="0"/>
                        <a:t>5068</a:t>
                      </a:r>
                      <a:endParaRPr lang="en-US" sz="2000" dirty="0"/>
                    </a:p>
                  </a:txBody>
                  <a:tcPr anchor="ctr"/>
                </a:tc>
                <a:tc>
                  <a:txBody>
                    <a:bodyPr/>
                    <a:lstStyle/>
                    <a:p>
                      <a:pPr algn="ctr"/>
                      <a:r>
                        <a:rPr lang="en-US" sz="2000" dirty="0" smtClean="0"/>
                        <a:t>.83</a:t>
                      </a:r>
                      <a:endParaRPr lang="en-US" sz="2000" dirty="0"/>
                    </a:p>
                  </a:txBody>
                  <a:tcPr anchor="ctr"/>
                </a:tc>
                <a:tc>
                  <a:txBody>
                    <a:bodyPr/>
                    <a:lstStyle/>
                    <a:p>
                      <a:pPr algn="ctr"/>
                      <a:r>
                        <a:rPr lang="en-US" sz="2000" dirty="0" smtClean="0"/>
                        <a:t>.88</a:t>
                      </a:r>
                      <a:endParaRPr lang="en-US" sz="2000" dirty="0"/>
                    </a:p>
                  </a:txBody>
                  <a:tcPr anchor="ctr"/>
                </a:tc>
                <a:tc>
                  <a:txBody>
                    <a:bodyPr/>
                    <a:lstStyle/>
                    <a:p>
                      <a:pPr algn="ctr"/>
                      <a:r>
                        <a:rPr lang="en-US" sz="2000" dirty="0" smtClean="0"/>
                        <a:t>.85</a:t>
                      </a:r>
                      <a:endParaRPr lang="en-US" sz="2000" dirty="0"/>
                    </a:p>
                  </a:txBody>
                  <a:tcPr anchor="ctr"/>
                </a:tc>
                <a:tc>
                  <a:txBody>
                    <a:bodyPr/>
                    <a:lstStyle/>
                    <a:p>
                      <a:pPr algn="ctr"/>
                      <a:r>
                        <a:rPr lang="en-US" sz="2000" dirty="0" smtClean="0"/>
                        <a:t>7</a:t>
                      </a:r>
                      <a:endParaRPr lang="en-US" sz="2000" dirty="0"/>
                    </a:p>
                  </a:txBody>
                  <a:tcPr anchor="ctr"/>
                </a:tc>
                <a:tc>
                  <a:txBody>
                    <a:bodyPr/>
                    <a:lstStyle/>
                    <a:p>
                      <a:pPr algn="ctr"/>
                      <a:r>
                        <a:rPr lang="en-US" sz="2000" dirty="0" smtClean="0"/>
                        <a:t>637</a:t>
                      </a:r>
                      <a:endParaRPr lang="en-US" sz="2000" dirty="0"/>
                    </a:p>
                  </a:txBody>
                  <a:tcPr anchor="ctr"/>
                </a:tc>
              </a:tr>
              <a:tr h="370840">
                <a:tc>
                  <a:txBody>
                    <a:bodyPr/>
                    <a:lstStyle/>
                    <a:p>
                      <a:pPr algn="ctr"/>
                      <a:r>
                        <a:rPr lang="en-US" sz="2000" dirty="0" err="1" smtClean="0"/>
                        <a:t>CopyQua</a:t>
                      </a:r>
                      <a:endParaRPr lang="en-US" sz="2000" dirty="0"/>
                    </a:p>
                  </a:txBody>
                  <a:tcPr anchor="ctr"/>
                </a:tc>
                <a:tc>
                  <a:txBody>
                    <a:bodyPr/>
                    <a:lstStyle/>
                    <a:p>
                      <a:pPr algn="ctr"/>
                      <a:r>
                        <a:rPr lang="en-US" sz="2000" dirty="0" smtClean="0"/>
                        <a:t>5186</a:t>
                      </a:r>
                      <a:endParaRPr lang="en-US" sz="2000" dirty="0"/>
                    </a:p>
                  </a:txBody>
                  <a:tcPr anchor="ctr"/>
                </a:tc>
                <a:tc>
                  <a:txBody>
                    <a:bodyPr/>
                    <a:lstStyle/>
                    <a:p>
                      <a:pPr algn="ctr"/>
                      <a:r>
                        <a:rPr lang="en-US" sz="2000" dirty="0" smtClean="0"/>
                        <a:t>.86</a:t>
                      </a:r>
                      <a:endParaRPr lang="en-US" sz="2000" dirty="0"/>
                    </a:p>
                  </a:txBody>
                  <a:tcPr anchor="ctr"/>
                </a:tc>
                <a:tc>
                  <a:txBody>
                    <a:bodyPr/>
                    <a:lstStyle/>
                    <a:p>
                      <a:pPr algn="ctr"/>
                      <a:r>
                        <a:rPr lang="en-US" sz="2000" dirty="0" smtClean="0"/>
                        <a:t>.87</a:t>
                      </a:r>
                      <a:endParaRPr lang="en-US" sz="2000" dirty="0"/>
                    </a:p>
                  </a:txBody>
                  <a:tcPr anchor="ctr"/>
                </a:tc>
                <a:tc>
                  <a:txBody>
                    <a:bodyPr/>
                    <a:lstStyle/>
                    <a:p>
                      <a:pPr algn="ctr"/>
                      <a:r>
                        <a:rPr lang="en-US" sz="2000" dirty="0" smtClean="0"/>
                        <a:t>.86</a:t>
                      </a:r>
                      <a:endParaRPr lang="en-US" sz="2000" dirty="0"/>
                    </a:p>
                  </a:txBody>
                  <a:tcPr anchor="ctr"/>
                </a:tc>
                <a:tc>
                  <a:txBody>
                    <a:bodyPr/>
                    <a:lstStyle/>
                    <a:p>
                      <a:pPr algn="ctr"/>
                      <a:r>
                        <a:rPr lang="en-US" sz="2000" dirty="0" smtClean="0"/>
                        <a:t>6</a:t>
                      </a:r>
                      <a:endParaRPr lang="en-US" sz="2000" dirty="0"/>
                    </a:p>
                  </a:txBody>
                  <a:tcPr anchor="ctr"/>
                </a:tc>
                <a:tc>
                  <a:txBody>
                    <a:bodyPr/>
                    <a:lstStyle/>
                    <a:p>
                      <a:pPr algn="ctr"/>
                      <a:r>
                        <a:rPr lang="en-US" sz="2000" dirty="0" smtClean="0"/>
                        <a:t>1408</a:t>
                      </a:r>
                      <a:endParaRPr lang="en-US" sz="2000" dirty="0"/>
                    </a:p>
                  </a:txBody>
                  <a:tcPr anchor="ctr"/>
                </a:tc>
              </a:tr>
              <a:tr h="370840">
                <a:tc>
                  <a:txBody>
                    <a:bodyPr/>
                    <a:lstStyle/>
                    <a:p>
                      <a:pPr algn="ctr"/>
                      <a:r>
                        <a:rPr lang="en-US" sz="2000" dirty="0" smtClean="0"/>
                        <a:t>Google</a:t>
                      </a:r>
                      <a:endParaRPr lang="en-US" sz="2000" dirty="0"/>
                    </a:p>
                  </a:txBody>
                  <a:tcPr anchor="ctr"/>
                </a:tc>
                <a:tc>
                  <a:txBody>
                    <a:bodyPr/>
                    <a:lstStyle/>
                    <a:p>
                      <a:pPr algn="ctr"/>
                      <a:r>
                        <a:rPr lang="en-US" sz="2000" dirty="0" smtClean="0"/>
                        <a:t>-</a:t>
                      </a:r>
                      <a:endParaRPr lang="en-US" sz="2000" dirty="0"/>
                    </a:p>
                  </a:txBody>
                  <a:tcPr anchor="ctr"/>
                </a:tc>
                <a:tc>
                  <a:txBody>
                    <a:bodyPr/>
                    <a:lstStyle/>
                    <a:p>
                      <a:pPr algn="ctr"/>
                      <a:r>
                        <a:rPr lang="en-US" sz="2000" dirty="0" smtClean="0"/>
                        <a:t>.84</a:t>
                      </a:r>
                      <a:endParaRPr lang="en-US" sz="2000" dirty="0"/>
                    </a:p>
                  </a:txBody>
                  <a:tcPr anchor="ctr"/>
                </a:tc>
                <a:tc>
                  <a:txBody>
                    <a:bodyPr/>
                    <a:lstStyle/>
                    <a:p>
                      <a:pPr algn="ctr"/>
                      <a:r>
                        <a:rPr lang="en-US" sz="2000" dirty="0" smtClean="0"/>
                        <a:t>.19</a:t>
                      </a:r>
                      <a:endParaRPr lang="en-US" sz="2000" dirty="0"/>
                    </a:p>
                  </a:txBody>
                  <a:tcPr anchor="ctr"/>
                </a:tc>
                <a:tc>
                  <a:txBody>
                    <a:bodyPr/>
                    <a:lstStyle/>
                    <a:p>
                      <a:pPr algn="ctr"/>
                      <a:r>
                        <a:rPr lang="en-US" sz="2000" dirty="0" smtClean="0"/>
                        <a:t>.30</a:t>
                      </a:r>
                      <a:endParaRPr lang="en-US" sz="2000" dirty="0"/>
                    </a:p>
                  </a:txBody>
                  <a:tcPr anchor="ctr"/>
                </a:tc>
                <a:tc>
                  <a:txBody>
                    <a:bodyPr/>
                    <a:lstStyle/>
                    <a:p>
                      <a:pPr algn="ctr"/>
                      <a:r>
                        <a:rPr lang="en-US" sz="2000" dirty="0" smtClean="0"/>
                        <a:t>-</a:t>
                      </a:r>
                      <a:endParaRPr lang="en-US" sz="2000" dirty="0"/>
                    </a:p>
                  </a:txBody>
                  <a:tcPr anchor="ctr"/>
                </a:tc>
                <a:tc>
                  <a:txBody>
                    <a:bodyPr/>
                    <a:lstStyle/>
                    <a:p>
                      <a:pPr algn="ctr"/>
                      <a:r>
                        <a:rPr lang="en-US" sz="2000" dirty="0" smtClean="0"/>
                        <a:t>-</a:t>
                      </a:r>
                      <a:endParaRPr lang="en-US" sz="2000" dirty="0"/>
                    </a:p>
                  </a:txBody>
                  <a:tcPr anchor="ctr"/>
                </a:tc>
              </a:tr>
            </a:tbl>
          </a:graphicData>
        </a:graphic>
      </p:graphicFrame>
      <p:sp>
        <p:nvSpPr>
          <p:cNvPr id="9" name="Rectangular Callout 8"/>
          <p:cNvSpPr/>
          <p:nvPr/>
        </p:nvSpPr>
        <p:spPr>
          <a:xfrm>
            <a:off x="609600" y="5867400"/>
            <a:ext cx="3810000" cy="914400"/>
          </a:xfrm>
          <a:prstGeom prst="wedgeRectCallout">
            <a:avLst>
              <a:gd name="adj1" fmla="val 36374"/>
              <a:gd name="adj2" fmla="val -152016"/>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solidFill>
                  <a:schemeClr val="tx1"/>
                </a:solidFill>
                <a:ea typeface="SimSun" pitchFamily="2" charset="-122"/>
              </a:rPr>
              <a:t>Quality and </a:t>
            </a:r>
            <a:r>
              <a:rPr lang="en-US" altLang="zh-CN" sz="2400" dirty="0" err="1" smtClean="0">
                <a:solidFill>
                  <a:schemeClr val="tx1"/>
                </a:solidFill>
                <a:ea typeface="SimSun" pitchFamily="2" charset="-122"/>
              </a:rPr>
              <a:t>CopyQua</a:t>
            </a:r>
            <a:r>
              <a:rPr lang="en-US" altLang="zh-CN" sz="2400" dirty="0" smtClean="0">
                <a:solidFill>
                  <a:schemeClr val="tx1"/>
                </a:solidFill>
                <a:ea typeface="SimSun" pitchFamily="2" charset="-122"/>
              </a:rPr>
              <a:t> obtain high precision and recall</a:t>
            </a:r>
          </a:p>
        </p:txBody>
      </p:sp>
      <p:sp>
        <p:nvSpPr>
          <p:cNvPr id="10" name="Rectangular Callout 9"/>
          <p:cNvSpPr/>
          <p:nvPr/>
        </p:nvSpPr>
        <p:spPr>
          <a:xfrm>
            <a:off x="4953000" y="1371600"/>
            <a:ext cx="3962400" cy="685800"/>
          </a:xfrm>
          <a:prstGeom prst="wedgeRectCallout">
            <a:avLst>
              <a:gd name="adj1" fmla="val -40430"/>
              <a:gd name="adj2" fmla="val 305510"/>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solidFill>
                  <a:schemeClr val="tx1"/>
                </a:solidFill>
                <a:ea typeface="SimSun" pitchFamily="2" charset="-122"/>
              </a:rPr>
              <a:t>Applying rules is inadequate</a:t>
            </a:r>
          </a:p>
        </p:txBody>
      </p:sp>
      <p:sp>
        <p:nvSpPr>
          <p:cNvPr id="11" name="Rectangular Callout 10"/>
          <p:cNvSpPr/>
          <p:nvPr/>
        </p:nvSpPr>
        <p:spPr>
          <a:xfrm>
            <a:off x="228600" y="1371600"/>
            <a:ext cx="4419600" cy="685800"/>
          </a:xfrm>
          <a:prstGeom prst="wedgeRectCallout">
            <a:avLst>
              <a:gd name="adj1" fmla="val -1253"/>
              <a:gd name="adj2" fmla="val 382239"/>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solidFill>
                  <a:schemeClr val="tx1"/>
                </a:solidFill>
                <a:ea typeface="SimSun" pitchFamily="2" charset="-122"/>
              </a:rPr>
              <a:t>Naïve missed a lot of restaurants</a:t>
            </a:r>
          </a:p>
        </p:txBody>
      </p:sp>
      <p:sp>
        <p:nvSpPr>
          <p:cNvPr id="8" name="Rectangular Callout 7"/>
          <p:cNvSpPr/>
          <p:nvPr/>
        </p:nvSpPr>
        <p:spPr>
          <a:xfrm>
            <a:off x="4724400" y="5867400"/>
            <a:ext cx="4114800" cy="914400"/>
          </a:xfrm>
          <a:prstGeom prst="wedgeRectCallout">
            <a:avLst>
              <a:gd name="adj1" fmla="val -35311"/>
              <a:gd name="adj2" fmla="val -79435"/>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400" dirty="0" smtClean="0">
                <a:solidFill>
                  <a:schemeClr val="tx1"/>
                </a:solidFill>
                <a:ea typeface="SimSun" pitchFamily="2" charset="-122"/>
              </a:rPr>
              <a:t>Google Map listed a lot of out-of-business restaurants</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67200" y="1447800"/>
            <a:ext cx="457200" cy="4800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658" name="Picture 2" descr="Tim Berners-Lee (AFP/Getty)"/>
          <p:cNvPicPr>
            <a:picLocks noChangeAspect="1" noChangeArrowheads="1"/>
          </p:cNvPicPr>
          <p:nvPr/>
        </p:nvPicPr>
        <p:blipFill>
          <a:blip r:embed="rId2" cstate="print"/>
          <a:srcRect/>
          <a:stretch>
            <a:fillRect/>
          </a:stretch>
        </p:blipFill>
        <p:spPr bwMode="auto">
          <a:xfrm>
            <a:off x="762000" y="3810000"/>
            <a:ext cx="3276600" cy="2464701"/>
          </a:xfrm>
          <a:prstGeom prst="rect">
            <a:avLst/>
          </a:prstGeom>
          <a:noFill/>
        </p:spPr>
      </p:pic>
      <p:sp>
        <p:nvSpPr>
          <p:cNvPr id="9" name="Title 1"/>
          <p:cNvSpPr txBox="1">
            <a:spLocks/>
          </p:cNvSpPr>
          <p:nvPr/>
        </p:nvSpPr>
        <p:spPr>
          <a:xfrm>
            <a:off x="4419600" y="4350650"/>
            <a:ext cx="4572000" cy="1295400"/>
          </a:xfrm>
          <a:prstGeom prst="rect">
            <a:avLst/>
          </a:prstGeom>
        </p:spPr>
        <p:txBody>
          <a:bodyPr vert="horz" anchor="ctr">
            <a:noAutofit/>
          </a:bodyPr>
          <a:lstStyle/>
          <a:p>
            <a:pPr lvl="0">
              <a:spcBef>
                <a:spcPct val="0"/>
              </a:spcBef>
            </a:pPr>
            <a:r>
              <a:rPr lang="en-US" sz="3600" b="1" dirty="0" smtClean="0">
                <a:solidFill>
                  <a:srgbClr val="002060"/>
                </a:solidFill>
              </a:rPr>
              <a:t>The Internet needs a way to help people separate rumor from real science.</a:t>
            </a:r>
          </a:p>
          <a:p>
            <a:pPr lvl="0" algn="r">
              <a:spcBef>
                <a:spcPct val="0"/>
              </a:spcBef>
            </a:pPr>
            <a:r>
              <a:rPr lang="en-US" sz="3600" b="1" dirty="0" smtClean="0">
                <a:solidFill>
                  <a:srgbClr val="002060"/>
                </a:solidFill>
              </a:rPr>
              <a:t>– Tim Berners-Lee</a:t>
            </a:r>
          </a:p>
        </p:txBody>
      </p:sp>
      <p:sp>
        <p:nvSpPr>
          <p:cNvPr id="10" name="Content Placeholder 2"/>
          <p:cNvSpPr>
            <a:spLocks noGrp="1"/>
          </p:cNvSpPr>
          <p:nvPr>
            <p:ph sz="half" idx="1"/>
          </p:nvPr>
        </p:nvSpPr>
        <p:spPr>
          <a:xfrm>
            <a:off x="762000" y="838200"/>
            <a:ext cx="5936456" cy="2057400"/>
          </a:xfrm>
          <a:solidFill>
            <a:schemeClr val="bg1"/>
          </a:solidFill>
        </p:spPr>
        <p:txBody>
          <a:bodyPr>
            <a:normAutofit/>
          </a:bodyPr>
          <a:lstStyle/>
          <a:p>
            <a:r>
              <a:rPr lang="en-US" sz="3200" dirty="0" smtClean="0"/>
              <a:t>We now live in this media culture where something goes up on YouTube or a blog and everybody scrambles.              - Barack Obama</a:t>
            </a:r>
            <a:endParaRPr lang="en-US" altLang="zh-CN" sz="3200" i="1" dirty="0" smtClean="0">
              <a:ea typeface="SimSun" pitchFamily="2" charset="-122"/>
            </a:endParaRPr>
          </a:p>
        </p:txBody>
      </p:sp>
      <p:cxnSp>
        <p:nvCxnSpPr>
          <p:cNvPr id="14" name="Straight Connector 13"/>
          <p:cNvCxnSpPr/>
          <p:nvPr/>
        </p:nvCxnSpPr>
        <p:spPr>
          <a:xfrm>
            <a:off x="457200" y="3124200"/>
            <a:ext cx="8458200" cy="0"/>
          </a:xfrm>
          <a:prstGeom prst="line">
            <a:avLst/>
          </a:prstGeom>
          <a:ln w="28575">
            <a:solidFill>
              <a:srgbClr val="CC3300"/>
            </a:solidFill>
          </a:ln>
        </p:spPr>
        <p:style>
          <a:lnRef idx="1">
            <a:schemeClr val="accent1"/>
          </a:lnRef>
          <a:fillRef idx="0">
            <a:schemeClr val="accent1"/>
          </a:fillRef>
          <a:effectRef idx="0">
            <a:schemeClr val="accent1"/>
          </a:effectRef>
          <a:fontRef idx="minor">
            <a:schemeClr val="tx1"/>
          </a:fontRef>
        </p:style>
      </p:cxnSp>
      <p:pic>
        <p:nvPicPr>
          <p:cNvPr id="362498" name="Picture 2"/>
          <p:cNvPicPr>
            <a:picLocks noChangeAspect="1" noChangeArrowheads="1"/>
          </p:cNvPicPr>
          <p:nvPr/>
        </p:nvPicPr>
        <p:blipFill>
          <a:blip r:embed="rId3" cstate="print"/>
          <a:srcRect r="41837"/>
          <a:stretch>
            <a:fillRect/>
          </a:stretch>
        </p:blipFill>
        <p:spPr bwMode="auto">
          <a:xfrm>
            <a:off x="6629400" y="914400"/>
            <a:ext cx="1876425" cy="2027856"/>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roducingPowerPoint2007">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53000"/>
                <a:satMod val="200000"/>
              </a:schemeClr>
              <a:schemeClr val="phClr">
                <a:tint val="78000"/>
                <a:satMod val="230000"/>
              </a:schemeClr>
            </a:duotone>
          </a:blip>
          <a:tile tx="0" ty="0" sx="90000" sy="9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5743</Words>
  <Application>Microsoft Macintosh PowerPoint</Application>
  <PresentationFormat>On-screen Show (4:3)</PresentationFormat>
  <Paragraphs>1644</Paragraphs>
  <Slides>87</Slides>
  <Notes>36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87</vt:i4>
      </vt:variant>
    </vt:vector>
  </HeadingPairs>
  <TitlesOfParts>
    <vt:vector size="89" baseType="lpstr">
      <vt:lpstr>IntroducingPowerPoint2007</vt:lpstr>
      <vt:lpstr>Equation</vt:lpstr>
      <vt:lpstr>Solomon: Seeking the Truth Via Copying Detection</vt:lpstr>
      <vt:lpstr>We Live in an Information Era</vt:lpstr>
      <vt:lpstr>But the Freely Accessible Information Has Its Downside</vt:lpstr>
      <vt:lpstr>Information Propagation Becomes Much Easier with the Web Technologies</vt:lpstr>
      <vt:lpstr>False Information Can Be Propagated (I)</vt:lpstr>
      <vt:lpstr>False Information Can Be Propagated (II)</vt:lpstr>
      <vt:lpstr>False Information Can Be Propagated (III)</vt:lpstr>
      <vt:lpstr>False Information Can Be Propagated (IV)</vt:lpstr>
      <vt:lpstr>PowerPoint Presentation</vt:lpstr>
      <vt:lpstr>Copying Can Happen on Structured Data  (Copying of Weather Data)</vt:lpstr>
      <vt:lpstr>Copying Can Be Large Scaled  (Copying of AbeBooks Data)</vt:lpstr>
      <vt:lpstr>Intuitively Meaningful Clusters According to the Copying Relationships</vt:lpstr>
      <vt:lpstr>Intuitively Meaningful Clusters According to the Copying Relationships</vt:lpstr>
      <vt:lpstr>Copying Can Be Large Scaled  (Copying of AbeBooks Data)</vt:lpstr>
      <vt:lpstr>PowerPoint Presentation</vt:lpstr>
      <vt:lpstr>Outline</vt:lpstr>
      <vt:lpstr>Problem Definition—Input</vt:lpstr>
      <vt:lpstr>Formatting Patterns for Author List</vt:lpstr>
      <vt:lpstr>Problem Definition—Output</vt:lpstr>
      <vt:lpstr>Challenges in Copying Detection</vt:lpstr>
      <vt:lpstr>High-Level Intuitions for Copying Detection</vt:lpstr>
      <vt:lpstr>Dependence?</vt:lpstr>
      <vt:lpstr>Dependence? </vt:lpstr>
      <vt:lpstr>High-Level Intuitions for Copying Detection</vt:lpstr>
      <vt:lpstr>Dependence? </vt:lpstr>
      <vt:lpstr>Dependence? </vt:lpstr>
      <vt:lpstr>Bayesian Analysis – Basic</vt:lpstr>
      <vt:lpstr>Bayesian Analysis – Probability Computation</vt:lpstr>
      <vt:lpstr>Considering Source Accuracy</vt:lpstr>
      <vt:lpstr>Correctness of Data as Evidence for Copying</vt:lpstr>
      <vt:lpstr>Extending the Basic Technique</vt:lpstr>
      <vt:lpstr>Formatting as Evidence for Copying</vt:lpstr>
      <vt:lpstr>Extending the Basic Technique</vt:lpstr>
      <vt:lpstr>Correlated Copying</vt:lpstr>
      <vt:lpstr>Extending the Basic Technique</vt:lpstr>
      <vt:lpstr>Multi-Source Copying? Co-copying? Transitive Copying?</vt:lpstr>
      <vt:lpstr>Multi-Source Copying? Co-copying? Transitive Copying?</vt:lpstr>
      <vt:lpstr>Multi-Source Copying? Co-copying? Transitive Copying?</vt:lpstr>
      <vt:lpstr>Multi-Source Copying? Co-copying? Transitive Copying?</vt:lpstr>
      <vt:lpstr>Multi-Source Copying? Co-copying? Transitive Copying?</vt:lpstr>
      <vt:lpstr>Multi-Source Copying? Co-copying? Transitive Copying?</vt:lpstr>
      <vt:lpstr>Multi-Source Copying? Co-copying? Transitive Copying?</vt:lpstr>
      <vt:lpstr>Global Copying Detection</vt:lpstr>
      <vt:lpstr>Multi-Source Copying? Co-copying? Transitive Copying?</vt:lpstr>
      <vt:lpstr>Experiment Setup</vt:lpstr>
      <vt:lpstr>Silver Standard</vt:lpstr>
      <vt:lpstr>Experiment Results</vt:lpstr>
      <vt:lpstr>Outline</vt:lpstr>
      <vt:lpstr>Data Integration Faces 3 Challenges</vt:lpstr>
      <vt:lpstr>Data Integration Faces 3 Challenges</vt:lpstr>
      <vt:lpstr>Data Integration Faces 3 Challenges</vt:lpstr>
      <vt:lpstr>Data Integration Faces 3 Challenges</vt:lpstr>
      <vt:lpstr>Existing Solutions Assume Independence of Data Sources</vt:lpstr>
      <vt:lpstr>PowerPoint Presentation</vt:lpstr>
      <vt:lpstr>Application I. Truth Discovery—Naïve Voting</vt:lpstr>
      <vt:lpstr>Application I. Truth Discovery—Naïve Voting</vt:lpstr>
      <vt:lpstr>Application I. Truth Discovery—Our Solution</vt:lpstr>
      <vt:lpstr>Application I. Truth Discovery—Our Solution</vt:lpstr>
      <vt:lpstr>Application I. Truth Discovery—Our Solution</vt:lpstr>
      <vt:lpstr>Application I. Truth Discovery—Our Solution</vt:lpstr>
      <vt:lpstr>Application I. Truth Discovery—Our Solution</vt:lpstr>
      <vt:lpstr>Application I. Truth Discovery—Our Solution</vt:lpstr>
      <vt:lpstr>Application I. Truth Discovery (Con’t)</vt:lpstr>
      <vt:lpstr>Application II.  QA &amp; Online Data Fusion</vt:lpstr>
      <vt:lpstr>Application II.  QA &amp; Online Data Fusion</vt:lpstr>
      <vt:lpstr>Application II.  QA &amp; Online Data Fusion</vt:lpstr>
      <vt:lpstr>Application II.  QA &amp; Online Data Fusion</vt:lpstr>
      <vt:lpstr>Application II.  QA &amp; Online Data Fusion</vt:lpstr>
      <vt:lpstr>Application II.  QA &amp; Online Data Fusion</vt:lpstr>
      <vt:lpstr>Application II.  QA &amp; Online Data Fusion</vt:lpstr>
      <vt:lpstr>Application II.  QA &amp; Online Data Fusion</vt:lpstr>
      <vt:lpstr>Outline</vt:lpstr>
      <vt:lpstr>Copying of AbeBooks Data</vt:lpstr>
      <vt:lpstr>Demo Here</vt:lpstr>
      <vt:lpstr>Related Work</vt:lpstr>
      <vt:lpstr>Take-Aways</vt:lpstr>
      <vt:lpstr>Acknowledgements</vt:lpstr>
      <vt:lpstr>Solomon: Seeking the Truth Via Copying Detection</vt:lpstr>
      <vt:lpstr>What Is Missing? (a.k.a. Future Work)</vt:lpstr>
      <vt:lpstr>PowerPoint Presentation</vt:lpstr>
      <vt:lpstr>Future Work: Explaining Copying-Detection Decisions</vt:lpstr>
      <vt:lpstr>Experiment on Static Data [VLDB’09a]</vt:lpstr>
      <vt:lpstr>Naïve Voting and Types of Errors</vt:lpstr>
      <vt:lpstr>Contributions of Various Components</vt:lpstr>
      <vt:lpstr>Experiment on Dynamic Data [VLDB’09b]</vt:lpstr>
      <vt:lpstr>Discovered Copying</vt:lpstr>
      <vt:lpstr>Contributions of Various Components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2008-12-03T05:19:47Z</dcterms:created>
  <dcterms:modified xsi:type="dcterms:W3CDTF">2013-03-03T20:47:24Z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1033</vt:i4>
  </property>
  <property fmtid="{D5CDD505-2E9C-101B-9397-08002B2CF9AE}" pid="3" name="_Version">
    <vt:lpwstr>12.0.4518</vt:lpwstr>
  </property>
</Properties>
</file>