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4"/>
  </p:notesMasterIdLst>
  <p:handoutMasterIdLst>
    <p:handoutMasterId r:id="rId115"/>
  </p:handoutMasterIdLst>
  <p:sldIdLst>
    <p:sldId id="415" r:id="rId2"/>
    <p:sldId id="416" r:id="rId3"/>
    <p:sldId id="417" r:id="rId4"/>
    <p:sldId id="418" r:id="rId5"/>
    <p:sldId id="419" r:id="rId6"/>
    <p:sldId id="420" r:id="rId7"/>
    <p:sldId id="421" r:id="rId8"/>
    <p:sldId id="422" r:id="rId9"/>
    <p:sldId id="423" r:id="rId10"/>
    <p:sldId id="424" r:id="rId11"/>
    <p:sldId id="425" r:id="rId12"/>
    <p:sldId id="426" r:id="rId13"/>
    <p:sldId id="427" r:id="rId14"/>
    <p:sldId id="428" r:id="rId15"/>
    <p:sldId id="429" r:id="rId16"/>
    <p:sldId id="430" r:id="rId17"/>
    <p:sldId id="431" r:id="rId18"/>
    <p:sldId id="432" r:id="rId19"/>
    <p:sldId id="433" r:id="rId20"/>
    <p:sldId id="434" r:id="rId21"/>
    <p:sldId id="435" r:id="rId22"/>
    <p:sldId id="436" r:id="rId23"/>
    <p:sldId id="437" r:id="rId24"/>
    <p:sldId id="438" r:id="rId25"/>
    <p:sldId id="439" r:id="rId26"/>
    <p:sldId id="440" r:id="rId27"/>
    <p:sldId id="441" r:id="rId28"/>
    <p:sldId id="442" r:id="rId29"/>
    <p:sldId id="443" r:id="rId30"/>
    <p:sldId id="444" r:id="rId31"/>
    <p:sldId id="445" r:id="rId32"/>
    <p:sldId id="446" r:id="rId33"/>
    <p:sldId id="447" r:id="rId34"/>
    <p:sldId id="448" r:id="rId35"/>
    <p:sldId id="449" r:id="rId36"/>
    <p:sldId id="450" r:id="rId37"/>
    <p:sldId id="451" r:id="rId38"/>
    <p:sldId id="452" r:id="rId39"/>
    <p:sldId id="453" r:id="rId40"/>
    <p:sldId id="454" r:id="rId41"/>
    <p:sldId id="455" r:id="rId42"/>
    <p:sldId id="456" r:id="rId43"/>
    <p:sldId id="263" r:id="rId44"/>
    <p:sldId id="291" r:id="rId45"/>
    <p:sldId id="296" r:id="rId46"/>
    <p:sldId id="293" r:id="rId47"/>
    <p:sldId id="294" r:id="rId48"/>
    <p:sldId id="295" r:id="rId49"/>
    <p:sldId id="312" r:id="rId50"/>
    <p:sldId id="313" r:id="rId51"/>
    <p:sldId id="314" r:id="rId52"/>
    <p:sldId id="315" r:id="rId53"/>
    <p:sldId id="320" r:id="rId54"/>
    <p:sldId id="324" r:id="rId55"/>
    <p:sldId id="319" r:id="rId56"/>
    <p:sldId id="325" r:id="rId57"/>
    <p:sldId id="326" r:id="rId58"/>
    <p:sldId id="327" r:id="rId59"/>
    <p:sldId id="328" r:id="rId60"/>
    <p:sldId id="329" r:id="rId61"/>
    <p:sldId id="330" r:id="rId62"/>
    <p:sldId id="331" r:id="rId63"/>
    <p:sldId id="333" r:id="rId64"/>
    <p:sldId id="332" r:id="rId65"/>
    <p:sldId id="334" r:id="rId66"/>
    <p:sldId id="337" r:id="rId67"/>
    <p:sldId id="335" r:id="rId68"/>
    <p:sldId id="338" r:id="rId69"/>
    <p:sldId id="290" r:id="rId70"/>
    <p:sldId id="264" r:id="rId71"/>
    <p:sldId id="355" r:id="rId72"/>
    <p:sldId id="357" r:id="rId73"/>
    <p:sldId id="359" r:id="rId74"/>
    <p:sldId id="358" r:id="rId75"/>
    <p:sldId id="360" r:id="rId76"/>
    <p:sldId id="361" r:id="rId77"/>
    <p:sldId id="362" r:id="rId78"/>
    <p:sldId id="364" r:id="rId79"/>
    <p:sldId id="365" r:id="rId80"/>
    <p:sldId id="366" r:id="rId81"/>
    <p:sldId id="367" r:id="rId82"/>
    <p:sldId id="368" r:id="rId83"/>
    <p:sldId id="369" r:id="rId84"/>
    <p:sldId id="370" r:id="rId85"/>
    <p:sldId id="371" r:id="rId86"/>
    <p:sldId id="372" r:id="rId87"/>
    <p:sldId id="373" r:id="rId88"/>
    <p:sldId id="414" r:id="rId89"/>
    <p:sldId id="376" r:id="rId90"/>
    <p:sldId id="377" r:id="rId91"/>
    <p:sldId id="378" r:id="rId92"/>
    <p:sldId id="379" r:id="rId93"/>
    <p:sldId id="380" r:id="rId94"/>
    <p:sldId id="381" r:id="rId95"/>
    <p:sldId id="382" r:id="rId96"/>
    <p:sldId id="383" r:id="rId97"/>
    <p:sldId id="384" r:id="rId98"/>
    <p:sldId id="385" r:id="rId99"/>
    <p:sldId id="386" r:id="rId100"/>
    <p:sldId id="387" r:id="rId101"/>
    <p:sldId id="388" r:id="rId102"/>
    <p:sldId id="389" r:id="rId103"/>
    <p:sldId id="393" r:id="rId104"/>
    <p:sldId id="391" r:id="rId105"/>
    <p:sldId id="392" r:id="rId106"/>
    <p:sldId id="394" r:id="rId107"/>
    <p:sldId id="395" r:id="rId108"/>
    <p:sldId id="396" r:id="rId109"/>
    <p:sldId id="390" r:id="rId110"/>
    <p:sldId id="397" r:id="rId111"/>
    <p:sldId id="279" r:id="rId112"/>
    <p:sldId id="398" r:id="rId1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scaleToFitPaper="1"/>
  <p:clrMru>
    <a:srgbClr val="FF6F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71" autoAdjust="0"/>
    <p:restoredTop sz="78111" autoAdjust="0"/>
  </p:normalViewPr>
  <p:slideViewPr>
    <p:cSldViewPr snapToGrid="0">
      <p:cViewPr>
        <p:scale>
          <a:sx n="95" d="100"/>
          <a:sy n="95" d="100"/>
        </p:scale>
        <p:origin x="-760" y="-88"/>
      </p:cViewPr>
      <p:guideLst>
        <p:guide orient="horz" pos="2160"/>
        <p:guide pos="3840"/>
      </p:guideLst>
    </p:cSldViewPr>
  </p:slideViewPr>
  <p:notesTextViewPr>
    <p:cViewPr>
      <p:scale>
        <a:sx n="125" d="100"/>
        <a:sy n="12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notesMaster" Target="notesMasters/notesMaster1.xml"/><Relationship Id="rId115" Type="http://schemas.openxmlformats.org/officeDocument/2006/relationships/handoutMaster" Target="handoutMasters/handoutMaster1.xml"/><Relationship Id="rId116" Type="http://schemas.openxmlformats.org/officeDocument/2006/relationships/printerSettings" Target="printerSettings/printerSettings1.bin"/><Relationship Id="rId117" Type="http://schemas.openxmlformats.org/officeDocument/2006/relationships/presProps" Target="presProps.xml"/><Relationship Id="rId118" Type="http://schemas.openxmlformats.org/officeDocument/2006/relationships/viewProps" Target="viewProps.xml"/><Relationship Id="rId119" Type="http://schemas.openxmlformats.org/officeDocument/2006/relationships/theme" Target="theme/theme1.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file:///C:\Documents%20and%20Settings\Pei.Li\Desktop\TRL\TRL%20result_021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smoothMarker"/>
        <c:varyColors val="0"/>
        <c:ser>
          <c:idx val="0"/>
          <c:order val="0"/>
          <c:tx>
            <c:strRef>
              <c:f>Sheet3!$B$1</c:f>
              <c:strCache>
                <c:ptCount val="1"/>
                <c:pt idx="0">
                  <c:v>agreement decay</c:v>
                </c:pt>
              </c:strCache>
            </c:strRef>
          </c:tx>
          <c:spPr>
            <a:ln w="57150" cap="flat" cmpd="sng" algn="ctr">
              <a:solidFill>
                <a:srgbClr val="C00000"/>
              </a:solidFill>
              <a:prstDash val="solid"/>
            </a:ln>
            <a:effectLst/>
          </c:spPr>
          <c:marker>
            <c:symbol val="none"/>
          </c:marker>
          <c:xVal>
            <c:numRef>
              <c:f>Sheet3!$A$2:$A$27</c:f>
              <c:numCache>
                <c:formatCode>General</c:formatCode>
                <c:ptCount val="26"/>
                <c:pt idx="0">
                  <c:v>0.0</c:v>
                </c:pt>
                <c:pt idx="1">
                  <c:v>1.0</c:v>
                </c:pt>
                <c:pt idx="2">
                  <c:v>2.0</c:v>
                </c:pt>
                <c:pt idx="3">
                  <c:v>3.0</c:v>
                </c:pt>
                <c:pt idx="4">
                  <c:v>4.0</c:v>
                </c:pt>
                <c:pt idx="5">
                  <c:v>5.0</c:v>
                </c:pt>
                <c:pt idx="6">
                  <c:v>6.0</c:v>
                </c:pt>
                <c:pt idx="7">
                  <c:v>7.0</c:v>
                </c:pt>
                <c:pt idx="8">
                  <c:v>8.0</c:v>
                </c:pt>
                <c:pt idx="9">
                  <c:v>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numCache>
            </c:numRef>
          </c:xVal>
          <c:yVal>
            <c:numRef>
              <c:f>Sheet3!$B$2:$B$27</c:f>
              <c:numCache>
                <c:formatCode>General</c:formatCode>
                <c:ptCount val="26"/>
                <c:pt idx="0">
                  <c:v>0.00153972969189853</c:v>
                </c:pt>
                <c:pt idx="1">
                  <c:v>0.00199076162184863</c:v>
                </c:pt>
                <c:pt idx="2">
                  <c:v>0.00214628987355553</c:v>
                </c:pt>
                <c:pt idx="3">
                  <c:v>0.00236402942594522</c:v>
                </c:pt>
                <c:pt idx="4">
                  <c:v>0.00237958225111595</c:v>
                </c:pt>
                <c:pt idx="5">
                  <c:v>0.00241068790145732</c:v>
                </c:pt>
                <c:pt idx="6">
                  <c:v>0.00244179355179871</c:v>
                </c:pt>
                <c:pt idx="7">
                  <c:v>0.00247289920214008</c:v>
                </c:pt>
                <c:pt idx="8">
                  <c:v>0.00247289920214008</c:v>
                </c:pt>
                <c:pt idx="9">
                  <c:v>0.00247289920214008</c:v>
                </c:pt>
                <c:pt idx="10">
                  <c:v>0.00248845202731076</c:v>
                </c:pt>
                <c:pt idx="11">
                  <c:v>0.00248845202731076</c:v>
                </c:pt>
                <c:pt idx="12">
                  <c:v>0.00248845202731076</c:v>
                </c:pt>
                <c:pt idx="13">
                  <c:v>0.00248845202731076</c:v>
                </c:pt>
                <c:pt idx="14">
                  <c:v>0.00248845202731076</c:v>
                </c:pt>
                <c:pt idx="15">
                  <c:v>0.00248845202731076</c:v>
                </c:pt>
                <c:pt idx="16">
                  <c:v>0.00248845202731076</c:v>
                </c:pt>
                <c:pt idx="17">
                  <c:v>0.00248845202731076</c:v>
                </c:pt>
                <c:pt idx="18">
                  <c:v>0.00248845202731076</c:v>
                </c:pt>
                <c:pt idx="19">
                  <c:v>0.00248845202731076</c:v>
                </c:pt>
                <c:pt idx="20">
                  <c:v>0.00248845202731076</c:v>
                </c:pt>
                <c:pt idx="21">
                  <c:v>0.00248845202731076</c:v>
                </c:pt>
                <c:pt idx="22">
                  <c:v>0.00248845202731076</c:v>
                </c:pt>
                <c:pt idx="23">
                  <c:v>0.00248845202731076</c:v>
                </c:pt>
                <c:pt idx="24">
                  <c:v>0.00248845202731076</c:v>
                </c:pt>
                <c:pt idx="25">
                  <c:v>0.00248845202731076</c:v>
                </c:pt>
              </c:numCache>
            </c:numRef>
          </c:yVal>
          <c:smooth val="1"/>
        </c:ser>
        <c:ser>
          <c:idx val="1"/>
          <c:order val="1"/>
          <c:tx>
            <c:strRef>
              <c:f>Sheet3!$C$1</c:f>
              <c:strCache>
                <c:ptCount val="1"/>
                <c:pt idx="0">
                  <c:v>disagreement decay</c:v>
                </c:pt>
              </c:strCache>
            </c:strRef>
          </c:tx>
          <c:spPr>
            <a:ln w="57150" cap="flat" cmpd="sng" algn="ctr">
              <a:solidFill>
                <a:sysClr val="windowText" lastClr="000000"/>
              </a:solidFill>
              <a:prstDash val="solid"/>
            </a:ln>
            <a:effectLst>
              <a:outerShdw blurRad="40000" dist="23000" dir="5400000" rotWithShape="0">
                <a:srgbClr val="000000">
                  <a:alpha val="35000"/>
                </a:srgbClr>
              </a:outerShdw>
            </a:effectLst>
          </c:spPr>
          <c:marker>
            <c:symbol val="none"/>
          </c:marker>
          <c:xVal>
            <c:numRef>
              <c:f>Sheet3!$A$2:$A$27</c:f>
              <c:numCache>
                <c:formatCode>General</c:formatCode>
                <c:ptCount val="26"/>
                <c:pt idx="0">
                  <c:v>0.0</c:v>
                </c:pt>
                <c:pt idx="1">
                  <c:v>1.0</c:v>
                </c:pt>
                <c:pt idx="2">
                  <c:v>2.0</c:v>
                </c:pt>
                <c:pt idx="3">
                  <c:v>3.0</c:v>
                </c:pt>
                <c:pt idx="4">
                  <c:v>4.0</c:v>
                </c:pt>
                <c:pt idx="5">
                  <c:v>5.0</c:v>
                </c:pt>
                <c:pt idx="6">
                  <c:v>6.0</c:v>
                </c:pt>
                <c:pt idx="7">
                  <c:v>7.0</c:v>
                </c:pt>
                <c:pt idx="8">
                  <c:v>8.0</c:v>
                </c:pt>
                <c:pt idx="9">
                  <c:v>9.0</c:v>
                </c:pt>
                <c:pt idx="10">
                  <c:v>10.0</c:v>
                </c:pt>
                <c:pt idx="11">
                  <c:v>11.0</c:v>
                </c:pt>
                <c:pt idx="12">
                  <c:v>12.0</c:v>
                </c:pt>
                <c:pt idx="13">
                  <c:v>13.0</c:v>
                </c:pt>
                <c:pt idx="14">
                  <c:v>14.0</c:v>
                </c:pt>
                <c:pt idx="15">
                  <c:v>15.0</c:v>
                </c:pt>
                <c:pt idx="16">
                  <c:v>16.0</c:v>
                </c:pt>
                <c:pt idx="17">
                  <c:v>17.0</c:v>
                </c:pt>
                <c:pt idx="18">
                  <c:v>18.0</c:v>
                </c:pt>
                <c:pt idx="19">
                  <c:v>19.0</c:v>
                </c:pt>
                <c:pt idx="20">
                  <c:v>20.0</c:v>
                </c:pt>
                <c:pt idx="21">
                  <c:v>21.0</c:v>
                </c:pt>
                <c:pt idx="22">
                  <c:v>22.0</c:v>
                </c:pt>
                <c:pt idx="23">
                  <c:v>23.0</c:v>
                </c:pt>
                <c:pt idx="24">
                  <c:v>24.0</c:v>
                </c:pt>
                <c:pt idx="25">
                  <c:v>25.0</c:v>
                </c:pt>
              </c:numCache>
            </c:numRef>
          </c:xVal>
          <c:yVal>
            <c:numRef>
              <c:f>Sheet3!$C$2:$C$27</c:f>
              <c:numCache>
                <c:formatCode>General</c:formatCode>
                <c:ptCount val="26"/>
                <c:pt idx="0">
                  <c:v>0.036101083032491</c:v>
                </c:pt>
                <c:pt idx="1">
                  <c:v>0.131167268351384</c:v>
                </c:pt>
                <c:pt idx="2">
                  <c:v>0.263239875389411</c:v>
                </c:pt>
                <c:pt idx="3">
                  <c:v>0.371710526315789</c:v>
                </c:pt>
                <c:pt idx="4">
                  <c:v>0.460616438356164</c:v>
                </c:pt>
                <c:pt idx="5">
                  <c:v>0.548042704626335</c:v>
                </c:pt>
                <c:pt idx="6">
                  <c:v>0.620879120879125</c:v>
                </c:pt>
                <c:pt idx="7">
                  <c:v>0.691148775894543</c:v>
                </c:pt>
                <c:pt idx="8">
                  <c:v>0.742307692307696</c:v>
                </c:pt>
                <c:pt idx="9">
                  <c:v>0.792563600782775</c:v>
                </c:pt>
                <c:pt idx="10">
                  <c:v>0.839679358717435</c:v>
                </c:pt>
                <c:pt idx="11">
                  <c:v>0.872469635627534</c:v>
                </c:pt>
                <c:pt idx="12">
                  <c:v>0.897540983606558</c:v>
                </c:pt>
                <c:pt idx="13">
                  <c:v>0.917184265010348</c:v>
                </c:pt>
                <c:pt idx="14">
                  <c:v>0.941787941787935</c:v>
                </c:pt>
                <c:pt idx="15">
                  <c:v>0.958071278825997</c:v>
                </c:pt>
                <c:pt idx="16">
                  <c:v>0.972746331236899</c:v>
                </c:pt>
                <c:pt idx="17">
                  <c:v>0.983157894736842</c:v>
                </c:pt>
                <c:pt idx="18">
                  <c:v>0.991561181434599</c:v>
                </c:pt>
                <c:pt idx="19">
                  <c:v>0.993670886075949</c:v>
                </c:pt>
                <c:pt idx="20">
                  <c:v>0.993670886075949</c:v>
                </c:pt>
                <c:pt idx="21">
                  <c:v>0.997885835095137</c:v>
                </c:pt>
                <c:pt idx="22">
                  <c:v>0.997885835095137</c:v>
                </c:pt>
                <c:pt idx="23">
                  <c:v>0.997885835095137</c:v>
                </c:pt>
                <c:pt idx="24">
                  <c:v>0.997885835095137</c:v>
                </c:pt>
                <c:pt idx="25">
                  <c:v>1.0</c:v>
                </c:pt>
              </c:numCache>
            </c:numRef>
          </c:yVal>
          <c:smooth val="1"/>
        </c:ser>
        <c:dLbls>
          <c:showLegendKey val="0"/>
          <c:showVal val="0"/>
          <c:showCatName val="0"/>
          <c:showSerName val="0"/>
          <c:showPercent val="0"/>
          <c:showBubbleSize val="0"/>
        </c:dLbls>
        <c:axId val="-2147443400"/>
        <c:axId val="-2147461976"/>
      </c:scatterChart>
      <c:valAx>
        <c:axId val="-2147443400"/>
        <c:scaling>
          <c:orientation val="minMax"/>
          <c:max val="25.0"/>
        </c:scaling>
        <c:delete val="0"/>
        <c:axPos val="b"/>
        <c:title>
          <c:tx>
            <c:rich>
              <a:bodyPr/>
              <a:lstStyle/>
              <a:p>
                <a:pPr>
                  <a:defRPr sz="1800" b="1"/>
                </a:pPr>
                <a:r>
                  <a:rPr lang="en-US" sz="2400" b="1" dirty="0" smtClean="0">
                    <a:latin typeface="Arial Narrow"/>
                  </a:rPr>
                  <a:t>∆ Year</a:t>
                </a:r>
                <a:endParaRPr lang="en-US" sz="2400" b="1" dirty="0"/>
              </a:p>
            </c:rich>
          </c:tx>
          <c:layout>
            <c:manualLayout>
              <c:xMode val="edge"/>
              <c:yMode val="edge"/>
              <c:x val="0.462529035433071"/>
              <c:y val="0.859627656837017"/>
            </c:manualLayout>
          </c:layout>
          <c:overlay val="0"/>
        </c:title>
        <c:numFmt formatCode="General" sourceLinked="1"/>
        <c:majorTickMark val="out"/>
        <c:minorTickMark val="none"/>
        <c:tickLblPos val="nextTo"/>
        <c:txPr>
          <a:bodyPr/>
          <a:lstStyle/>
          <a:p>
            <a:pPr>
              <a:defRPr sz="1600"/>
            </a:pPr>
            <a:endParaRPr lang="en-US"/>
          </a:p>
        </c:txPr>
        <c:crossAx val="-2147461976"/>
        <c:crosses val="autoZero"/>
        <c:crossBetween val="midCat"/>
        <c:majorUnit val="5.0"/>
      </c:valAx>
      <c:valAx>
        <c:axId val="-2147461976"/>
        <c:scaling>
          <c:orientation val="minMax"/>
          <c:max val="1.0"/>
        </c:scaling>
        <c:delete val="0"/>
        <c:axPos val="l"/>
        <c:majorGridlines/>
        <c:title>
          <c:tx>
            <c:rich>
              <a:bodyPr rot="-5400000" vert="horz"/>
              <a:lstStyle/>
              <a:p>
                <a:pPr>
                  <a:defRPr sz="2400"/>
                </a:pPr>
                <a:r>
                  <a:rPr lang="en-US" sz="2400" dirty="0" smtClean="0"/>
                  <a:t>Decay</a:t>
                </a:r>
                <a:endParaRPr lang="en-US" sz="2400" dirty="0"/>
              </a:p>
            </c:rich>
          </c:tx>
          <c:layout/>
          <c:overlay val="0"/>
        </c:title>
        <c:numFmt formatCode="General" sourceLinked="1"/>
        <c:majorTickMark val="out"/>
        <c:minorTickMark val="none"/>
        <c:tickLblPos val="nextTo"/>
        <c:txPr>
          <a:bodyPr/>
          <a:lstStyle/>
          <a:p>
            <a:pPr>
              <a:defRPr sz="1600"/>
            </a:pPr>
            <a:endParaRPr lang="en-US"/>
          </a:p>
        </c:txPr>
        <c:crossAx val="-2147443400"/>
        <c:crosses val="autoZero"/>
        <c:crossBetween val="midCat"/>
        <c:majorUnit val="0.1"/>
      </c:valAx>
    </c:plotArea>
    <c:plotVisOnly val="1"/>
    <c:dispBlanksAs val="gap"/>
    <c:showDLblsOverMax val="0"/>
  </c:chart>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BA2087-4B12-AB42-832B-949E536BA2C4}" type="doc">
      <dgm:prSet loTypeId="urn:microsoft.com/office/officeart/2005/8/layout/process2" loCatId="" qsTypeId="urn:microsoft.com/office/officeart/2005/8/quickstyle/simple4" qsCatId="simple" csTypeId="urn:microsoft.com/office/officeart/2005/8/colors/accent2_2" csCatId="accent2" phldr="1"/>
      <dgm:spPr/>
    </dgm:pt>
    <dgm:pt modelId="{6F4774F1-01EF-7540-A0D2-7D67D6C826C4}">
      <dgm:prSet phldrT="[Text]"/>
      <dgm:spPr>
        <a:solidFill>
          <a:srgbClr val="3366FF"/>
        </a:solidFill>
      </dgm:spPr>
      <dgm:t>
        <a:bodyPr/>
        <a:lstStyle/>
        <a:p>
          <a:r>
            <a:rPr lang="en-US" dirty="0" smtClean="0"/>
            <a:t>Blocking</a:t>
          </a:r>
          <a:endParaRPr lang="en-US" dirty="0"/>
        </a:p>
      </dgm:t>
    </dgm:pt>
    <dgm:pt modelId="{DA085D3E-504C-6349-9F98-33DCA79FD1D6}" type="parTrans" cxnId="{AF46AA26-E536-D340-880B-5E17C1D63F2C}">
      <dgm:prSet/>
      <dgm:spPr/>
      <dgm:t>
        <a:bodyPr/>
        <a:lstStyle/>
        <a:p>
          <a:endParaRPr lang="en-US"/>
        </a:p>
      </dgm:t>
    </dgm:pt>
    <dgm:pt modelId="{E4663F46-B308-2D45-B3AE-A2EDD31857B1}" type="sibTrans" cxnId="{AF46AA26-E536-D340-880B-5E17C1D63F2C}">
      <dgm:prSet/>
      <dgm:spPr/>
      <dgm:t>
        <a:bodyPr/>
        <a:lstStyle/>
        <a:p>
          <a:endParaRPr lang="en-US"/>
        </a:p>
      </dgm:t>
    </dgm:pt>
    <dgm:pt modelId="{BC0D9D2E-B346-B04E-871B-91D60C8DFB1C}">
      <dgm:prSet phldrT="[Text]"/>
      <dgm:spPr>
        <a:solidFill>
          <a:schemeClr val="accent6">
            <a:lumMod val="60000"/>
            <a:lumOff val="40000"/>
          </a:schemeClr>
        </a:solidFill>
      </dgm:spPr>
      <dgm:t>
        <a:bodyPr/>
        <a:lstStyle/>
        <a:p>
          <a:r>
            <a:rPr lang="en-US" dirty="0" smtClean="0"/>
            <a:t>Pairwise Matching</a:t>
          </a:r>
          <a:endParaRPr lang="en-US" dirty="0"/>
        </a:p>
      </dgm:t>
    </dgm:pt>
    <dgm:pt modelId="{659FDA8D-52F6-0F41-A8B3-832E2D8905C1}" type="parTrans" cxnId="{F02652A7-1347-F24B-8386-319B082B4F65}">
      <dgm:prSet/>
      <dgm:spPr/>
      <dgm:t>
        <a:bodyPr/>
        <a:lstStyle/>
        <a:p>
          <a:endParaRPr lang="en-US"/>
        </a:p>
      </dgm:t>
    </dgm:pt>
    <dgm:pt modelId="{E1B61592-AB7F-5249-8E0D-092744814463}" type="sibTrans" cxnId="{F02652A7-1347-F24B-8386-319B082B4F65}">
      <dgm:prSet/>
      <dgm:spPr/>
      <dgm:t>
        <a:bodyPr/>
        <a:lstStyle/>
        <a:p>
          <a:endParaRPr lang="en-US"/>
        </a:p>
      </dgm:t>
    </dgm:pt>
    <dgm:pt modelId="{770DE538-F36A-CA41-B4E2-17A30F9AFCD2}">
      <dgm:prSet phldrT="[Text]"/>
      <dgm:spPr>
        <a:solidFill>
          <a:schemeClr val="accent6">
            <a:lumMod val="60000"/>
            <a:lumOff val="40000"/>
          </a:schemeClr>
        </a:solidFill>
      </dgm:spPr>
      <dgm:t>
        <a:bodyPr/>
        <a:lstStyle/>
        <a:p>
          <a:r>
            <a:rPr lang="en-US" dirty="0" smtClean="0"/>
            <a:t>Clustering</a:t>
          </a:r>
          <a:endParaRPr lang="en-US" dirty="0"/>
        </a:p>
      </dgm:t>
    </dgm:pt>
    <dgm:pt modelId="{2A99B17E-0509-AE4E-A807-AE768AFFC30F}" type="parTrans" cxnId="{CB023B37-C5A7-B841-8B98-4029B01EFFD8}">
      <dgm:prSet/>
      <dgm:spPr/>
      <dgm:t>
        <a:bodyPr/>
        <a:lstStyle/>
        <a:p>
          <a:endParaRPr lang="en-US"/>
        </a:p>
      </dgm:t>
    </dgm:pt>
    <dgm:pt modelId="{9672F5B4-7EC3-DB4C-B8B9-B766E0A8FBF4}" type="sibTrans" cxnId="{CB023B37-C5A7-B841-8B98-4029B01EFFD8}">
      <dgm:prSet/>
      <dgm:spPr/>
      <dgm:t>
        <a:bodyPr/>
        <a:lstStyle/>
        <a:p>
          <a:endParaRPr lang="en-US"/>
        </a:p>
      </dgm:t>
    </dgm:pt>
    <dgm:pt modelId="{B0004058-46AB-8F44-93EC-B93AACB4E6E5}" type="pres">
      <dgm:prSet presAssocID="{EDBA2087-4B12-AB42-832B-949E536BA2C4}" presName="linearFlow" presStyleCnt="0">
        <dgm:presLayoutVars>
          <dgm:resizeHandles val="exact"/>
        </dgm:presLayoutVars>
      </dgm:prSet>
      <dgm:spPr/>
    </dgm:pt>
    <dgm:pt modelId="{E7BD40D1-3B35-C247-8AA4-87AA99A7684E}" type="pres">
      <dgm:prSet presAssocID="{6F4774F1-01EF-7540-A0D2-7D67D6C826C4}" presName="node" presStyleLbl="node1" presStyleIdx="0" presStyleCnt="3">
        <dgm:presLayoutVars>
          <dgm:bulletEnabled val="1"/>
        </dgm:presLayoutVars>
      </dgm:prSet>
      <dgm:spPr/>
      <dgm:t>
        <a:bodyPr/>
        <a:lstStyle/>
        <a:p>
          <a:endParaRPr lang="en-US"/>
        </a:p>
      </dgm:t>
    </dgm:pt>
    <dgm:pt modelId="{76F76E16-FFC1-BA49-8FB0-BEECEAA5DD78}" type="pres">
      <dgm:prSet presAssocID="{E4663F46-B308-2D45-B3AE-A2EDD31857B1}" presName="sibTrans" presStyleLbl="sibTrans2D1" presStyleIdx="0" presStyleCnt="2"/>
      <dgm:spPr/>
      <dgm:t>
        <a:bodyPr/>
        <a:lstStyle/>
        <a:p>
          <a:endParaRPr lang="en-US"/>
        </a:p>
      </dgm:t>
    </dgm:pt>
    <dgm:pt modelId="{38A08608-F3ED-0B40-80BB-474C0D7ABE7C}" type="pres">
      <dgm:prSet presAssocID="{E4663F46-B308-2D45-B3AE-A2EDD31857B1}" presName="connectorText" presStyleLbl="sibTrans2D1" presStyleIdx="0" presStyleCnt="2"/>
      <dgm:spPr/>
      <dgm:t>
        <a:bodyPr/>
        <a:lstStyle/>
        <a:p>
          <a:endParaRPr lang="en-US"/>
        </a:p>
      </dgm:t>
    </dgm:pt>
    <dgm:pt modelId="{88112B7E-75A5-7A46-919A-5C9E9FF0744C}" type="pres">
      <dgm:prSet presAssocID="{BC0D9D2E-B346-B04E-871B-91D60C8DFB1C}" presName="node" presStyleLbl="node1" presStyleIdx="1" presStyleCnt="3">
        <dgm:presLayoutVars>
          <dgm:bulletEnabled val="1"/>
        </dgm:presLayoutVars>
      </dgm:prSet>
      <dgm:spPr/>
      <dgm:t>
        <a:bodyPr/>
        <a:lstStyle/>
        <a:p>
          <a:endParaRPr lang="en-US"/>
        </a:p>
      </dgm:t>
    </dgm:pt>
    <dgm:pt modelId="{A3159909-B308-1B46-9AE1-0BEA2836F11A}" type="pres">
      <dgm:prSet presAssocID="{E1B61592-AB7F-5249-8E0D-092744814463}" presName="sibTrans" presStyleLbl="sibTrans2D1" presStyleIdx="1" presStyleCnt="2"/>
      <dgm:spPr/>
      <dgm:t>
        <a:bodyPr/>
        <a:lstStyle/>
        <a:p>
          <a:endParaRPr lang="en-US"/>
        </a:p>
      </dgm:t>
    </dgm:pt>
    <dgm:pt modelId="{600170CE-BE13-6D4C-94DF-848C5DFF48A3}" type="pres">
      <dgm:prSet presAssocID="{E1B61592-AB7F-5249-8E0D-092744814463}" presName="connectorText" presStyleLbl="sibTrans2D1" presStyleIdx="1" presStyleCnt="2"/>
      <dgm:spPr/>
      <dgm:t>
        <a:bodyPr/>
        <a:lstStyle/>
        <a:p>
          <a:endParaRPr lang="en-US"/>
        </a:p>
      </dgm:t>
    </dgm:pt>
    <dgm:pt modelId="{39B3B974-59A7-994D-91C0-A083B8B8CE0D}" type="pres">
      <dgm:prSet presAssocID="{770DE538-F36A-CA41-B4E2-17A30F9AFCD2}" presName="node" presStyleLbl="node1" presStyleIdx="2" presStyleCnt="3">
        <dgm:presLayoutVars>
          <dgm:bulletEnabled val="1"/>
        </dgm:presLayoutVars>
      </dgm:prSet>
      <dgm:spPr/>
      <dgm:t>
        <a:bodyPr/>
        <a:lstStyle/>
        <a:p>
          <a:endParaRPr lang="en-US"/>
        </a:p>
      </dgm:t>
    </dgm:pt>
  </dgm:ptLst>
  <dgm:cxnLst>
    <dgm:cxn modelId="{B70E0485-2F07-2240-B89F-ABD656C57367}" type="presOf" srcId="{E4663F46-B308-2D45-B3AE-A2EDD31857B1}" destId="{76F76E16-FFC1-BA49-8FB0-BEECEAA5DD78}" srcOrd="0" destOrd="0" presId="urn:microsoft.com/office/officeart/2005/8/layout/process2"/>
    <dgm:cxn modelId="{058B634E-7C56-7E49-B2CD-79024E38E79B}" type="presOf" srcId="{BC0D9D2E-B346-B04E-871B-91D60C8DFB1C}" destId="{88112B7E-75A5-7A46-919A-5C9E9FF0744C}" srcOrd="0" destOrd="0" presId="urn:microsoft.com/office/officeart/2005/8/layout/process2"/>
    <dgm:cxn modelId="{444FCA56-BADF-8E48-9528-56D81CB8D03C}" type="presOf" srcId="{EDBA2087-4B12-AB42-832B-949E536BA2C4}" destId="{B0004058-46AB-8F44-93EC-B93AACB4E6E5}" srcOrd="0" destOrd="0" presId="urn:microsoft.com/office/officeart/2005/8/layout/process2"/>
    <dgm:cxn modelId="{EC7E6518-8DDE-0348-9E3C-9F360129B580}" type="presOf" srcId="{E1B61592-AB7F-5249-8E0D-092744814463}" destId="{600170CE-BE13-6D4C-94DF-848C5DFF48A3}" srcOrd="1" destOrd="0" presId="urn:microsoft.com/office/officeart/2005/8/layout/process2"/>
    <dgm:cxn modelId="{F0650BC3-98CF-8A43-9773-F22071C8D9BB}" type="presOf" srcId="{770DE538-F36A-CA41-B4E2-17A30F9AFCD2}" destId="{39B3B974-59A7-994D-91C0-A083B8B8CE0D}" srcOrd="0" destOrd="0" presId="urn:microsoft.com/office/officeart/2005/8/layout/process2"/>
    <dgm:cxn modelId="{72EE9E08-5057-A44F-A536-B6CC1B600806}" type="presOf" srcId="{6F4774F1-01EF-7540-A0D2-7D67D6C826C4}" destId="{E7BD40D1-3B35-C247-8AA4-87AA99A7684E}" srcOrd="0" destOrd="0" presId="urn:microsoft.com/office/officeart/2005/8/layout/process2"/>
    <dgm:cxn modelId="{66F11795-44EC-7C46-8894-0ACBDB610FF8}" type="presOf" srcId="{E1B61592-AB7F-5249-8E0D-092744814463}" destId="{A3159909-B308-1B46-9AE1-0BEA2836F11A}" srcOrd="0" destOrd="0" presId="urn:microsoft.com/office/officeart/2005/8/layout/process2"/>
    <dgm:cxn modelId="{4952BC1A-1A16-2140-BC69-C17764EE3C4C}" type="presOf" srcId="{E4663F46-B308-2D45-B3AE-A2EDD31857B1}" destId="{38A08608-F3ED-0B40-80BB-474C0D7ABE7C}" srcOrd="1" destOrd="0" presId="urn:microsoft.com/office/officeart/2005/8/layout/process2"/>
    <dgm:cxn modelId="{AF46AA26-E536-D340-880B-5E17C1D63F2C}" srcId="{EDBA2087-4B12-AB42-832B-949E536BA2C4}" destId="{6F4774F1-01EF-7540-A0D2-7D67D6C826C4}" srcOrd="0" destOrd="0" parTransId="{DA085D3E-504C-6349-9F98-33DCA79FD1D6}" sibTransId="{E4663F46-B308-2D45-B3AE-A2EDD31857B1}"/>
    <dgm:cxn modelId="{CB023B37-C5A7-B841-8B98-4029B01EFFD8}" srcId="{EDBA2087-4B12-AB42-832B-949E536BA2C4}" destId="{770DE538-F36A-CA41-B4E2-17A30F9AFCD2}" srcOrd="2" destOrd="0" parTransId="{2A99B17E-0509-AE4E-A807-AE768AFFC30F}" sibTransId="{9672F5B4-7EC3-DB4C-B8B9-B766E0A8FBF4}"/>
    <dgm:cxn modelId="{F02652A7-1347-F24B-8386-319B082B4F65}" srcId="{EDBA2087-4B12-AB42-832B-949E536BA2C4}" destId="{BC0D9D2E-B346-B04E-871B-91D60C8DFB1C}" srcOrd="1" destOrd="0" parTransId="{659FDA8D-52F6-0F41-A8B3-832E2D8905C1}" sibTransId="{E1B61592-AB7F-5249-8E0D-092744814463}"/>
    <dgm:cxn modelId="{AAA0FE3B-9601-0047-8867-61C63EA84238}" type="presParOf" srcId="{B0004058-46AB-8F44-93EC-B93AACB4E6E5}" destId="{E7BD40D1-3B35-C247-8AA4-87AA99A7684E}" srcOrd="0" destOrd="0" presId="urn:microsoft.com/office/officeart/2005/8/layout/process2"/>
    <dgm:cxn modelId="{DE11C8B5-461E-B542-9884-D4ABA6F568B7}" type="presParOf" srcId="{B0004058-46AB-8F44-93EC-B93AACB4E6E5}" destId="{76F76E16-FFC1-BA49-8FB0-BEECEAA5DD78}" srcOrd="1" destOrd="0" presId="urn:microsoft.com/office/officeart/2005/8/layout/process2"/>
    <dgm:cxn modelId="{D0D04060-6B38-B649-8BCE-8B6FE7384675}" type="presParOf" srcId="{76F76E16-FFC1-BA49-8FB0-BEECEAA5DD78}" destId="{38A08608-F3ED-0B40-80BB-474C0D7ABE7C}" srcOrd="0" destOrd="0" presId="urn:microsoft.com/office/officeart/2005/8/layout/process2"/>
    <dgm:cxn modelId="{D2AB143B-E892-BA43-A42D-270C1A51890B}" type="presParOf" srcId="{B0004058-46AB-8F44-93EC-B93AACB4E6E5}" destId="{88112B7E-75A5-7A46-919A-5C9E9FF0744C}" srcOrd="2" destOrd="0" presId="urn:microsoft.com/office/officeart/2005/8/layout/process2"/>
    <dgm:cxn modelId="{300B35EB-FDAF-8842-BC6E-35DC271F6CAE}" type="presParOf" srcId="{B0004058-46AB-8F44-93EC-B93AACB4E6E5}" destId="{A3159909-B308-1B46-9AE1-0BEA2836F11A}" srcOrd="3" destOrd="0" presId="urn:microsoft.com/office/officeart/2005/8/layout/process2"/>
    <dgm:cxn modelId="{444998EF-D02D-7646-8BFA-454E1CCA975A}" type="presParOf" srcId="{A3159909-B308-1B46-9AE1-0BEA2836F11A}" destId="{600170CE-BE13-6D4C-94DF-848C5DFF48A3}" srcOrd="0" destOrd="0" presId="urn:microsoft.com/office/officeart/2005/8/layout/process2"/>
    <dgm:cxn modelId="{A5CF61FA-01CE-AF40-ACC8-B576566F8B7B}" type="presParOf" srcId="{B0004058-46AB-8F44-93EC-B93AACB4E6E5}" destId="{39B3B974-59A7-994D-91C0-A083B8B8CE0D}"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4DE43B-3090-A94D-A991-165E8B34844E}" type="doc">
      <dgm:prSet loTypeId="urn:microsoft.com/office/officeart/2005/8/layout/matrix2" loCatId="" qsTypeId="urn:microsoft.com/office/officeart/2005/8/quickstyle/simple4" qsCatId="simple" csTypeId="urn:microsoft.com/office/officeart/2005/8/colors/colorful1" csCatId="colorful" phldr="1"/>
      <dgm:spPr/>
      <dgm:t>
        <a:bodyPr/>
        <a:lstStyle/>
        <a:p>
          <a:endParaRPr lang="en-US"/>
        </a:p>
      </dgm:t>
    </dgm:pt>
    <dgm:pt modelId="{E9FA1C3D-2054-9A4D-AEB2-15C1FCEC7967}">
      <dgm:prSet phldrT="[Text]"/>
      <dgm:spPr/>
      <dgm:t>
        <a:bodyPr/>
        <a:lstStyle/>
        <a:p>
          <a:r>
            <a:rPr lang="en-US" dirty="0" smtClean="0"/>
            <a:t>Rule-based Data Fusion</a:t>
          </a:r>
        </a:p>
      </dgm:t>
    </dgm:pt>
    <dgm:pt modelId="{A498CBD1-8188-8240-9733-45565FED07CD}" type="parTrans" cxnId="{F2217B11-E037-DD41-B97D-D2F403598116}">
      <dgm:prSet/>
      <dgm:spPr/>
      <dgm:t>
        <a:bodyPr/>
        <a:lstStyle/>
        <a:p>
          <a:endParaRPr lang="en-US"/>
        </a:p>
      </dgm:t>
    </dgm:pt>
    <dgm:pt modelId="{77818853-1E58-2948-9804-BF377E990F90}" type="sibTrans" cxnId="{F2217B11-E037-DD41-B97D-D2F403598116}">
      <dgm:prSet/>
      <dgm:spPr/>
      <dgm:t>
        <a:bodyPr/>
        <a:lstStyle/>
        <a:p>
          <a:endParaRPr lang="en-US"/>
        </a:p>
      </dgm:t>
    </dgm:pt>
    <dgm:pt modelId="{D60A0C28-68BB-FD46-9C81-838FDD8FA2AB}">
      <dgm:prSet phldrT="[Text]"/>
      <dgm:spPr/>
      <dgm:t>
        <a:bodyPr/>
        <a:lstStyle/>
        <a:p>
          <a:r>
            <a:rPr lang="en-US" dirty="0" smtClean="0"/>
            <a:t>Truth Discovery</a:t>
          </a:r>
          <a:endParaRPr lang="en-US" dirty="0"/>
        </a:p>
      </dgm:t>
    </dgm:pt>
    <dgm:pt modelId="{5C082D33-366A-4D48-B400-7F59ED41E687}" type="parTrans" cxnId="{FB056B86-F16A-3D4F-826F-1D8C9859DE66}">
      <dgm:prSet/>
      <dgm:spPr/>
      <dgm:t>
        <a:bodyPr/>
        <a:lstStyle/>
        <a:p>
          <a:endParaRPr lang="en-US"/>
        </a:p>
      </dgm:t>
    </dgm:pt>
    <dgm:pt modelId="{316F85A7-03BA-D047-8084-784A258641BC}" type="sibTrans" cxnId="{FB056B86-F16A-3D4F-826F-1D8C9859DE66}">
      <dgm:prSet/>
      <dgm:spPr/>
      <dgm:t>
        <a:bodyPr/>
        <a:lstStyle/>
        <a:p>
          <a:endParaRPr lang="en-US"/>
        </a:p>
      </dgm:t>
    </dgm:pt>
    <dgm:pt modelId="{AE6B126C-BB35-0549-954B-A4669FECE9D1}">
      <dgm:prSet phldrT="[Text]"/>
      <dgm:spPr/>
      <dgm:t>
        <a:bodyPr/>
        <a:lstStyle/>
        <a:p>
          <a:r>
            <a:rPr lang="en-US" dirty="0" smtClean="0"/>
            <a:t>Constraint-based Data Repairing</a:t>
          </a:r>
          <a:endParaRPr lang="en-US" dirty="0"/>
        </a:p>
      </dgm:t>
    </dgm:pt>
    <dgm:pt modelId="{399A2D25-49CA-1F4D-80A8-86C12BE02009}" type="parTrans" cxnId="{B2A954B3-3B25-144E-8CDA-0F9DD163FBCF}">
      <dgm:prSet/>
      <dgm:spPr/>
      <dgm:t>
        <a:bodyPr/>
        <a:lstStyle/>
        <a:p>
          <a:endParaRPr lang="en-US"/>
        </a:p>
      </dgm:t>
    </dgm:pt>
    <dgm:pt modelId="{8412E064-A096-2947-BCA2-8976FDEBBE36}" type="sibTrans" cxnId="{B2A954B3-3B25-144E-8CDA-0F9DD163FBCF}">
      <dgm:prSet/>
      <dgm:spPr/>
      <dgm:t>
        <a:bodyPr/>
        <a:lstStyle/>
        <a:p>
          <a:endParaRPr lang="en-US"/>
        </a:p>
      </dgm:t>
    </dgm:pt>
    <dgm:pt modelId="{F4401DBA-CB31-4244-9CB0-A01485F80267}">
      <dgm:prSet/>
      <dgm:spPr/>
      <dgm:t>
        <a:bodyPr/>
        <a:lstStyle/>
        <a:p>
          <a:r>
            <a:rPr lang="en-US" dirty="0" smtClean="0"/>
            <a:t>?</a:t>
          </a:r>
          <a:endParaRPr lang="en-US" dirty="0"/>
        </a:p>
      </dgm:t>
    </dgm:pt>
    <dgm:pt modelId="{574E5111-172E-234B-85CA-E8B6ADDC3EC8}" type="parTrans" cxnId="{074AD77C-95BE-0543-BD29-9657DD514774}">
      <dgm:prSet/>
      <dgm:spPr/>
      <dgm:t>
        <a:bodyPr/>
        <a:lstStyle/>
        <a:p>
          <a:endParaRPr lang="en-US"/>
        </a:p>
      </dgm:t>
    </dgm:pt>
    <dgm:pt modelId="{FAC852DC-BCC0-3241-B6F7-63D5A20A24D3}" type="sibTrans" cxnId="{074AD77C-95BE-0543-BD29-9657DD514774}">
      <dgm:prSet/>
      <dgm:spPr/>
      <dgm:t>
        <a:bodyPr/>
        <a:lstStyle/>
        <a:p>
          <a:endParaRPr lang="en-US"/>
        </a:p>
      </dgm:t>
    </dgm:pt>
    <dgm:pt modelId="{52F64136-05A3-194F-9B9D-B302B6838A3C}" type="pres">
      <dgm:prSet presAssocID="{714DE43B-3090-A94D-A991-165E8B34844E}" presName="matrix" presStyleCnt="0">
        <dgm:presLayoutVars>
          <dgm:chMax val="1"/>
          <dgm:dir/>
          <dgm:resizeHandles val="exact"/>
        </dgm:presLayoutVars>
      </dgm:prSet>
      <dgm:spPr/>
      <dgm:t>
        <a:bodyPr/>
        <a:lstStyle/>
        <a:p>
          <a:endParaRPr lang="en-US"/>
        </a:p>
      </dgm:t>
    </dgm:pt>
    <dgm:pt modelId="{F6ED7E18-5C8A-8D48-8BA4-303612947E7D}" type="pres">
      <dgm:prSet presAssocID="{714DE43B-3090-A94D-A991-165E8B34844E}" presName="axisShape" presStyleLbl="bgShp" presStyleIdx="0" presStyleCnt="1" custScaleX="156295"/>
      <dgm:spPr/>
      <dgm:t>
        <a:bodyPr/>
        <a:lstStyle/>
        <a:p>
          <a:endParaRPr lang="en-US"/>
        </a:p>
      </dgm:t>
    </dgm:pt>
    <dgm:pt modelId="{31836C3B-5EC7-E64D-88F4-6CF695A55BE0}" type="pres">
      <dgm:prSet presAssocID="{714DE43B-3090-A94D-A991-165E8B34844E}" presName="rect1" presStyleLbl="node1" presStyleIdx="0" presStyleCnt="4" custScaleX="157328" custLinFactNeighborX="-31681">
        <dgm:presLayoutVars>
          <dgm:chMax val="0"/>
          <dgm:chPref val="0"/>
          <dgm:bulletEnabled val="1"/>
        </dgm:presLayoutVars>
      </dgm:prSet>
      <dgm:spPr/>
      <dgm:t>
        <a:bodyPr/>
        <a:lstStyle/>
        <a:p>
          <a:endParaRPr lang="en-US"/>
        </a:p>
      </dgm:t>
    </dgm:pt>
    <dgm:pt modelId="{B13A255D-6C6C-3249-9C4D-558BE1B1BC65}" type="pres">
      <dgm:prSet presAssocID="{714DE43B-3090-A94D-A991-165E8B34844E}" presName="rect2" presStyleLbl="node1" presStyleIdx="1" presStyleCnt="4" custScaleX="158185" custLinFactNeighborX="31683" custLinFactNeighborY="856">
        <dgm:presLayoutVars>
          <dgm:chMax val="0"/>
          <dgm:chPref val="0"/>
          <dgm:bulletEnabled val="1"/>
        </dgm:presLayoutVars>
      </dgm:prSet>
      <dgm:spPr/>
      <dgm:t>
        <a:bodyPr/>
        <a:lstStyle/>
        <a:p>
          <a:endParaRPr lang="en-US"/>
        </a:p>
      </dgm:t>
    </dgm:pt>
    <dgm:pt modelId="{13868D3E-B475-D547-B159-FBB44CADEEC6}" type="pres">
      <dgm:prSet presAssocID="{714DE43B-3090-A94D-A991-165E8B34844E}" presName="rect3" presStyleLbl="node1" presStyleIdx="2" presStyleCnt="4" custScaleX="158839" custLinFactNeighborX="-32528">
        <dgm:presLayoutVars>
          <dgm:chMax val="0"/>
          <dgm:chPref val="0"/>
          <dgm:bulletEnabled val="1"/>
        </dgm:presLayoutVars>
      </dgm:prSet>
      <dgm:spPr/>
      <dgm:t>
        <a:bodyPr/>
        <a:lstStyle/>
        <a:p>
          <a:endParaRPr lang="en-US"/>
        </a:p>
      </dgm:t>
    </dgm:pt>
    <dgm:pt modelId="{9E1E39F3-3FDE-4D4B-B210-B7CD5E278BD5}" type="pres">
      <dgm:prSet presAssocID="{714DE43B-3090-A94D-A991-165E8B34844E}" presName="rect4" presStyleLbl="node1" presStyleIdx="3" presStyleCnt="4" custScaleX="154884" custLinFactNeighborX="35102" custLinFactNeighborY="856">
        <dgm:presLayoutVars>
          <dgm:chMax val="0"/>
          <dgm:chPref val="0"/>
          <dgm:bulletEnabled val="1"/>
        </dgm:presLayoutVars>
      </dgm:prSet>
      <dgm:spPr/>
      <dgm:t>
        <a:bodyPr/>
        <a:lstStyle/>
        <a:p>
          <a:endParaRPr lang="en-US"/>
        </a:p>
      </dgm:t>
    </dgm:pt>
  </dgm:ptLst>
  <dgm:cxnLst>
    <dgm:cxn modelId="{B2A954B3-3B25-144E-8CDA-0F9DD163FBCF}" srcId="{714DE43B-3090-A94D-A991-165E8B34844E}" destId="{AE6B126C-BB35-0549-954B-A4669FECE9D1}" srcOrd="2" destOrd="0" parTransId="{399A2D25-49CA-1F4D-80A8-86C12BE02009}" sibTransId="{8412E064-A096-2947-BCA2-8976FDEBBE36}"/>
    <dgm:cxn modelId="{AE2E8E90-BC45-DA4B-A326-90EFD3FF329A}" type="presOf" srcId="{F4401DBA-CB31-4244-9CB0-A01485F80267}" destId="{9E1E39F3-3FDE-4D4B-B210-B7CD5E278BD5}" srcOrd="0" destOrd="0" presId="urn:microsoft.com/office/officeart/2005/8/layout/matrix2"/>
    <dgm:cxn modelId="{EEC95BFA-565A-484C-AA1C-3A1469A1E860}" type="presOf" srcId="{E9FA1C3D-2054-9A4D-AEB2-15C1FCEC7967}" destId="{31836C3B-5EC7-E64D-88F4-6CF695A55BE0}" srcOrd="0" destOrd="0" presId="urn:microsoft.com/office/officeart/2005/8/layout/matrix2"/>
    <dgm:cxn modelId="{5C26AB35-4587-4849-9786-E4D05A4D6291}" type="presOf" srcId="{714DE43B-3090-A94D-A991-165E8B34844E}" destId="{52F64136-05A3-194F-9B9D-B302B6838A3C}" srcOrd="0" destOrd="0" presId="urn:microsoft.com/office/officeart/2005/8/layout/matrix2"/>
    <dgm:cxn modelId="{FB056B86-F16A-3D4F-826F-1D8C9859DE66}" srcId="{714DE43B-3090-A94D-A991-165E8B34844E}" destId="{D60A0C28-68BB-FD46-9C81-838FDD8FA2AB}" srcOrd="1" destOrd="0" parTransId="{5C082D33-366A-4D48-B400-7F59ED41E687}" sibTransId="{316F85A7-03BA-D047-8084-784A258641BC}"/>
    <dgm:cxn modelId="{0122806E-7F01-2943-8BFA-6ED337F6ED35}" type="presOf" srcId="{D60A0C28-68BB-FD46-9C81-838FDD8FA2AB}" destId="{B13A255D-6C6C-3249-9C4D-558BE1B1BC65}" srcOrd="0" destOrd="0" presId="urn:microsoft.com/office/officeart/2005/8/layout/matrix2"/>
    <dgm:cxn modelId="{F2217B11-E037-DD41-B97D-D2F403598116}" srcId="{714DE43B-3090-A94D-A991-165E8B34844E}" destId="{E9FA1C3D-2054-9A4D-AEB2-15C1FCEC7967}" srcOrd="0" destOrd="0" parTransId="{A498CBD1-8188-8240-9733-45565FED07CD}" sibTransId="{77818853-1E58-2948-9804-BF377E990F90}"/>
    <dgm:cxn modelId="{074AD77C-95BE-0543-BD29-9657DD514774}" srcId="{714DE43B-3090-A94D-A991-165E8B34844E}" destId="{F4401DBA-CB31-4244-9CB0-A01485F80267}" srcOrd="3" destOrd="0" parTransId="{574E5111-172E-234B-85CA-E8B6ADDC3EC8}" sibTransId="{FAC852DC-BCC0-3241-B6F7-63D5A20A24D3}"/>
    <dgm:cxn modelId="{57239A44-CBE8-7D46-80C1-2FC6DFC377E4}" type="presOf" srcId="{AE6B126C-BB35-0549-954B-A4669FECE9D1}" destId="{13868D3E-B475-D547-B159-FBB44CADEEC6}" srcOrd="0" destOrd="0" presId="urn:microsoft.com/office/officeart/2005/8/layout/matrix2"/>
    <dgm:cxn modelId="{8FF064EC-FCD7-A04E-9F81-010ADA1E091E}" type="presParOf" srcId="{52F64136-05A3-194F-9B9D-B302B6838A3C}" destId="{F6ED7E18-5C8A-8D48-8BA4-303612947E7D}" srcOrd="0" destOrd="0" presId="urn:microsoft.com/office/officeart/2005/8/layout/matrix2"/>
    <dgm:cxn modelId="{F1113CD9-9E82-2A42-B749-612D986BE335}" type="presParOf" srcId="{52F64136-05A3-194F-9B9D-B302B6838A3C}" destId="{31836C3B-5EC7-E64D-88F4-6CF695A55BE0}" srcOrd="1" destOrd="0" presId="urn:microsoft.com/office/officeart/2005/8/layout/matrix2"/>
    <dgm:cxn modelId="{1762645C-C744-DB4A-9765-ACB37C835613}" type="presParOf" srcId="{52F64136-05A3-194F-9B9D-B302B6838A3C}" destId="{B13A255D-6C6C-3249-9C4D-558BE1B1BC65}" srcOrd="2" destOrd="0" presId="urn:microsoft.com/office/officeart/2005/8/layout/matrix2"/>
    <dgm:cxn modelId="{8EE4E48B-EA1B-0A45-BB20-560B1DAA4EE4}" type="presParOf" srcId="{52F64136-05A3-194F-9B9D-B302B6838A3C}" destId="{13868D3E-B475-D547-B159-FBB44CADEEC6}" srcOrd="3" destOrd="0" presId="urn:microsoft.com/office/officeart/2005/8/layout/matrix2"/>
    <dgm:cxn modelId="{3165F0A9-B7A4-C941-BACC-C5B5B5C64A73}" type="presParOf" srcId="{52F64136-05A3-194F-9B9D-B302B6838A3C}" destId="{9E1E39F3-3FDE-4D4B-B210-B7CD5E278BD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14DE43B-3090-A94D-A991-165E8B34844E}" type="doc">
      <dgm:prSet loTypeId="urn:microsoft.com/office/officeart/2005/8/layout/matrix2" loCatId="" qsTypeId="urn:microsoft.com/office/officeart/2005/8/quickstyle/simple4" qsCatId="simple" csTypeId="urn:microsoft.com/office/officeart/2005/8/colors/colorful1" csCatId="colorful" phldr="1"/>
      <dgm:spPr/>
      <dgm:t>
        <a:bodyPr/>
        <a:lstStyle/>
        <a:p>
          <a:endParaRPr lang="en-US"/>
        </a:p>
      </dgm:t>
    </dgm:pt>
    <dgm:pt modelId="{E9FA1C3D-2054-9A4D-AEB2-15C1FCEC7967}">
      <dgm:prSet phldrT="[Text]"/>
      <dgm:spPr>
        <a:solidFill>
          <a:schemeClr val="accent2">
            <a:lumMod val="40000"/>
            <a:lumOff val="60000"/>
          </a:schemeClr>
        </a:solidFill>
      </dgm:spPr>
      <dgm:t>
        <a:bodyPr/>
        <a:lstStyle/>
        <a:p>
          <a:r>
            <a:rPr lang="en-US" dirty="0" smtClean="0"/>
            <a:t>Rule-based Data Fusion</a:t>
          </a:r>
        </a:p>
      </dgm:t>
    </dgm:pt>
    <dgm:pt modelId="{A498CBD1-8188-8240-9733-45565FED07CD}" type="parTrans" cxnId="{F2217B11-E037-DD41-B97D-D2F403598116}">
      <dgm:prSet/>
      <dgm:spPr/>
      <dgm:t>
        <a:bodyPr/>
        <a:lstStyle/>
        <a:p>
          <a:endParaRPr lang="en-US"/>
        </a:p>
      </dgm:t>
    </dgm:pt>
    <dgm:pt modelId="{77818853-1E58-2948-9804-BF377E990F90}" type="sibTrans" cxnId="{F2217B11-E037-DD41-B97D-D2F403598116}">
      <dgm:prSet/>
      <dgm:spPr/>
      <dgm:t>
        <a:bodyPr/>
        <a:lstStyle/>
        <a:p>
          <a:endParaRPr lang="en-US"/>
        </a:p>
      </dgm:t>
    </dgm:pt>
    <dgm:pt modelId="{D60A0C28-68BB-FD46-9C81-838FDD8FA2AB}">
      <dgm:prSet phldrT="[Text]"/>
      <dgm:spPr>
        <a:solidFill>
          <a:schemeClr val="accent3">
            <a:lumMod val="60000"/>
            <a:lumOff val="40000"/>
          </a:schemeClr>
        </a:solidFill>
      </dgm:spPr>
      <dgm:t>
        <a:bodyPr/>
        <a:lstStyle/>
        <a:p>
          <a:r>
            <a:rPr lang="en-US" dirty="0" smtClean="0"/>
            <a:t>Truth Discovery</a:t>
          </a:r>
          <a:endParaRPr lang="en-US" dirty="0"/>
        </a:p>
      </dgm:t>
    </dgm:pt>
    <dgm:pt modelId="{5C082D33-366A-4D48-B400-7F59ED41E687}" type="parTrans" cxnId="{FB056B86-F16A-3D4F-826F-1D8C9859DE66}">
      <dgm:prSet/>
      <dgm:spPr/>
      <dgm:t>
        <a:bodyPr/>
        <a:lstStyle/>
        <a:p>
          <a:endParaRPr lang="en-US"/>
        </a:p>
      </dgm:t>
    </dgm:pt>
    <dgm:pt modelId="{316F85A7-03BA-D047-8084-784A258641BC}" type="sibTrans" cxnId="{FB056B86-F16A-3D4F-826F-1D8C9859DE66}">
      <dgm:prSet/>
      <dgm:spPr/>
      <dgm:t>
        <a:bodyPr/>
        <a:lstStyle/>
        <a:p>
          <a:endParaRPr lang="en-US"/>
        </a:p>
      </dgm:t>
    </dgm:pt>
    <dgm:pt modelId="{AE6B126C-BB35-0549-954B-A4669FECE9D1}">
      <dgm:prSet phldrT="[Text]"/>
      <dgm:spPr>
        <a:solidFill>
          <a:schemeClr val="bg2">
            <a:lumMod val="25000"/>
          </a:schemeClr>
        </a:solidFill>
      </dgm:spPr>
      <dgm:t>
        <a:bodyPr/>
        <a:lstStyle/>
        <a:p>
          <a:r>
            <a:rPr lang="en-US" dirty="0" smtClean="0"/>
            <a:t>Constraint-based Data Repairing</a:t>
          </a:r>
          <a:endParaRPr lang="en-US" dirty="0"/>
        </a:p>
      </dgm:t>
    </dgm:pt>
    <dgm:pt modelId="{399A2D25-49CA-1F4D-80A8-86C12BE02009}" type="parTrans" cxnId="{B2A954B3-3B25-144E-8CDA-0F9DD163FBCF}">
      <dgm:prSet/>
      <dgm:spPr/>
      <dgm:t>
        <a:bodyPr/>
        <a:lstStyle/>
        <a:p>
          <a:endParaRPr lang="en-US"/>
        </a:p>
      </dgm:t>
    </dgm:pt>
    <dgm:pt modelId="{8412E064-A096-2947-BCA2-8976FDEBBE36}" type="sibTrans" cxnId="{B2A954B3-3B25-144E-8CDA-0F9DD163FBCF}">
      <dgm:prSet/>
      <dgm:spPr/>
      <dgm:t>
        <a:bodyPr/>
        <a:lstStyle/>
        <a:p>
          <a:endParaRPr lang="en-US"/>
        </a:p>
      </dgm:t>
    </dgm:pt>
    <dgm:pt modelId="{F4401DBA-CB31-4244-9CB0-A01485F80267}">
      <dgm:prSet/>
      <dgm:spPr>
        <a:solidFill>
          <a:schemeClr val="bg2">
            <a:lumMod val="90000"/>
          </a:schemeClr>
        </a:solidFill>
      </dgm:spPr>
      <dgm:t>
        <a:bodyPr/>
        <a:lstStyle/>
        <a:p>
          <a:r>
            <a:rPr lang="en-US" dirty="0" smtClean="0"/>
            <a:t>?</a:t>
          </a:r>
          <a:endParaRPr lang="en-US" dirty="0"/>
        </a:p>
      </dgm:t>
    </dgm:pt>
    <dgm:pt modelId="{574E5111-172E-234B-85CA-E8B6ADDC3EC8}" type="parTrans" cxnId="{074AD77C-95BE-0543-BD29-9657DD514774}">
      <dgm:prSet/>
      <dgm:spPr/>
      <dgm:t>
        <a:bodyPr/>
        <a:lstStyle/>
        <a:p>
          <a:endParaRPr lang="en-US"/>
        </a:p>
      </dgm:t>
    </dgm:pt>
    <dgm:pt modelId="{FAC852DC-BCC0-3241-B6F7-63D5A20A24D3}" type="sibTrans" cxnId="{074AD77C-95BE-0543-BD29-9657DD514774}">
      <dgm:prSet/>
      <dgm:spPr/>
      <dgm:t>
        <a:bodyPr/>
        <a:lstStyle/>
        <a:p>
          <a:endParaRPr lang="en-US"/>
        </a:p>
      </dgm:t>
    </dgm:pt>
    <dgm:pt modelId="{52F64136-05A3-194F-9B9D-B302B6838A3C}" type="pres">
      <dgm:prSet presAssocID="{714DE43B-3090-A94D-A991-165E8B34844E}" presName="matrix" presStyleCnt="0">
        <dgm:presLayoutVars>
          <dgm:chMax val="1"/>
          <dgm:dir/>
          <dgm:resizeHandles val="exact"/>
        </dgm:presLayoutVars>
      </dgm:prSet>
      <dgm:spPr/>
      <dgm:t>
        <a:bodyPr/>
        <a:lstStyle/>
        <a:p>
          <a:endParaRPr lang="en-US"/>
        </a:p>
      </dgm:t>
    </dgm:pt>
    <dgm:pt modelId="{F6ED7E18-5C8A-8D48-8BA4-303612947E7D}" type="pres">
      <dgm:prSet presAssocID="{714DE43B-3090-A94D-A991-165E8B34844E}" presName="axisShape" presStyleLbl="bgShp" presStyleIdx="0" presStyleCnt="1" custScaleX="156295"/>
      <dgm:spPr/>
      <dgm:t>
        <a:bodyPr/>
        <a:lstStyle/>
        <a:p>
          <a:endParaRPr lang="en-US"/>
        </a:p>
      </dgm:t>
    </dgm:pt>
    <dgm:pt modelId="{31836C3B-5EC7-E64D-88F4-6CF695A55BE0}" type="pres">
      <dgm:prSet presAssocID="{714DE43B-3090-A94D-A991-165E8B34844E}" presName="rect1" presStyleLbl="node1" presStyleIdx="0" presStyleCnt="4" custScaleX="157328" custLinFactNeighborX="-31681">
        <dgm:presLayoutVars>
          <dgm:chMax val="0"/>
          <dgm:chPref val="0"/>
          <dgm:bulletEnabled val="1"/>
        </dgm:presLayoutVars>
      </dgm:prSet>
      <dgm:spPr/>
      <dgm:t>
        <a:bodyPr/>
        <a:lstStyle/>
        <a:p>
          <a:endParaRPr lang="en-US"/>
        </a:p>
      </dgm:t>
    </dgm:pt>
    <dgm:pt modelId="{B13A255D-6C6C-3249-9C4D-558BE1B1BC65}" type="pres">
      <dgm:prSet presAssocID="{714DE43B-3090-A94D-A991-165E8B34844E}" presName="rect2" presStyleLbl="node1" presStyleIdx="1" presStyleCnt="4" custScaleX="158185" custLinFactNeighborX="31683" custLinFactNeighborY="856">
        <dgm:presLayoutVars>
          <dgm:chMax val="0"/>
          <dgm:chPref val="0"/>
          <dgm:bulletEnabled val="1"/>
        </dgm:presLayoutVars>
      </dgm:prSet>
      <dgm:spPr/>
      <dgm:t>
        <a:bodyPr/>
        <a:lstStyle/>
        <a:p>
          <a:endParaRPr lang="en-US"/>
        </a:p>
      </dgm:t>
    </dgm:pt>
    <dgm:pt modelId="{13868D3E-B475-D547-B159-FBB44CADEEC6}" type="pres">
      <dgm:prSet presAssocID="{714DE43B-3090-A94D-A991-165E8B34844E}" presName="rect3" presStyleLbl="node1" presStyleIdx="2" presStyleCnt="4" custScaleX="158839" custLinFactNeighborX="-32528">
        <dgm:presLayoutVars>
          <dgm:chMax val="0"/>
          <dgm:chPref val="0"/>
          <dgm:bulletEnabled val="1"/>
        </dgm:presLayoutVars>
      </dgm:prSet>
      <dgm:spPr/>
      <dgm:t>
        <a:bodyPr/>
        <a:lstStyle/>
        <a:p>
          <a:endParaRPr lang="en-US"/>
        </a:p>
      </dgm:t>
    </dgm:pt>
    <dgm:pt modelId="{9E1E39F3-3FDE-4D4B-B210-B7CD5E278BD5}" type="pres">
      <dgm:prSet presAssocID="{714DE43B-3090-A94D-A991-165E8B34844E}" presName="rect4" presStyleLbl="node1" presStyleIdx="3" presStyleCnt="4" custScaleX="154884" custLinFactNeighborX="35102" custLinFactNeighborY="856">
        <dgm:presLayoutVars>
          <dgm:chMax val="0"/>
          <dgm:chPref val="0"/>
          <dgm:bulletEnabled val="1"/>
        </dgm:presLayoutVars>
      </dgm:prSet>
      <dgm:spPr/>
      <dgm:t>
        <a:bodyPr/>
        <a:lstStyle/>
        <a:p>
          <a:endParaRPr lang="en-US"/>
        </a:p>
      </dgm:t>
    </dgm:pt>
  </dgm:ptLst>
  <dgm:cxnLst>
    <dgm:cxn modelId="{B2A954B3-3B25-144E-8CDA-0F9DD163FBCF}" srcId="{714DE43B-3090-A94D-A991-165E8B34844E}" destId="{AE6B126C-BB35-0549-954B-A4669FECE9D1}" srcOrd="2" destOrd="0" parTransId="{399A2D25-49CA-1F4D-80A8-86C12BE02009}" sibTransId="{8412E064-A096-2947-BCA2-8976FDEBBE36}"/>
    <dgm:cxn modelId="{FBED3D9C-B8B7-D741-8EF8-B20F61389F0A}" type="presOf" srcId="{AE6B126C-BB35-0549-954B-A4669FECE9D1}" destId="{13868D3E-B475-D547-B159-FBB44CADEEC6}" srcOrd="0" destOrd="0" presId="urn:microsoft.com/office/officeart/2005/8/layout/matrix2"/>
    <dgm:cxn modelId="{06A51A81-5DF5-BF40-93AB-13ABCD57081E}" type="presOf" srcId="{D60A0C28-68BB-FD46-9C81-838FDD8FA2AB}" destId="{B13A255D-6C6C-3249-9C4D-558BE1B1BC65}" srcOrd="0" destOrd="0" presId="urn:microsoft.com/office/officeart/2005/8/layout/matrix2"/>
    <dgm:cxn modelId="{E0EFCCB1-7183-6742-A916-2C52B1E99135}" type="presOf" srcId="{F4401DBA-CB31-4244-9CB0-A01485F80267}" destId="{9E1E39F3-3FDE-4D4B-B210-B7CD5E278BD5}" srcOrd="0" destOrd="0" presId="urn:microsoft.com/office/officeart/2005/8/layout/matrix2"/>
    <dgm:cxn modelId="{9D9281A3-871F-354B-A474-CFD02D936075}" type="presOf" srcId="{714DE43B-3090-A94D-A991-165E8B34844E}" destId="{52F64136-05A3-194F-9B9D-B302B6838A3C}" srcOrd="0" destOrd="0" presId="urn:microsoft.com/office/officeart/2005/8/layout/matrix2"/>
    <dgm:cxn modelId="{FB056B86-F16A-3D4F-826F-1D8C9859DE66}" srcId="{714DE43B-3090-A94D-A991-165E8B34844E}" destId="{D60A0C28-68BB-FD46-9C81-838FDD8FA2AB}" srcOrd="1" destOrd="0" parTransId="{5C082D33-366A-4D48-B400-7F59ED41E687}" sibTransId="{316F85A7-03BA-D047-8084-784A258641BC}"/>
    <dgm:cxn modelId="{F2217B11-E037-DD41-B97D-D2F403598116}" srcId="{714DE43B-3090-A94D-A991-165E8B34844E}" destId="{E9FA1C3D-2054-9A4D-AEB2-15C1FCEC7967}" srcOrd="0" destOrd="0" parTransId="{A498CBD1-8188-8240-9733-45565FED07CD}" sibTransId="{77818853-1E58-2948-9804-BF377E990F90}"/>
    <dgm:cxn modelId="{074AD77C-95BE-0543-BD29-9657DD514774}" srcId="{714DE43B-3090-A94D-A991-165E8B34844E}" destId="{F4401DBA-CB31-4244-9CB0-A01485F80267}" srcOrd="3" destOrd="0" parTransId="{574E5111-172E-234B-85CA-E8B6ADDC3EC8}" sibTransId="{FAC852DC-BCC0-3241-B6F7-63D5A20A24D3}"/>
    <dgm:cxn modelId="{779BD6CE-9646-E74A-9BB7-B440E6ED05B2}" type="presOf" srcId="{E9FA1C3D-2054-9A4D-AEB2-15C1FCEC7967}" destId="{31836C3B-5EC7-E64D-88F4-6CF695A55BE0}" srcOrd="0" destOrd="0" presId="urn:microsoft.com/office/officeart/2005/8/layout/matrix2"/>
    <dgm:cxn modelId="{6107B9B5-8F19-0748-8975-6C45D2FB41D9}" type="presParOf" srcId="{52F64136-05A3-194F-9B9D-B302B6838A3C}" destId="{F6ED7E18-5C8A-8D48-8BA4-303612947E7D}" srcOrd="0" destOrd="0" presId="urn:microsoft.com/office/officeart/2005/8/layout/matrix2"/>
    <dgm:cxn modelId="{A779E34C-4FF9-9B45-96BB-77F2F8E043F5}" type="presParOf" srcId="{52F64136-05A3-194F-9B9D-B302B6838A3C}" destId="{31836C3B-5EC7-E64D-88F4-6CF695A55BE0}" srcOrd="1" destOrd="0" presId="urn:microsoft.com/office/officeart/2005/8/layout/matrix2"/>
    <dgm:cxn modelId="{BFED51BE-98BB-484E-B72F-4B5A5FA197DE}" type="presParOf" srcId="{52F64136-05A3-194F-9B9D-B302B6838A3C}" destId="{B13A255D-6C6C-3249-9C4D-558BE1B1BC65}" srcOrd="2" destOrd="0" presId="urn:microsoft.com/office/officeart/2005/8/layout/matrix2"/>
    <dgm:cxn modelId="{C7889385-B0DD-1D49-BBAB-146ED6C15389}" type="presParOf" srcId="{52F64136-05A3-194F-9B9D-B302B6838A3C}" destId="{13868D3E-B475-D547-B159-FBB44CADEEC6}" srcOrd="3" destOrd="0" presId="urn:microsoft.com/office/officeart/2005/8/layout/matrix2"/>
    <dgm:cxn modelId="{BFA07737-0594-0E44-A98E-A2433A21DE16}" type="presParOf" srcId="{52F64136-05A3-194F-9B9D-B302B6838A3C}" destId="{9E1E39F3-3FDE-4D4B-B210-B7CD5E278BD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14DE43B-3090-A94D-A991-165E8B34844E}" type="doc">
      <dgm:prSet loTypeId="urn:microsoft.com/office/officeart/2005/8/layout/matrix2" loCatId="" qsTypeId="urn:microsoft.com/office/officeart/2005/8/quickstyle/simple4" qsCatId="simple" csTypeId="urn:microsoft.com/office/officeart/2005/8/colors/colorful1" csCatId="colorful" phldr="1"/>
      <dgm:spPr/>
      <dgm:t>
        <a:bodyPr/>
        <a:lstStyle/>
        <a:p>
          <a:endParaRPr lang="en-US"/>
        </a:p>
      </dgm:t>
    </dgm:pt>
    <dgm:pt modelId="{E9FA1C3D-2054-9A4D-AEB2-15C1FCEC7967}">
      <dgm:prSet phldrT="[Text]"/>
      <dgm:spPr>
        <a:solidFill>
          <a:schemeClr val="accent2">
            <a:lumMod val="40000"/>
            <a:lumOff val="60000"/>
          </a:schemeClr>
        </a:solidFill>
      </dgm:spPr>
      <dgm:t>
        <a:bodyPr/>
        <a:lstStyle/>
        <a:p>
          <a:r>
            <a:rPr lang="en-US" dirty="0" smtClean="0"/>
            <a:t>Rule-based Data Fusion</a:t>
          </a:r>
        </a:p>
      </dgm:t>
    </dgm:pt>
    <dgm:pt modelId="{A498CBD1-8188-8240-9733-45565FED07CD}" type="parTrans" cxnId="{F2217B11-E037-DD41-B97D-D2F403598116}">
      <dgm:prSet/>
      <dgm:spPr/>
      <dgm:t>
        <a:bodyPr/>
        <a:lstStyle/>
        <a:p>
          <a:endParaRPr lang="en-US"/>
        </a:p>
      </dgm:t>
    </dgm:pt>
    <dgm:pt modelId="{77818853-1E58-2948-9804-BF377E990F90}" type="sibTrans" cxnId="{F2217B11-E037-DD41-B97D-D2F403598116}">
      <dgm:prSet/>
      <dgm:spPr/>
      <dgm:t>
        <a:bodyPr/>
        <a:lstStyle/>
        <a:p>
          <a:endParaRPr lang="en-US"/>
        </a:p>
      </dgm:t>
    </dgm:pt>
    <dgm:pt modelId="{D60A0C28-68BB-FD46-9C81-838FDD8FA2AB}">
      <dgm:prSet phldrT="[Text]"/>
      <dgm:spPr>
        <a:solidFill>
          <a:schemeClr val="accent3">
            <a:lumMod val="60000"/>
            <a:lumOff val="40000"/>
          </a:schemeClr>
        </a:solidFill>
      </dgm:spPr>
      <dgm:t>
        <a:bodyPr/>
        <a:lstStyle/>
        <a:p>
          <a:r>
            <a:rPr lang="en-US" dirty="0" smtClean="0"/>
            <a:t>Truth Discovery</a:t>
          </a:r>
          <a:endParaRPr lang="en-US" dirty="0"/>
        </a:p>
      </dgm:t>
    </dgm:pt>
    <dgm:pt modelId="{5C082D33-366A-4D48-B400-7F59ED41E687}" type="parTrans" cxnId="{FB056B86-F16A-3D4F-826F-1D8C9859DE66}">
      <dgm:prSet/>
      <dgm:spPr/>
      <dgm:t>
        <a:bodyPr/>
        <a:lstStyle/>
        <a:p>
          <a:endParaRPr lang="en-US"/>
        </a:p>
      </dgm:t>
    </dgm:pt>
    <dgm:pt modelId="{316F85A7-03BA-D047-8084-784A258641BC}" type="sibTrans" cxnId="{FB056B86-F16A-3D4F-826F-1D8C9859DE66}">
      <dgm:prSet/>
      <dgm:spPr/>
      <dgm:t>
        <a:bodyPr/>
        <a:lstStyle/>
        <a:p>
          <a:endParaRPr lang="en-US"/>
        </a:p>
      </dgm:t>
    </dgm:pt>
    <dgm:pt modelId="{AE6B126C-BB35-0549-954B-A4669FECE9D1}">
      <dgm:prSet phldrT="[Text]"/>
      <dgm:spPr>
        <a:solidFill>
          <a:schemeClr val="bg2">
            <a:lumMod val="25000"/>
          </a:schemeClr>
        </a:solidFill>
      </dgm:spPr>
      <dgm:t>
        <a:bodyPr/>
        <a:lstStyle/>
        <a:p>
          <a:r>
            <a:rPr lang="en-US" dirty="0" smtClean="0"/>
            <a:t>Constraint-based Data Repairing</a:t>
          </a:r>
          <a:endParaRPr lang="en-US" dirty="0"/>
        </a:p>
      </dgm:t>
    </dgm:pt>
    <dgm:pt modelId="{399A2D25-49CA-1F4D-80A8-86C12BE02009}" type="parTrans" cxnId="{B2A954B3-3B25-144E-8CDA-0F9DD163FBCF}">
      <dgm:prSet/>
      <dgm:spPr/>
      <dgm:t>
        <a:bodyPr/>
        <a:lstStyle/>
        <a:p>
          <a:endParaRPr lang="en-US"/>
        </a:p>
      </dgm:t>
    </dgm:pt>
    <dgm:pt modelId="{8412E064-A096-2947-BCA2-8976FDEBBE36}" type="sibTrans" cxnId="{B2A954B3-3B25-144E-8CDA-0F9DD163FBCF}">
      <dgm:prSet/>
      <dgm:spPr/>
      <dgm:t>
        <a:bodyPr/>
        <a:lstStyle/>
        <a:p>
          <a:endParaRPr lang="en-US"/>
        </a:p>
      </dgm:t>
    </dgm:pt>
    <dgm:pt modelId="{F4401DBA-CB31-4244-9CB0-A01485F80267}">
      <dgm:prSet/>
      <dgm:spPr>
        <a:solidFill>
          <a:schemeClr val="bg2">
            <a:lumMod val="90000"/>
          </a:schemeClr>
        </a:solidFill>
      </dgm:spPr>
      <dgm:t>
        <a:bodyPr/>
        <a:lstStyle/>
        <a:p>
          <a:r>
            <a:rPr lang="en-US" dirty="0" smtClean="0"/>
            <a:t>?</a:t>
          </a:r>
          <a:endParaRPr lang="en-US" dirty="0"/>
        </a:p>
      </dgm:t>
    </dgm:pt>
    <dgm:pt modelId="{574E5111-172E-234B-85CA-E8B6ADDC3EC8}" type="parTrans" cxnId="{074AD77C-95BE-0543-BD29-9657DD514774}">
      <dgm:prSet/>
      <dgm:spPr/>
      <dgm:t>
        <a:bodyPr/>
        <a:lstStyle/>
        <a:p>
          <a:endParaRPr lang="en-US"/>
        </a:p>
      </dgm:t>
    </dgm:pt>
    <dgm:pt modelId="{FAC852DC-BCC0-3241-B6F7-63D5A20A24D3}" type="sibTrans" cxnId="{074AD77C-95BE-0543-BD29-9657DD514774}">
      <dgm:prSet/>
      <dgm:spPr/>
      <dgm:t>
        <a:bodyPr/>
        <a:lstStyle/>
        <a:p>
          <a:endParaRPr lang="en-US"/>
        </a:p>
      </dgm:t>
    </dgm:pt>
    <dgm:pt modelId="{52F64136-05A3-194F-9B9D-B302B6838A3C}" type="pres">
      <dgm:prSet presAssocID="{714DE43B-3090-A94D-A991-165E8B34844E}" presName="matrix" presStyleCnt="0">
        <dgm:presLayoutVars>
          <dgm:chMax val="1"/>
          <dgm:dir/>
          <dgm:resizeHandles val="exact"/>
        </dgm:presLayoutVars>
      </dgm:prSet>
      <dgm:spPr/>
      <dgm:t>
        <a:bodyPr/>
        <a:lstStyle/>
        <a:p>
          <a:endParaRPr lang="en-US"/>
        </a:p>
      </dgm:t>
    </dgm:pt>
    <dgm:pt modelId="{F6ED7E18-5C8A-8D48-8BA4-303612947E7D}" type="pres">
      <dgm:prSet presAssocID="{714DE43B-3090-A94D-A991-165E8B34844E}" presName="axisShape" presStyleLbl="bgShp" presStyleIdx="0" presStyleCnt="1" custScaleX="156295"/>
      <dgm:spPr/>
      <dgm:t>
        <a:bodyPr/>
        <a:lstStyle/>
        <a:p>
          <a:endParaRPr lang="en-US"/>
        </a:p>
      </dgm:t>
    </dgm:pt>
    <dgm:pt modelId="{31836C3B-5EC7-E64D-88F4-6CF695A55BE0}" type="pres">
      <dgm:prSet presAssocID="{714DE43B-3090-A94D-A991-165E8B34844E}" presName="rect1" presStyleLbl="node1" presStyleIdx="0" presStyleCnt="4" custScaleX="157328" custLinFactNeighborX="-31681">
        <dgm:presLayoutVars>
          <dgm:chMax val="0"/>
          <dgm:chPref val="0"/>
          <dgm:bulletEnabled val="1"/>
        </dgm:presLayoutVars>
      </dgm:prSet>
      <dgm:spPr/>
      <dgm:t>
        <a:bodyPr/>
        <a:lstStyle/>
        <a:p>
          <a:endParaRPr lang="en-US"/>
        </a:p>
      </dgm:t>
    </dgm:pt>
    <dgm:pt modelId="{B13A255D-6C6C-3249-9C4D-558BE1B1BC65}" type="pres">
      <dgm:prSet presAssocID="{714DE43B-3090-A94D-A991-165E8B34844E}" presName="rect2" presStyleLbl="node1" presStyleIdx="1" presStyleCnt="4" custScaleX="158185" custLinFactNeighborX="31683" custLinFactNeighborY="856">
        <dgm:presLayoutVars>
          <dgm:chMax val="0"/>
          <dgm:chPref val="0"/>
          <dgm:bulletEnabled val="1"/>
        </dgm:presLayoutVars>
      </dgm:prSet>
      <dgm:spPr/>
      <dgm:t>
        <a:bodyPr/>
        <a:lstStyle/>
        <a:p>
          <a:endParaRPr lang="en-US"/>
        </a:p>
      </dgm:t>
    </dgm:pt>
    <dgm:pt modelId="{13868D3E-B475-D547-B159-FBB44CADEEC6}" type="pres">
      <dgm:prSet presAssocID="{714DE43B-3090-A94D-A991-165E8B34844E}" presName="rect3" presStyleLbl="node1" presStyleIdx="2" presStyleCnt="4" custScaleX="158839" custLinFactNeighborX="-32528">
        <dgm:presLayoutVars>
          <dgm:chMax val="0"/>
          <dgm:chPref val="0"/>
          <dgm:bulletEnabled val="1"/>
        </dgm:presLayoutVars>
      </dgm:prSet>
      <dgm:spPr/>
      <dgm:t>
        <a:bodyPr/>
        <a:lstStyle/>
        <a:p>
          <a:endParaRPr lang="en-US"/>
        </a:p>
      </dgm:t>
    </dgm:pt>
    <dgm:pt modelId="{9E1E39F3-3FDE-4D4B-B210-B7CD5E278BD5}" type="pres">
      <dgm:prSet presAssocID="{714DE43B-3090-A94D-A991-165E8B34844E}" presName="rect4" presStyleLbl="node1" presStyleIdx="3" presStyleCnt="4" custScaleX="154884" custLinFactNeighborX="35102" custLinFactNeighborY="856">
        <dgm:presLayoutVars>
          <dgm:chMax val="0"/>
          <dgm:chPref val="0"/>
          <dgm:bulletEnabled val="1"/>
        </dgm:presLayoutVars>
      </dgm:prSet>
      <dgm:spPr/>
      <dgm:t>
        <a:bodyPr/>
        <a:lstStyle/>
        <a:p>
          <a:endParaRPr lang="en-US"/>
        </a:p>
      </dgm:t>
    </dgm:pt>
  </dgm:ptLst>
  <dgm:cxnLst>
    <dgm:cxn modelId="{B2A954B3-3B25-144E-8CDA-0F9DD163FBCF}" srcId="{714DE43B-3090-A94D-A991-165E8B34844E}" destId="{AE6B126C-BB35-0549-954B-A4669FECE9D1}" srcOrd="2" destOrd="0" parTransId="{399A2D25-49CA-1F4D-80A8-86C12BE02009}" sibTransId="{8412E064-A096-2947-BCA2-8976FDEBBE36}"/>
    <dgm:cxn modelId="{432EC5DB-56E4-9E40-AD74-7B7EB25BB18A}" type="presOf" srcId="{AE6B126C-BB35-0549-954B-A4669FECE9D1}" destId="{13868D3E-B475-D547-B159-FBB44CADEEC6}" srcOrd="0" destOrd="0" presId="urn:microsoft.com/office/officeart/2005/8/layout/matrix2"/>
    <dgm:cxn modelId="{FB056B86-F16A-3D4F-826F-1D8C9859DE66}" srcId="{714DE43B-3090-A94D-A991-165E8B34844E}" destId="{D60A0C28-68BB-FD46-9C81-838FDD8FA2AB}" srcOrd="1" destOrd="0" parTransId="{5C082D33-366A-4D48-B400-7F59ED41E687}" sibTransId="{316F85A7-03BA-D047-8084-784A258641BC}"/>
    <dgm:cxn modelId="{C06A7160-ADF1-F440-AE4B-75DB1143B4E7}" type="presOf" srcId="{D60A0C28-68BB-FD46-9C81-838FDD8FA2AB}" destId="{B13A255D-6C6C-3249-9C4D-558BE1B1BC65}" srcOrd="0" destOrd="0" presId="urn:microsoft.com/office/officeart/2005/8/layout/matrix2"/>
    <dgm:cxn modelId="{FB64505C-5958-324A-BA12-ECE81787D982}" type="presOf" srcId="{E9FA1C3D-2054-9A4D-AEB2-15C1FCEC7967}" destId="{31836C3B-5EC7-E64D-88F4-6CF695A55BE0}" srcOrd="0" destOrd="0" presId="urn:microsoft.com/office/officeart/2005/8/layout/matrix2"/>
    <dgm:cxn modelId="{F2217B11-E037-DD41-B97D-D2F403598116}" srcId="{714DE43B-3090-A94D-A991-165E8B34844E}" destId="{E9FA1C3D-2054-9A4D-AEB2-15C1FCEC7967}" srcOrd="0" destOrd="0" parTransId="{A498CBD1-8188-8240-9733-45565FED07CD}" sibTransId="{77818853-1E58-2948-9804-BF377E990F90}"/>
    <dgm:cxn modelId="{074AD77C-95BE-0543-BD29-9657DD514774}" srcId="{714DE43B-3090-A94D-A991-165E8B34844E}" destId="{F4401DBA-CB31-4244-9CB0-A01485F80267}" srcOrd="3" destOrd="0" parTransId="{574E5111-172E-234B-85CA-E8B6ADDC3EC8}" sibTransId="{FAC852DC-BCC0-3241-B6F7-63D5A20A24D3}"/>
    <dgm:cxn modelId="{B04B2BD3-D898-BE46-BDCC-7E121BDA102A}" type="presOf" srcId="{F4401DBA-CB31-4244-9CB0-A01485F80267}" destId="{9E1E39F3-3FDE-4D4B-B210-B7CD5E278BD5}" srcOrd="0" destOrd="0" presId="urn:microsoft.com/office/officeart/2005/8/layout/matrix2"/>
    <dgm:cxn modelId="{E70C5059-13F7-5B42-9108-05B362A677BD}" type="presOf" srcId="{714DE43B-3090-A94D-A991-165E8B34844E}" destId="{52F64136-05A3-194F-9B9D-B302B6838A3C}" srcOrd="0" destOrd="0" presId="urn:microsoft.com/office/officeart/2005/8/layout/matrix2"/>
    <dgm:cxn modelId="{AC685A9E-5E9B-1449-BDFF-3CE5CDC45874}" type="presParOf" srcId="{52F64136-05A3-194F-9B9D-B302B6838A3C}" destId="{F6ED7E18-5C8A-8D48-8BA4-303612947E7D}" srcOrd="0" destOrd="0" presId="urn:microsoft.com/office/officeart/2005/8/layout/matrix2"/>
    <dgm:cxn modelId="{7B88D52A-E52D-0A48-A018-BAD3E4C49CD3}" type="presParOf" srcId="{52F64136-05A3-194F-9B9D-B302B6838A3C}" destId="{31836C3B-5EC7-E64D-88F4-6CF695A55BE0}" srcOrd="1" destOrd="0" presId="urn:microsoft.com/office/officeart/2005/8/layout/matrix2"/>
    <dgm:cxn modelId="{66012C34-D20E-854B-8573-B5F0FC05A078}" type="presParOf" srcId="{52F64136-05A3-194F-9B9D-B302B6838A3C}" destId="{B13A255D-6C6C-3249-9C4D-558BE1B1BC65}" srcOrd="2" destOrd="0" presId="urn:microsoft.com/office/officeart/2005/8/layout/matrix2"/>
    <dgm:cxn modelId="{CB727020-68AC-1541-82DF-3C1E77B8935F}" type="presParOf" srcId="{52F64136-05A3-194F-9B9D-B302B6838A3C}" destId="{13868D3E-B475-D547-B159-FBB44CADEEC6}" srcOrd="3" destOrd="0" presId="urn:microsoft.com/office/officeart/2005/8/layout/matrix2"/>
    <dgm:cxn modelId="{49B83C9C-C9BF-6F43-BC82-63F490C8C7E8}" type="presParOf" srcId="{52F64136-05A3-194F-9B9D-B302B6838A3C}" destId="{9E1E39F3-3FDE-4D4B-B210-B7CD5E278BD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14DE43B-3090-A94D-A991-165E8B34844E}" type="doc">
      <dgm:prSet loTypeId="urn:microsoft.com/office/officeart/2005/8/layout/matrix2" loCatId="" qsTypeId="urn:microsoft.com/office/officeart/2005/8/quickstyle/simple4" qsCatId="simple" csTypeId="urn:microsoft.com/office/officeart/2005/8/colors/colorful1" csCatId="colorful" phldr="1"/>
      <dgm:spPr/>
      <dgm:t>
        <a:bodyPr/>
        <a:lstStyle/>
        <a:p>
          <a:endParaRPr lang="en-US"/>
        </a:p>
      </dgm:t>
    </dgm:pt>
    <dgm:pt modelId="{E9FA1C3D-2054-9A4D-AEB2-15C1FCEC7967}">
      <dgm:prSet phldrT="[Text]"/>
      <dgm:spPr>
        <a:solidFill>
          <a:schemeClr val="accent2">
            <a:lumMod val="75000"/>
          </a:schemeClr>
        </a:solidFill>
      </dgm:spPr>
      <dgm:t>
        <a:bodyPr/>
        <a:lstStyle/>
        <a:p>
          <a:r>
            <a:rPr lang="en-US" dirty="0" smtClean="0"/>
            <a:t>Rule-based Data Fusion</a:t>
          </a:r>
        </a:p>
      </dgm:t>
    </dgm:pt>
    <dgm:pt modelId="{A498CBD1-8188-8240-9733-45565FED07CD}" type="parTrans" cxnId="{F2217B11-E037-DD41-B97D-D2F403598116}">
      <dgm:prSet/>
      <dgm:spPr/>
      <dgm:t>
        <a:bodyPr/>
        <a:lstStyle/>
        <a:p>
          <a:endParaRPr lang="en-US"/>
        </a:p>
      </dgm:t>
    </dgm:pt>
    <dgm:pt modelId="{77818853-1E58-2948-9804-BF377E990F90}" type="sibTrans" cxnId="{F2217B11-E037-DD41-B97D-D2F403598116}">
      <dgm:prSet/>
      <dgm:spPr/>
      <dgm:t>
        <a:bodyPr/>
        <a:lstStyle/>
        <a:p>
          <a:endParaRPr lang="en-US"/>
        </a:p>
      </dgm:t>
    </dgm:pt>
    <dgm:pt modelId="{D60A0C28-68BB-FD46-9C81-838FDD8FA2AB}">
      <dgm:prSet phldrT="[Text]"/>
      <dgm:spPr>
        <a:solidFill>
          <a:schemeClr val="accent3">
            <a:lumMod val="60000"/>
            <a:lumOff val="40000"/>
          </a:schemeClr>
        </a:solidFill>
      </dgm:spPr>
      <dgm:t>
        <a:bodyPr/>
        <a:lstStyle/>
        <a:p>
          <a:r>
            <a:rPr lang="en-US" dirty="0" smtClean="0"/>
            <a:t>Truth Discovery</a:t>
          </a:r>
          <a:endParaRPr lang="en-US" dirty="0"/>
        </a:p>
      </dgm:t>
    </dgm:pt>
    <dgm:pt modelId="{5C082D33-366A-4D48-B400-7F59ED41E687}" type="parTrans" cxnId="{FB056B86-F16A-3D4F-826F-1D8C9859DE66}">
      <dgm:prSet/>
      <dgm:spPr/>
      <dgm:t>
        <a:bodyPr/>
        <a:lstStyle/>
        <a:p>
          <a:endParaRPr lang="en-US"/>
        </a:p>
      </dgm:t>
    </dgm:pt>
    <dgm:pt modelId="{316F85A7-03BA-D047-8084-784A258641BC}" type="sibTrans" cxnId="{FB056B86-F16A-3D4F-826F-1D8C9859DE66}">
      <dgm:prSet/>
      <dgm:spPr/>
      <dgm:t>
        <a:bodyPr/>
        <a:lstStyle/>
        <a:p>
          <a:endParaRPr lang="en-US"/>
        </a:p>
      </dgm:t>
    </dgm:pt>
    <dgm:pt modelId="{AE6B126C-BB35-0549-954B-A4669FECE9D1}">
      <dgm:prSet phldrT="[Text]"/>
      <dgm:spPr>
        <a:solidFill>
          <a:schemeClr val="bg2">
            <a:lumMod val="75000"/>
          </a:schemeClr>
        </a:solidFill>
      </dgm:spPr>
      <dgm:t>
        <a:bodyPr/>
        <a:lstStyle/>
        <a:p>
          <a:r>
            <a:rPr lang="en-US" dirty="0" smtClean="0"/>
            <a:t>Constraint-based Data Repairing</a:t>
          </a:r>
          <a:endParaRPr lang="en-US" dirty="0"/>
        </a:p>
      </dgm:t>
    </dgm:pt>
    <dgm:pt modelId="{399A2D25-49CA-1F4D-80A8-86C12BE02009}" type="parTrans" cxnId="{B2A954B3-3B25-144E-8CDA-0F9DD163FBCF}">
      <dgm:prSet/>
      <dgm:spPr/>
      <dgm:t>
        <a:bodyPr/>
        <a:lstStyle/>
        <a:p>
          <a:endParaRPr lang="en-US"/>
        </a:p>
      </dgm:t>
    </dgm:pt>
    <dgm:pt modelId="{8412E064-A096-2947-BCA2-8976FDEBBE36}" type="sibTrans" cxnId="{B2A954B3-3B25-144E-8CDA-0F9DD163FBCF}">
      <dgm:prSet/>
      <dgm:spPr/>
      <dgm:t>
        <a:bodyPr/>
        <a:lstStyle/>
        <a:p>
          <a:endParaRPr lang="en-US"/>
        </a:p>
      </dgm:t>
    </dgm:pt>
    <dgm:pt modelId="{F4401DBA-CB31-4244-9CB0-A01485F80267}">
      <dgm:prSet/>
      <dgm:spPr>
        <a:solidFill>
          <a:schemeClr val="bg2">
            <a:lumMod val="90000"/>
          </a:schemeClr>
        </a:solidFill>
      </dgm:spPr>
      <dgm:t>
        <a:bodyPr/>
        <a:lstStyle/>
        <a:p>
          <a:r>
            <a:rPr lang="en-US" dirty="0" smtClean="0"/>
            <a:t>?</a:t>
          </a:r>
          <a:endParaRPr lang="en-US" dirty="0"/>
        </a:p>
      </dgm:t>
    </dgm:pt>
    <dgm:pt modelId="{574E5111-172E-234B-85CA-E8B6ADDC3EC8}" type="parTrans" cxnId="{074AD77C-95BE-0543-BD29-9657DD514774}">
      <dgm:prSet/>
      <dgm:spPr/>
      <dgm:t>
        <a:bodyPr/>
        <a:lstStyle/>
        <a:p>
          <a:endParaRPr lang="en-US"/>
        </a:p>
      </dgm:t>
    </dgm:pt>
    <dgm:pt modelId="{FAC852DC-BCC0-3241-B6F7-63D5A20A24D3}" type="sibTrans" cxnId="{074AD77C-95BE-0543-BD29-9657DD514774}">
      <dgm:prSet/>
      <dgm:spPr/>
      <dgm:t>
        <a:bodyPr/>
        <a:lstStyle/>
        <a:p>
          <a:endParaRPr lang="en-US"/>
        </a:p>
      </dgm:t>
    </dgm:pt>
    <dgm:pt modelId="{52F64136-05A3-194F-9B9D-B302B6838A3C}" type="pres">
      <dgm:prSet presAssocID="{714DE43B-3090-A94D-A991-165E8B34844E}" presName="matrix" presStyleCnt="0">
        <dgm:presLayoutVars>
          <dgm:chMax val="1"/>
          <dgm:dir/>
          <dgm:resizeHandles val="exact"/>
        </dgm:presLayoutVars>
      </dgm:prSet>
      <dgm:spPr/>
      <dgm:t>
        <a:bodyPr/>
        <a:lstStyle/>
        <a:p>
          <a:endParaRPr lang="en-US"/>
        </a:p>
      </dgm:t>
    </dgm:pt>
    <dgm:pt modelId="{F6ED7E18-5C8A-8D48-8BA4-303612947E7D}" type="pres">
      <dgm:prSet presAssocID="{714DE43B-3090-A94D-A991-165E8B34844E}" presName="axisShape" presStyleLbl="bgShp" presStyleIdx="0" presStyleCnt="1" custScaleX="156295"/>
      <dgm:spPr/>
      <dgm:t>
        <a:bodyPr/>
        <a:lstStyle/>
        <a:p>
          <a:endParaRPr lang="en-US"/>
        </a:p>
      </dgm:t>
    </dgm:pt>
    <dgm:pt modelId="{31836C3B-5EC7-E64D-88F4-6CF695A55BE0}" type="pres">
      <dgm:prSet presAssocID="{714DE43B-3090-A94D-A991-165E8B34844E}" presName="rect1" presStyleLbl="node1" presStyleIdx="0" presStyleCnt="4" custScaleX="157328" custLinFactNeighborX="-31681">
        <dgm:presLayoutVars>
          <dgm:chMax val="0"/>
          <dgm:chPref val="0"/>
          <dgm:bulletEnabled val="1"/>
        </dgm:presLayoutVars>
      </dgm:prSet>
      <dgm:spPr/>
      <dgm:t>
        <a:bodyPr/>
        <a:lstStyle/>
        <a:p>
          <a:endParaRPr lang="en-US"/>
        </a:p>
      </dgm:t>
    </dgm:pt>
    <dgm:pt modelId="{B13A255D-6C6C-3249-9C4D-558BE1B1BC65}" type="pres">
      <dgm:prSet presAssocID="{714DE43B-3090-A94D-A991-165E8B34844E}" presName="rect2" presStyleLbl="node1" presStyleIdx="1" presStyleCnt="4" custScaleX="158185" custLinFactNeighborX="31683" custLinFactNeighborY="856">
        <dgm:presLayoutVars>
          <dgm:chMax val="0"/>
          <dgm:chPref val="0"/>
          <dgm:bulletEnabled val="1"/>
        </dgm:presLayoutVars>
      </dgm:prSet>
      <dgm:spPr/>
      <dgm:t>
        <a:bodyPr/>
        <a:lstStyle/>
        <a:p>
          <a:endParaRPr lang="en-US"/>
        </a:p>
      </dgm:t>
    </dgm:pt>
    <dgm:pt modelId="{13868D3E-B475-D547-B159-FBB44CADEEC6}" type="pres">
      <dgm:prSet presAssocID="{714DE43B-3090-A94D-A991-165E8B34844E}" presName="rect3" presStyleLbl="node1" presStyleIdx="2" presStyleCnt="4" custScaleX="158839" custLinFactNeighborX="-32528">
        <dgm:presLayoutVars>
          <dgm:chMax val="0"/>
          <dgm:chPref val="0"/>
          <dgm:bulletEnabled val="1"/>
        </dgm:presLayoutVars>
      </dgm:prSet>
      <dgm:spPr/>
      <dgm:t>
        <a:bodyPr/>
        <a:lstStyle/>
        <a:p>
          <a:endParaRPr lang="en-US"/>
        </a:p>
      </dgm:t>
    </dgm:pt>
    <dgm:pt modelId="{9E1E39F3-3FDE-4D4B-B210-B7CD5E278BD5}" type="pres">
      <dgm:prSet presAssocID="{714DE43B-3090-A94D-A991-165E8B34844E}" presName="rect4" presStyleLbl="node1" presStyleIdx="3" presStyleCnt="4" custScaleX="154884" custLinFactNeighborX="35102" custLinFactNeighborY="856">
        <dgm:presLayoutVars>
          <dgm:chMax val="0"/>
          <dgm:chPref val="0"/>
          <dgm:bulletEnabled val="1"/>
        </dgm:presLayoutVars>
      </dgm:prSet>
      <dgm:spPr/>
      <dgm:t>
        <a:bodyPr/>
        <a:lstStyle/>
        <a:p>
          <a:endParaRPr lang="en-US"/>
        </a:p>
      </dgm:t>
    </dgm:pt>
  </dgm:ptLst>
  <dgm:cxnLst>
    <dgm:cxn modelId="{B2A954B3-3B25-144E-8CDA-0F9DD163FBCF}" srcId="{714DE43B-3090-A94D-A991-165E8B34844E}" destId="{AE6B126C-BB35-0549-954B-A4669FECE9D1}" srcOrd="2" destOrd="0" parTransId="{399A2D25-49CA-1F4D-80A8-86C12BE02009}" sibTransId="{8412E064-A096-2947-BCA2-8976FDEBBE36}"/>
    <dgm:cxn modelId="{7F8C1360-08A1-6442-9FEB-00896FBA63B8}" type="presOf" srcId="{D60A0C28-68BB-FD46-9C81-838FDD8FA2AB}" destId="{B13A255D-6C6C-3249-9C4D-558BE1B1BC65}" srcOrd="0" destOrd="0" presId="urn:microsoft.com/office/officeart/2005/8/layout/matrix2"/>
    <dgm:cxn modelId="{39437904-038D-F544-B68A-B6BD15C7EAB1}" type="presOf" srcId="{714DE43B-3090-A94D-A991-165E8B34844E}" destId="{52F64136-05A3-194F-9B9D-B302B6838A3C}" srcOrd="0" destOrd="0" presId="urn:microsoft.com/office/officeart/2005/8/layout/matrix2"/>
    <dgm:cxn modelId="{1D75516A-BD74-4440-A958-C0E7F6A03BEB}" type="presOf" srcId="{AE6B126C-BB35-0549-954B-A4669FECE9D1}" destId="{13868D3E-B475-D547-B159-FBB44CADEEC6}" srcOrd="0" destOrd="0" presId="urn:microsoft.com/office/officeart/2005/8/layout/matrix2"/>
    <dgm:cxn modelId="{FB056B86-F16A-3D4F-826F-1D8C9859DE66}" srcId="{714DE43B-3090-A94D-A991-165E8B34844E}" destId="{D60A0C28-68BB-FD46-9C81-838FDD8FA2AB}" srcOrd="1" destOrd="0" parTransId="{5C082D33-366A-4D48-B400-7F59ED41E687}" sibTransId="{316F85A7-03BA-D047-8084-784A258641BC}"/>
    <dgm:cxn modelId="{F2217B11-E037-DD41-B97D-D2F403598116}" srcId="{714DE43B-3090-A94D-A991-165E8B34844E}" destId="{E9FA1C3D-2054-9A4D-AEB2-15C1FCEC7967}" srcOrd="0" destOrd="0" parTransId="{A498CBD1-8188-8240-9733-45565FED07CD}" sibTransId="{77818853-1E58-2948-9804-BF377E990F90}"/>
    <dgm:cxn modelId="{A3F2E38E-7F84-604A-BA14-1D3FD32850E3}" type="presOf" srcId="{F4401DBA-CB31-4244-9CB0-A01485F80267}" destId="{9E1E39F3-3FDE-4D4B-B210-B7CD5E278BD5}" srcOrd="0" destOrd="0" presId="urn:microsoft.com/office/officeart/2005/8/layout/matrix2"/>
    <dgm:cxn modelId="{074AD77C-95BE-0543-BD29-9657DD514774}" srcId="{714DE43B-3090-A94D-A991-165E8B34844E}" destId="{F4401DBA-CB31-4244-9CB0-A01485F80267}" srcOrd="3" destOrd="0" parTransId="{574E5111-172E-234B-85CA-E8B6ADDC3EC8}" sibTransId="{FAC852DC-BCC0-3241-B6F7-63D5A20A24D3}"/>
    <dgm:cxn modelId="{BE4D4562-5632-4546-B6F1-4325CA018473}" type="presOf" srcId="{E9FA1C3D-2054-9A4D-AEB2-15C1FCEC7967}" destId="{31836C3B-5EC7-E64D-88F4-6CF695A55BE0}" srcOrd="0" destOrd="0" presId="urn:microsoft.com/office/officeart/2005/8/layout/matrix2"/>
    <dgm:cxn modelId="{B9009E90-2DA7-084A-9738-BCC1EDE9329E}" type="presParOf" srcId="{52F64136-05A3-194F-9B9D-B302B6838A3C}" destId="{F6ED7E18-5C8A-8D48-8BA4-303612947E7D}" srcOrd="0" destOrd="0" presId="urn:microsoft.com/office/officeart/2005/8/layout/matrix2"/>
    <dgm:cxn modelId="{BA129430-9ED3-204E-905B-A837BB754522}" type="presParOf" srcId="{52F64136-05A3-194F-9B9D-B302B6838A3C}" destId="{31836C3B-5EC7-E64D-88F4-6CF695A55BE0}" srcOrd="1" destOrd="0" presId="urn:microsoft.com/office/officeart/2005/8/layout/matrix2"/>
    <dgm:cxn modelId="{9C565EDE-4FD4-AD4D-BF90-F4A59062FE44}" type="presParOf" srcId="{52F64136-05A3-194F-9B9D-B302B6838A3C}" destId="{B13A255D-6C6C-3249-9C4D-558BE1B1BC65}" srcOrd="2" destOrd="0" presId="urn:microsoft.com/office/officeart/2005/8/layout/matrix2"/>
    <dgm:cxn modelId="{68F0AC8A-5682-144F-BF12-1882C73A7DBD}" type="presParOf" srcId="{52F64136-05A3-194F-9B9D-B302B6838A3C}" destId="{13868D3E-B475-D547-B159-FBB44CADEEC6}" srcOrd="3" destOrd="0" presId="urn:microsoft.com/office/officeart/2005/8/layout/matrix2"/>
    <dgm:cxn modelId="{CC2FD5B5-91F7-C84B-95D0-9BF11EFDDE48}" type="presParOf" srcId="{52F64136-05A3-194F-9B9D-B302B6838A3C}" destId="{9E1E39F3-3FDE-4D4B-B210-B7CD5E278BD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14DE43B-3090-A94D-A991-165E8B34844E}" type="doc">
      <dgm:prSet loTypeId="urn:microsoft.com/office/officeart/2005/8/layout/matrix2" loCatId="" qsTypeId="urn:microsoft.com/office/officeart/2005/8/quickstyle/simple4" qsCatId="simple" csTypeId="urn:microsoft.com/office/officeart/2005/8/colors/colorful1" csCatId="colorful" phldr="1"/>
      <dgm:spPr/>
      <dgm:t>
        <a:bodyPr/>
        <a:lstStyle/>
        <a:p>
          <a:endParaRPr lang="en-US"/>
        </a:p>
      </dgm:t>
    </dgm:pt>
    <dgm:pt modelId="{E9FA1C3D-2054-9A4D-AEB2-15C1FCEC7967}">
      <dgm:prSet phldrT="[Text]"/>
      <dgm:spPr>
        <a:solidFill>
          <a:schemeClr val="accent2">
            <a:lumMod val="40000"/>
            <a:lumOff val="60000"/>
          </a:schemeClr>
        </a:solidFill>
      </dgm:spPr>
      <dgm:t>
        <a:bodyPr/>
        <a:lstStyle/>
        <a:p>
          <a:r>
            <a:rPr lang="en-US" dirty="0" smtClean="0"/>
            <a:t>Rule-based Data Fusion</a:t>
          </a:r>
        </a:p>
      </dgm:t>
    </dgm:pt>
    <dgm:pt modelId="{A498CBD1-8188-8240-9733-45565FED07CD}" type="parTrans" cxnId="{F2217B11-E037-DD41-B97D-D2F403598116}">
      <dgm:prSet/>
      <dgm:spPr/>
      <dgm:t>
        <a:bodyPr/>
        <a:lstStyle/>
        <a:p>
          <a:endParaRPr lang="en-US"/>
        </a:p>
      </dgm:t>
    </dgm:pt>
    <dgm:pt modelId="{77818853-1E58-2948-9804-BF377E990F90}" type="sibTrans" cxnId="{F2217B11-E037-DD41-B97D-D2F403598116}">
      <dgm:prSet/>
      <dgm:spPr/>
      <dgm:t>
        <a:bodyPr/>
        <a:lstStyle/>
        <a:p>
          <a:endParaRPr lang="en-US"/>
        </a:p>
      </dgm:t>
    </dgm:pt>
    <dgm:pt modelId="{D60A0C28-68BB-FD46-9C81-838FDD8FA2AB}">
      <dgm:prSet phldrT="[Text]"/>
      <dgm:spPr>
        <a:solidFill>
          <a:schemeClr val="accent3">
            <a:lumMod val="75000"/>
          </a:schemeClr>
        </a:solidFill>
      </dgm:spPr>
      <dgm:t>
        <a:bodyPr/>
        <a:lstStyle/>
        <a:p>
          <a:r>
            <a:rPr lang="en-US" dirty="0" smtClean="0"/>
            <a:t>Truth Discovery</a:t>
          </a:r>
          <a:endParaRPr lang="en-US" dirty="0"/>
        </a:p>
      </dgm:t>
    </dgm:pt>
    <dgm:pt modelId="{5C082D33-366A-4D48-B400-7F59ED41E687}" type="parTrans" cxnId="{FB056B86-F16A-3D4F-826F-1D8C9859DE66}">
      <dgm:prSet/>
      <dgm:spPr/>
      <dgm:t>
        <a:bodyPr/>
        <a:lstStyle/>
        <a:p>
          <a:endParaRPr lang="en-US"/>
        </a:p>
      </dgm:t>
    </dgm:pt>
    <dgm:pt modelId="{316F85A7-03BA-D047-8084-784A258641BC}" type="sibTrans" cxnId="{FB056B86-F16A-3D4F-826F-1D8C9859DE66}">
      <dgm:prSet/>
      <dgm:spPr/>
      <dgm:t>
        <a:bodyPr/>
        <a:lstStyle/>
        <a:p>
          <a:endParaRPr lang="en-US"/>
        </a:p>
      </dgm:t>
    </dgm:pt>
    <dgm:pt modelId="{AE6B126C-BB35-0549-954B-A4669FECE9D1}">
      <dgm:prSet phldrT="[Text]"/>
      <dgm:spPr>
        <a:solidFill>
          <a:schemeClr val="bg2">
            <a:lumMod val="75000"/>
          </a:schemeClr>
        </a:solidFill>
      </dgm:spPr>
      <dgm:t>
        <a:bodyPr/>
        <a:lstStyle/>
        <a:p>
          <a:r>
            <a:rPr lang="en-US" dirty="0" smtClean="0"/>
            <a:t>Constraint-based Data Repairing</a:t>
          </a:r>
          <a:endParaRPr lang="en-US" dirty="0"/>
        </a:p>
      </dgm:t>
    </dgm:pt>
    <dgm:pt modelId="{399A2D25-49CA-1F4D-80A8-86C12BE02009}" type="parTrans" cxnId="{B2A954B3-3B25-144E-8CDA-0F9DD163FBCF}">
      <dgm:prSet/>
      <dgm:spPr/>
      <dgm:t>
        <a:bodyPr/>
        <a:lstStyle/>
        <a:p>
          <a:endParaRPr lang="en-US"/>
        </a:p>
      </dgm:t>
    </dgm:pt>
    <dgm:pt modelId="{8412E064-A096-2947-BCA2-8976FDEBBE36}" type="sibTrans" cxnId="{B2A954B3-3B25-144E-8CDA-0F9DD163FBCF}">
      <dgm:prSet/>
      <dgm:spPr/>
      <dgm:t>
        <a:bodyPr/>
        <a:lstStyle/>
        <a:p>
          <a:endParaRPr lang="en-US"/>
        </a:p>
      </dgm:t>
    </dgm:pt>
    <dgm:pt modelId="{F4401DBA-CB31-4244-9CB0-A01485F80267}">
      <dgm:prSet/>
      <dgm:spPr>
        <a:solidFill>
          <a:schemeClr val="bg2">
            <a:lumMod val="90000"/>
          </a:schemeClr>
        </a:solidFill>
      </dgm:spPr>
      <dgm:t>
        <a:bodyPr/>
        <a:lstStyle/>
        <a:p>
          <a:r>
            <a:rPr lang="en-US" dirty="0" smtClean="0"/>
            <a:t>?</a:t>
          </a:r>
          <a:endParaRPr lang="en-US" dirty="0"/>
        </a:p>
      </dgm:t>
    </dgm:pt>
    <dgm:pt modelId="{574E5111-172E-234B-85CA-E8B6ADDC3EC8}" type="parTrans" cxnId="{074AD77C-95BE-0543-BD29-9657DD514774}">
      <dgm:prSet/>
      <dgm:spPr/>
      <dgm:t>
        <a:bodyPr/>
        <a:lstStyle/>
        <a:p>
          <a:endParaRPr lang="en-US"/>
        </a:p>
      </dgm:t>
    </dgm:pt>
    <dgm:pt modelId="{FAC852DC-BCC0-3241-B6F7-63D5A20A24D3}" type="sibTrans" cxnId="{074AD77C-95BE-0543-BD29-9657DD514774}">
      <dgm:prSet/>
      <dgm:spPr/>
      <dgm:t>
        <a:bodyPr/>
        <a:lstStyle/>
        <a:p>
          <a:endParaRPr lang="en-US"/>
        </a:p>
      </dgm:t>
    </dgm:pt>
    <dgm:pt modelId="{52F64136-05A3-194F-9B9D-B302B6838A3C}" type="pres">
      <dgm:prSet presAssocID="{714DE43B-3090-A94D-A991-165E8B34844E}" presName="matrix" presStyleCnt="0">
        <dgm:presLayoutVars>
          <dgm:chMax val="1"/>
          <dgm:dir/>
          <dgm:resizeHandles val="exact"/>
        </dgm:presLayoutVars>
      </dgm:prSet>
      <dgm:spPr/>
      <dgm:t>
        <a:bodyPr/>
        <a:lstStyle/>
        <a:p>
          <a:endParaRPr lang="en-US"/>
        </a:p>
      </dgm:t>
    </dgm:pt>
    <dgm:pt modelId="{F6ED7E18-5C8A-8D48-8BA4-303612947E7D}" type="pres">
      <dgm:prSet presAssocID="{714DE43B-3090-A94D-A991-165E8B34844E}" presName="axisShape" presStyleLbl="bgShp" presStyleIdx="0" presStyleCnt="1" custScaleX="156295"/>
      <dgm:spPr/>
      <dgm:t>
        <a:bodyPr/>
        <a:lstStyle/>
        <a:p>
          <a:endParaRPr lang="en-US"/>
        </a:p>
      </dgm:t>
    </dgm:pt>
    <dgm:pt modelId="{31836C3B-5EC7-E64D-88F4-6CF695A55BE0}" type="pres">
      <dgm:prSet presAssocID="{714DE43B-3090-A94D-A991-165E8B34844E}" presName="rect1" presStyleLbl="node1" presStyleIdx="0" presStyleCnt="4" custScaleX="157328" custLinFactNeighborX="-31681">
        <dgm:presLayoutVars>
          <dgm:chMax val="0"/>
          <dgm:chPref val="0"/>
          <dgm:bulletEnabled val="1"/>
        </dgm:presLayoutVars>
      </dgm:prSet>
      <dgm:spPr/>
      <dgm:t>
        <a:bodyPr/>
        <a:lstStyle/>
        <a:p>
          <a:endParaRPr lang="en-US"/>
        </a:p>
      </dgm:t>
    </dgm:pt>
    <dgm:pt modelId="{B13A255D-6C6C-3249-9C4D-558BE1B1BC65}" type="pres">
      <dgm:prSet presAssocID="{714DE43B-3090-A94D-A991-165E8B34844E}" presName="rect2" presStyleLbl="node1" presStyleIdx="1" presStyleCnt="4" custScaleX="158185" custLinFactNeighborX="31683" custLinFactNeighborY="856">
        <dgm:presLayoutVars>
          <dgm:chMax val="0"/>
          <dgm:chPref val="0"/>
          <dgm:bulletEnabled val="1"/>
        </dgm:presLayoutVars>
      </dgm:prSet>
      <dgm:spPr/>
      <dgm:t>
        <a:bodyPr/>
        <a:lstStyle/>
        <a:p>
          <a:endParaRPr lang="en-US"/>
        </a:p>
      </dgm:t>
    </dgm:pt>
    <dgm:pt modelId="{13868D3E-B475-D547-B159-FBB44CADEEC6}" type="pres">
      <dgm:prSet presAssocID="{714DE43B-3090-A94D-A991-165E8B34844E}" presName="rect3" presStyleLbl="node1" presStyleIdx="2" presStyleCnt="4" custScaleX="158839" custLinFactNeighborX="-32528">
        <dgm:presLayoutVars>
          <dgm:chMax val="0"/>
          <dgm:chPref val="0"/>
          <dgm:bulletEnabled val="1"/>
        </dgm:presLayoutVars>
      </dgm:prSet>
      <dgm:spPr/>
      <dgm:t>
        <a:bodyPr/>
        <a:lstStyle/>
        <a:p>
          <a:endParaRPr lang="en-US"/>
        </a:p>
      </dgm:t>
    </dgm:pt>
    <dgm:pt modelId="{9E1E39F3-3FDE-4D4B-B210-B7CD5E278BD5}" type="pres">
      <dgm:prSet presAssocID="{714DE43B-3090-A94D-A991-165E8B34844E}" presName="rect4" presStyleLbl="node1" presStyleIdx="3" presStyleCnt="4" custScaleX="154884" custLinFactNeighborX="35102" custLinFactNeighborY="856">
        <dgm:presLayoutVars>
          <dgm:chMax val="0"/>
          <dgm:chPref val="0"/>
          <dgm:bulletEnabled val="1"/>
        </dgm:presLayoutVars>
      </dgm:prSet>
      <dgm:spPr/>
      <dgm:t>
        <a:bodyPr/>
        <a:lstStyle/>
        <a:p>
          <a:endParaRPr lang="en-US"/>
        </a:p>
      </dgm:t>
    </dgm:pt>
  </dgm:ptLst>
  <dgm:cxnLst>
    <dgm:cxn modelId="{074AD77C-95BE-0543-BD29-9657DD514774}" srcId="{714DE43B-3090-A94D-A991-165E8B34844E}" destId="{F4401DBA-CB31-4244-9CB0-A01485F80267}" srcOrd="3" destOrd="0" parTransId="{574E5111-172E-234B-85CA-E8B6ADDC3EC8}" sibTransId="{FAC852DC-BCC0-3241-B6F7-63D5A20A24D3}"/>
    <dgm:cxn modelId="{18E3C45A-4375-D94E-90DE-A5537AEBB227}" type="presOf" srcId="{AE6B126C-BB35-0549-954B-A4669FECE9D1}" destId="{13868D3E-B475-D547-B159-FBB44CADEEC6}" srcOrd="0" destOrd="0" presId="urn:microsoft.com/office/officeart/2005/8/layout/matrix2"/>
    <dgm:cxn modelId="{83283CDC-AA36-E64E-B6CC-3C2D2600764B}" type="presOf" srcId="{D60A0C28-68BB-FD46-9C81-838FDD8FA2AB}" destId="{B13A255D-6C6C-3249-9C4D-558BE1B1BC65}" srcOrd="0" destOrd="0" presId="urn:microsoft.com/office/officeart/2005/8/layout/matrix2"/>
    <dgm:cxn modelId="{F2217B11-E037-DD41-B97D-D2F403598116}" srcId="{714DE43B-3090-A94D-A991-165E8B34844E}" destId="{E9FA1C3D-2054-9A4D-AEB2-15C1FCEC7967}" srcOrd="0" destOrd="0" parTransId="{A498CBD1-8188-8240-9733-45565FED07CD}" sibTransId="{77818853-1E58-2948-9804-BF377E990F90}"/>
    <dgm:cxn modelId="{64FC2E85-E490-264E-AC72-7913B6DFC1EE}" type="presOf" srcId="{714DE43B-3090-A94D-A991-165E8B34844E}" destId="{52F64136-05A3-194F-9B9D-B302B6838A3C}" srcOrd="0" destOrd="0" presId="urn:microsoft.com/office/officeart/2005/8/layout/matrix2"/>
    <dgm:cxn modelId="{B2A954B3-3B25-144E-8CDA-0F9DD163FBCF}" srcId="{714DE43B-3090-A94D-A991-165E8B34844E}" destId="{AE6B126C-BB35-0549-954B-A4669FECE9D1}" srcOrd="2" destOrd="0" parTransId="{399A2D25-49CA-1F4D-80A8-86C12BE02009}" sibTransId="{8412E064-A096-2947-BCA2-8976FDEBBE36}"/>
    <dgm:cxn modelId="{B194E36F-6184-B746-95FE-025038EF48BB}" type="presOf" srcId="{E9FA1C3D-2054-9A4D-AEB2-15C1FCEC7967}" destId="{31836C3B-5EC7-E64D-88F4-6CF695A55BE0}" srcOrd="0" destOrd="0" presId="urn:microsoft.com/office/officeart/2005/8/layout/matrix2"/>
    <dgm:cxn modelId="{FB056B86-F16A-3D4F-826F-1D8C9859DE66}" srcId="{714DE43B-3090-A94D-A991-165E8B34844E}" destId="{D60A0C28-68BB-FD46-9C81-838FDD8FA2AB}" srcOrd="1" destOrd="0" parTransId="{5C082D33-366A-4D48-B400-7F59ED41E687}" sibTransId="{316F85A7-03BA-D047-8084-784A258641BC}"/>
    <dgm:cxn modelId="{13AFD80C-1D2A-E647-931E-4A800625CEF1}" type="presOf" srcId="{F4401DBA-CB31-4244-9CB0-A01485F80267}" destId="{9E1E39F3-3FDE-4D4B-B210-B7CD5E278BD5}" srcOrd="0" destOrd="0" presId="urn:microsoft.com/office/officeart/2005/8/layout/matrix2"/>
    <dgm:cxn modelId="{35D802FD-8BF2-2542-96C0-B2770B779F61}" type="presParOf" srcId="{52F64136-05A3-194F-9B9D-B302B6838A3C}" destId="{F6ED7E18-5C8A-8D48-8BA4-303612947E7D}" srcOrd="0" destOrd="0" presId="urn:microsoft.com/office/officeart/2005/8/layout/matrix2"/>
    <dgm:cxn modelId="{C59169A2-9332-A744-85F6-7A34290CDE84}" type="presParOf" srcId="{52F64136-05A3-194F-9B9D-B302B6838A3C}" destId="{31836C3B-5EC7-E64D-88F4-6CF695A55BE0}" srcOrd="1" destOrd="0" presId="urn:microsoft.com/office/officeart/2005/8/layout/matrix2"/>
    <dgm:cxn modelId="{C68781B8-422A-414F-9E3A-7A418296DF54}" type="presParOf" srcId="{52F64136-05A3-194F-9B9D-B302B6838A3C}" destId="{B13A255D-6C6C-3249-9C4D-558BE1B1BC65}" srcOrd="2" destOrd="0" presId="urn:microsoft.com/office/officeart/2005/8/layout/matrix2"/>
    <dgm:cxn modelId="{BD5534DF-08BD-6048-AFB1-B52B0B46A6F1}" type="presParOf" srcId="{52F64136-05A3-194F-9B9D-B302B6838A3C}" destId="{13868D3E-B475-D547-B159-FBB44CADEEC6}" srcOrd="3" destOrd="0" presId="urn:microsoft.com/office/officeart/2005/8/layout/matrix2"/>
    <dgm:cxn modelId="{0297B87C-0626-E449-A70C-968270724D81}" type="presParOf" srcId="{52F64136-05A3-194F-9B9D-B302B6838A3C}" destId="{9E1E39F3-3FDE-4D4B-B210-B7CD5E278BD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0DBB007-713C-48A1-806C-4000684A595D}" type="doc">
      <dgm:prSet loTypeId="urn:microsoft.com/office/officeart/2005/8/layout/funnel1" loCatId="process" qsTypeId="urn:microsoft.com/office/officeart/2005/8/quickstyle/simple1" qsCatId="simple" csTypeId="urn:microsoft.com/office/officeart/2005/8/colors/colorful4" csCatId="colorful" phldr="1"/>
      <dgm:spPr/>
      <dgm:t>
        <a:bodyPr/>
        <a:lstStyle/>
        <a:p>
          <a:endParaRPr lang="en-US"/>
        </a:p>
      </dgm:t>
    </dgm:pt>
    <dgm:pt modelId="{A93041D1-3A17-4109-B507-810DD0C7C5C0}">
      <dgm:prSet phldrT="[Text]"/>
      <dgm:spPr/>
      <dgm:t>
        <a:bodyPr/>
        <a:lstStyle/>
        <a:p>
          <a:r>
            <a:rPr lang="en-US" b="1" dirty="0" smtClean="0">
              <a:solidFill>
                <a:srgbClr val="EE6E4B"/>
              </a:solidFill>
            </a:rPr>
            <a:t>E</a:t>
          </a:r>
          <a:r>
            <a:rPr lang="en-US" dirty="0" smtClean="0"/>
            <a:t>xact</a:t>
          </a:r>
          <a:br>
            <a:rPr lang="en-US" dirty="0" smtClean="0"/>
          </a:br>
          <a:r>
            <a:rPr lang="en-US" dirty="0" err="1" smtClean="0"/>
            <a:t>ness</a:t>
          </a:r>
          <a:endParaRPr lang="en-US" dirty="0"/>
        </a:p>
      </dgm:t>
    </dgm:pt>
    <dgm:pt modelId="{911B0B9A-E3A3-4080-98F9-813A16989421}" type="parTrans" cxnId="{962D4F12-7CA5-4E5B-A404-91D1041210C6}">
      <dgm:prSet/>
      <dgm:spPr/>
      <dgm:t>
        <a:bodyPr/>
        <a:lstStyle/>
        <a:p>
          <a:endParaRPr lang="en-US"/>
        </a:p>
      </dgm:t>
    </dgm:pt>
    <dgm:pt modelId="{4C16D7AF-431B-4454-A5FF-CB1ABA923E24}" type="sibTrans" cxnId="{962D4F12-7CA5-4E5B-A404-91D1041210C6}">
      <dgm:prSet/>
      <dgm:spPr/>
      <dgm:t>
        <a:bodyPr/>
        <a:lstStyle/>
        <a:p>
          <a:endParaRPr lang="en-US"/>
        </a:p>
      </dgm:t>
    </dgm:pt>
    <dgm:pt modelId="{78704E03-25D0-48C6-98FF-D217F34A680B}">
      <dgm:prSet phldrT="[Text]" custT="1"/>
      <dgm:spPr/>
      <dgm:t>
        <a:bodyPr/>
        <a:lstStyle/>
        <a:p>
          <a:r>
            <a:rPr lang="en-US" sz="1400" b="1" dirty="0" smtClean="0">
              <a:solidFill>
                <a:schemeClr val="accent1">
                  <a:lumMod val="60000"/>
                  <a:lumOff val="40000"/>
                </a:schemeClr>
              </a:solidFill>
            </a:rPr>
            <a:t>C</a:t>
          </a:r>
          <a:r>
            <a:rPr lang="en-US" sz="1400" dirty="0" smtClean="0"/>
            <a:t>ove</a:t>
          </a:r>
          <a:br>
            <a:rPr lang="en-US" sz="1400" dirty="0" smtClean="0"/>
          </a:br>
          <a:r>
            <a:rPr lang="en-US" sz="1400" dirty="0" smtClean="0"/>
            <a:t>rage</a:t>
          </a:r>
          <a:endParaRPr lang="en-US" sz="1400" dirty="0"/>
        </a:p>
      </dgm:t>
    </dgm:pt>
    <dgm:pt modelId="{E6179D72-EDC2-438C-A219-3AD11F9F547C}" type="parTrans" cxnId="{9EFE1CE3-8029-4FB0-A705-C58ECA894EC5}">
      <dgm:prSet/>
      <dgm:spPr/>
      <dgm:t>
        <a:bodyPr/>
        <a:lstStyle/>
        <a:p>
          <a:endParaRPr lang="en-US"/>
        </a:p>
      </dgm:t>
    </dgm:pt>
    <dgm:pt modelId="{D8BD365C-4D21-47BE-A707-8C21297C052C}" type="sibTrans" cxnId="{9EFE1CE3-8029-4FB0-A705-C58ECA894EC5}">
      <dgm:prSet/>
      <dgm:spPr/>
      <dgm:t>
        <a:bodyPr/>
        <a:lstStyle/>
        <a:p>
          <a:endParaRPr lang="en-US"/>
        </a:p>
      </dgm:t>
    </dgm:pt>
    <dgm:pt modelId="{91DB4F26-081C-42FA-B7AF-A45C5AE18DB0}">
      <dgm:prSet phldrT="[Text]"/>
      <dgm:spPr/>
      <dgm:t>
        <a:bodyPr/>
        <a:lstStyle/>
        <a:p>
          <a:r>
            <a:rPr lang="en-US" b="1" dirty="0" smtClean="0">
              <a:solidFill>
                <a:srgbClr val="EE6E4B"/>
              </a:solidFill>
            </a:rPr>
            <a:t>F</a:t>
          </a:r>
          <a:r>
            <a:rPr lang="en-US" dirty="0" smtClean="0"/>
            <a:t>resh</a:t>
          </a:r>
          <a:br>
            <a:rPr lang="en-US" dirty="0" smtClean="0"/>
          </a:br>
          <a:r>
            <a:rPr lang="en-US" dirty="0" err="1" smtClean="0"/>
            <a:t>ness</a:t>
          </a:r>
          <a:endParaRPr lang="en-US" dirty="0"/>
        </a:p>
      </dgm:t>
    </dgm:pt>
    <dgm:pt modelId="{872A734A-7EDE-4390-906B-F35BAEC620E4}" type="parTrans" cxnId="{851A2751-A4F4-4452-BFBA-7D8C94884FDE}">
      <dgm:prSet/>
      <dgm:spPr/>
      <dgm:t>
        <a:bodyPr/>
        <a:lstStyle/>
        <a:p>
          <a:endParaRPr lang="en-US"/>
        </a:p>
      </dgm:t>
    </dgm:pt>
    <dgm:pt modelId="{767E59FC-04A0-49C2-A187-33E215125350}" type="sibTrans" cxnId="{851A2751-A4F4-4452-BFBA-7D8C94884FDE}">
      <dgm:prSet/>
      <dgm:spPr/>
      <dgm:t>
        <a:bodyPr/>
        <a:lstStyle/>
        <a:p>
          <a:endParaRPr lang="en-US"/>
        </a:p>
      </dgm:t>
    </dgm:pt>
    <dgm:pt modelId="{4C178CD1-4A9D-43D7-885C-A4A98E1D092A}">
      <dgm:prSet phldrT="[Text]"/>
      <dgm:spPr/>
      <dgm:t>
        <a:bodyPr/>
        <a:lstStyle/>
        <a:p>
          <a:r>
            <a:rPr lang="en-US" dirty="0" smtClean="0">
              <a:solidFill>
                <a:srgbClr val="C00000"/>
              </a:solidFill>
            </a:rPr>
            <a:t>Accuracy</a:t>
          </a:r>
          <a:endParaRPr lang="en-US" dirty="0">
            <a:solidFill>
              <a:srgbClr val="C00000"/>
            </a:solidFill>
          </a:endParaRPr>
        </a:p>
      </dgm:t>
    </dgm:pt>
    <dgm:pt modelId="{E925C310-512C-4B80-AE91-FB18B7021FC1}" type="parTrans" cxnId="{1C7B2C83-9C9B-43CB-8F6B-92799C326B92}">
      <dgm:prSet/>
      <dgm:spPr/>
      <dgm:t>
        <a:bodyPr/>
        <a:lstStyle/>
        <a:p>
          <a:endParaRPr lang="en-US"/>
        </a:p>
      </dgm:t>
    </dgm:pt>
    <dgm:pt modelId="{9E8B63F5-D5CC-4E09-91BE-FC973770BDEF}" type="sibTrans" cxnId="{1C7B2C83-9C9B-43CB-8F6B-92799C326B92}">
      <dgm:prSet/>
      <dgm:spPr/>
      <dgm:t>
        <a:bodyPr/>
        <a:lstStyle/>
        <a:p>
          <a:endParaRPr lang="en-US"/>
        </a:p>
      </dgm:t>
    </dgm:pt>
    <dgm:pt modelId="{0E1EE166-0793-494F-B564-FEAE689B03C0}" type="pres">
      <dgm:prSet presAssocID="{40DBB007-713C-48A1-806C-4000684A595D}" presName="Name0" presStyleCnt="0">
        <dgm:presLayoutVars>
          <dgm:chMax val="4"/>
          <dgm:resizeHandles val="exact"/>
        </dgm:presLayoutVars>
      </dgm:prSet>
      <dgm:spPr/>
      <dgm:t>
        <a:bodyPr/>
        <a:lstStyle/>
        <a:p>
          <a:endParaRPr lang="en-US"/>
        </a:p>
      </dgm:t>
    </dgm:pt>
    <dgm:pt modelId="{71BA6F03-1095-4DFC-A165-B4C09D2FD12D}" type="pres">
      <dgm:prSet presAssocID="{40DBB007-713C-48A1-806C-4000684A595D}" presName="ellipse" presStyleLbl="trBgShp" presStyleIdx="0" presStyleCnt="1"/>
      <dgm:spPr/>
    </dgm:pt>
    <dgm:pt modelId="{66728EC7-DDAD-4A89-9FD8-2C3D721D8008}" type="pres">
      <dgm:prSet presAssocID="{40DBB007-713C-48A1-806C-4000684A595D}" presName="arrow1" presStyleLbl="fgShp" presStyleIdx="0" presStyleCnt="1"/>
      <dgm:spPr/>
    </dgm:pt>
    <dgm:pt modelId="{340EA890-B3A5-4918-844B-CB329AC14FAE}" type="pres">
      <dgm:prSet presAssocID="{40DBB007-713C-48A1-806C-4000684A595D}" presName="rectangle" presStyleLbl="revTx" presStyleIdx="0" presStyleCnt="1">
        <dgm:presLayoutVars>
          <dgm:bulletEnabled val="1"/>
        </dgm:presLayoutVars>
      </dgm:prSet>
      <dgm:spPr/>
      <dgm:t>
        <a:bodyPr/>
        <a:lstStyle/>
        <a:p>
          <a:endParaRPr lang="en-US"/>
        </a:p>
      </dgm:t>
    </dgm:pt>
    <dgm:pt modelId="{66BA4F93-F096-436F-A65C-93E561B5142A}" type="pres">
      <dgm:prSet presAssocID="{78704E03-25D0-48C6-98FF-D217F34A680B}" presName="item1" presStyleLbl="node1" presStyleIdx="0" presStyleCnt="3">
        <dgm:presLayoutVars>
          <dgm:bulletEnabled val="1"/>
        </dgm:presLayoutVars>
      </dgm:prSet>
      <dgm:spPr/>
      <dgm:t>
        <a:bodyPr/>
        <a:lstStyle/>
        <a:p>
          <a:endParaRPr lang="en-US"/>
        </a:p>
      </dgm:t>
    </dgm:pt>
    <dgm:pt modelId="{82F4D07D-A920-435F-A893-2193091D1C69}" type="pres">
      <dgm:prSet presAssocID="{91DB4F26-081C-42FA-B7AF-A45C5AE18DB0}" presName="item2" presStyleLbl="node1" presStyleIdx="1" presStyleCnt="3">
        <dgm:presLayoutVars>
          <dgm:bulletEnabled val="1"/>
        </dgm:presLayoutVars>
      </dgm:prSet>
      <dgm:spPr/>
      <dgm:t>
        <a:bodyPr/>
        <a:lstStyle/>
        <a:p>
          <a:endParaRPr lang="en-US"/>
        </a:p>
      </dgm:t>
    </dgm:pt>
    <dgm:pt modelId="{D34BA74D-C1C1-4D41-97A6-835E647D34D5}" type="pres">
      <dgm:prSet presAssocID="{4C178CD1-4A9D-43D7-885C-A4A98E1D092A}" presName="item3" presStyleLbl="node1" presStyleIdx="2" presStyleCnt="3">
        <dgm:presLayoutVars>
          <dgm:bulletEnabled val="1"/>
        </dgm:presLayoutVars>
      </dgm:prSet>
      <dgm:spPr/>
      <dgm:t>
        <a:bodyPr/>
        <a:lstStyle/>
        <a:p>
          <a:endParaRPr lang="en-US"/>
        </a:p>
      </dgm:t>
    </dgm:pt>
    <dgm:pt modelId="{C579CB1E-C3B4-4292-978B-61DD0BC57F81}" type="pres">
      <dgm:prSet presAssocID="{40DBB007-713C-48A1-806C-4000684A595D}" presName="funnel" presStyleLbl="trAlignAcc1" presStyleIdx="0" presStyleCnt="1"/>
      <dgm:spPr/>
    </dgm:pt>
  </dgm:ptLst>
  <dgm:cxnLst>
    <dgm:cxn modelId="{851A2751-A4F4-4452-BFBA-7D8C94884FDE}" srcId="{40DBB007-713C-48A1-806C-4000684A595D}" destId="{91DB4F26-081C-42FA-B7AF-A45C5AE18DB0}" srcOrd="2" destOrd="0" parTransId="{872A734A-7EDE-4390-906B-F35BAEC620E4}" sibTransId="{767E59FC-04A0-49C2-A187-33E215125350}"/>
    <dgm:cxn modelId="{962D4F12-7CA5-4E5B-A404-91D1041210C6}" srcId="{40DBB007-713C-48A1-806C-4000684A595D}" destId="{A93041D1-3A17-4109-B507-810DD0C7C5C0}" srcOrd="0" destOrd="0" parTransId="{911B0B9A-E3A3-4080-98F9-813A16989421}" sibTransId="{4C16D7AF-431B-4454-A5FF-CB1ABA923E24}"/>
    <dgm:cxn modelId="{E16E1A4F-B3FB-8C4F-9230-D42451D51F56}" type="presOf" srcId="{78704E03-25D0-48C6-98FF-D217F34A680B}" destId="{82F4D07D-A920-435F-A893-2193091D1C69}" srcOrd="0" destOrd="0" presId="urn:microsoft.com/office/officeart/2005/8/layout/funnel1"/>
    <dgm:cxn modelId="{1C7B2C83-9C9B-43CB-8F6B-92799C326B92}" srcId="{40DBB007-713C-48A1-806C-4000684A595D}" destId="{4C178CD1-4A9D-43D7-885C-A4A98E1D092A}" srcOrd="3" destOrd="0" parTransId="{E925C310-512C-4B80-AE91-FB18B7021FC1}" sibTransId="{9E8B63F5-D5CC-4E09-91BE-FC973770BDEF}"/>
    <dgm:cxn modelId="{5FF18453-40C0-AA46-9045-526F29D22591}" type="presOf" srcId="{A93041D1-3A17-4109-B507-810DD0C7C5C0}" destId="{D34BA74D-C1C1-4D41-97A6-835E647D34D5}" srcOrd="0" destOrd="0" presId="urn:microsoft.com/office/officeart/2005/8/layout/funnel1"/>
    <dgm:cxn modelId="{E6962431-63B3-6C4A-8ECC-BEE84D3E0F17}" type="presOf" srcId="{4C178CD1-4A9D-43D7-885C-A4A98E1D092A}" destId="{340EA890-B3A5-4918-844B-CB329AC14FAE}" srcOrd="0" destOrd="0" presId="urn:microsoft.com/office/officeart/2005/8/layout/funnel1"/>
    <dgm:cxn modelId="{126C6A96-38C2-2747-9105-E47858B0B2E5}" type="presOf" srcId="{40DBB007-713C-48A1-806C-4000684A595D}" destId="{0E1EE166-0793-494F-B564-FEAE689B03C0}" srcOrd="0" destOrd="0" presId="urn:microsoft.com/office/officeart/2005/8/layout/funnel1"/>
    <dgm:cxn modelId="{9EFE1CE3-8029-4FB0-A705-C58ECA894EC5}" srcId="{40DBB007-713C-48A1-806C-4000684A595D}" destId="{78704E03-25D0-48C6-98FF-D217F34A680B}" srcOrd="1" destOrd="0" parTransId="{E6179D72-EDC2-438C-A219-3AD11F9F547C}" sibTransId="{D8BD365C-4D21-47BE-A707-8C21297C052C}"/>
    <dgm:cxn modelId="{3DB8AF0D-C95D-964B-9790-AE223B8F0C80}" type="presOf" srcId="{91DB4F26-081C-42FA-B7AF-A45C5AE18DB0}" destId="{66BA4F93-F096-436F-A65C-93E561B5142A}" srcOrd="0" destOrd="0" presId="urn:microsoft.com/office/officeart/2005/8/layout/funnel1"/>
    <dgm:cxn modelId="{03E1AA6A-97ED-AB47-9559-DE4753E3065A}" type="presParOf" srcId="{0E1EE166-0793-494F-B564-FEAE689B03C0}" destId="{71BA6F03-1095-4DFC-A165-B4C09D2FD12D}" srcOrd="0" destOrd="0" presId="urn:microsoft.com/office/officeart/2005/8/layout/funnel1"/>
    <dgm:cxn modelId="{28607433-14B7-F648-AF80-AB47BE666D6D}" type="presParOf" srcId="{0E1EE166-0793-494F-B564-FEAE689B03C0}" destId="{66728EC7-DDAD-4A89-9FD8-2C3D721D8008}" srcOrd="1" destOrd="0" presId="urn:microsoft.com/office/officeart/2005/8/layout/funnel1"/>
    <dgm:cxn modelId="{0D992342-B759-814C-AFCD-3DE6DFB161F9}" type="presParOf" srcId="{0E1EE166-0793-494F-B564-FEAE689B03C0}" destId="{340EA890-B3A5-4918-844B-CB329AC14FAE}" srcOrd="2" destOrd="0" presId="urn:microsoft.com/office/officeart/2005/8/layout/funnel1"/>
    <dgm:cxn modelId="{A9A379F4-C925-DC4C-ABF8-B7849822D562}" type="presParOf" srcId="{0E1EE166-0793-494F-B564-FEAE689B03C0}" destId="{66BA4F93-F096-436F-A65C-93E561B5142A}" srcOrd="3" destOrd="0" presId="urn:microsoft.com/office/officeart/2005/8/layout/funnel1"/>
    <dgm:cxn modelId="{B55FC4DE-4118-194E-BE97-CB8C125F11A0}" type="presParOf" srcId="{0E1EE166-0793-494F-B564-FEAE689B03C0}" destId="{82F4D07D-A920-435F-A893-2193091D1C69}" srcOrd="4" destOrd="0" presId="urn:microsoft.com/office/officeart/2005/8/layout/funnel1"/>
    <dgm:cxn modelId="{10BD7439-4A8D-C946-8569-569AB0816D9D}" type="presParOf" srcId="{0E1EE166-0793-494F-B564-FEAE689B03C0}" destId="{D34BA74D-C1C1-4D41-97A6-835E647D34D5}" srcOrd="5" destOrd="0" presId="urn:microsoft.com/office/officeart/2005/8/layout/funnel1"/>
    <dgm:cxn modelId="{168978EF-4241-8C42-959B-E7E755EBCC2F}" type="presParOf" srcId="{0E1EE166-0793-494F-B564-FEAE689B03C0}" destId="{C579CB1E-C3B4-4292-978B-61DD0BC57F81}" srcOrd="6" destOrd="0" presId="urn:microsoft.com/office/officeart/2005/8/layout/funne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14DE43B-3090-A94D-A991-165E8B34844E}" type="doc">
      <dgm:prSet loTypeId="urn:microsoft.com/office/officeart/2005/8/layout/matrix2" loCatId="" qsTypeId="urn:microsoft.com/office/officeart/2005/8/quickstyle/simple4" qsCatId="simple" csTypeId="urn:microsoft.com/office/officeart/2005/8/colors/colorful1" csCatId="colorful" phldr="1"/>
      <dgm:spPr/>
      <dgm:t>
        <a:bodyPr/>
        <a:lstStyle/>
        <a:p>
          <a:endParaRPr lang="en-US"/>
        </a:p>
      </dgm:t>
    </dgm:pt>
    <dgm:pt modelId="{E9FA1C3D-2054-9A4D-AEB2-15C1FCEC7967}">
      <dgm:prSet phldrT="[Text]"/>
      <dgm:spPr>
        <a:solidFill>
          <a:schemeClr val="accent2">
            <a:lumMod val="40000"/>
            <a:lumOff val="60000"/>
          </a:schemeClr>
        </a:solidFill>
      </dgm:spPr>
      <dgm:t>
        <a:bodyPr/>
        <a:lstStyle/>
        <a:p>
          <a:r>
            <a:rPr lang="en-US" dirty="0" smtClean="0"/>
            <a:t>Rule-based Data Fusion</a:t>
          </a:r>
        </a:p>
      </dgm:t>
    </dgm:pt>
    <dgm:pt modelId="{A498CBD1-8188-8240-9733-45565FED07CD}" type="parTrans" cxnId="{F2217B11-E037-DD41-B97D-D2F403598116}">
      <dgm:prSet/>
      <dgm:spPr/>
      <dgm:t>
        <a:bodyPr/>
        <a:lstStyle/>
        <a:p>
          <a:endParaRPr lang="en-US"/>
        </a:p>
      </dgm:t>
    </dgm:pt>
    <dgm:pt modelId="{77818853-1E58-2948-9804-BF377E990F90}" type="sibTrans" cxnId="{F2217B11-E037-DD41-B97D-D2F403598116}">
      <dgm:prSet/>
      <dgm:spPr/>
      <dgm:t>
        <a:bodyPr/>
        <a:lstStyle/>
        <a:p>
          <a:endParaRPr lang="en-US"/>
        </a:p>
      </dgm:t>
    </dgm:pt>
    <dgm:pt modelId="{D60A0C28-68BB-FD46-9C81-838FDD8FA2AB}">
      <dgm:prSet phldrT="[Text]"/>
      <dgm:spPr>
        <a:solidFill>
          <a:schemeClr val="accent3">
            <a:lumMod val="75000"/>
          </a:schemeClr>
        </a:solidFill>
      </dgm:spPr>
      <dgm:t>
        <a:bodyPr/>
        <a:lstStyle/>
        <a:p>
          <a:r>
            <a:rPr lang="en-US" dirty="0" smtClean="0"/>
            <a:t>Truth Discovery</a:t>
          </a:r>
          <a:endParaRPr lang="en-US" dirty="0"/>
        </a:p>
      </dgm:t>
    </dgm:pt>
    <dgm:pt modelId="{5C082D33-366A-4D48-B400-7F59ED41E687}" type="parTrans" cxnId="{FB056B86-F16A-3D4F-826F-1D8C9859DE66}">
      <dgm:prSet/>
      <dgm:spPr/>
      <dgm:t>
        <a:bodyPr/>
        <a:lstStyle/>
        <a:p>
          <a:endParaRPr lang="en-US"/>
        </a:p>
      </dgm:t>
    </dgm:pt>
    <dgm:pt modelId="{316F85A7-03BA-D047-8084-784A258641BC}" type="sibTrans" cxnId="{FB056B86-F16A-3D4F-826F-1D8C9859DE66}">
      <dgm:prSet/>
      <dgm:spPr/>
      <dgm:t>
        <a:bodyPr/>
        <a:lstStyle/>
        <a:p>
          <a:endParaRPr lang="en-US"/>
        </a:p>
      </dgm:t>
    </dgm:pt>
    <dgm:pt modelId="{AE6B126C-BB35-0549-954B-A4669FECE9D1}">
      <dgm:prSet phldrT="[Text]"/>
      <dgm:spPr>
        <a:solidFill>
          <a:schemeClr val="bg2">
            <a:lumMod val="75000"/>
          </a:schemeClr>
        </a:solidFill>
      </dgm:spPr>
      <dgm:t>
        <a:bodyPr/>
        <a:lstStyle/>
        <a:p>
          <a:r>
            <a:rPr lang="en-US" dirty="0" smtClean="0"/>
            <a:t>Constraint-based Data Repairing</a:t>
          </a:r>
          <a:endParaRPr lang="en-US" dirty="0"/>
        </a:p>
      </dgm:t>
    </dgm:pt>
    <dgm:pt modelId="{399A2D25-49CA-1F4D-80A8-86C12BE02009}" type="parTrans" cxnId="{B2A954B3-3B25-144E-8CDA-0F9DD163FBCF}">
      <dgm:prSet/>
      <dgm:spPr/>
      <dgm:t>
        <a:bodyPr/>
        <a:lstStyle/>
        <a:p>
          <a:endParaRPr lang="en-US"/>
        </a:p>
      </dgm:t>
    </dgm:pt>
    <dgm:pt modelId="{8412E064-A096-2947-BCA2-8976FDEBBE36}" type="sibTrans" cxnId="{B2A954B3-3B25-144E-8CDA-0F9DD163FBCF}">
      <dgm:prSet/>
      <dgm:spPr/>
      <dgm:t>
        <a:bodyPr/>
        <a:lstStyle/>
        <a:p>
          <a:endParaRPr lang="en-US"/>
        </a:p>
      </dgm:t>
    </dgm:pt>
    <dgm:pt modelId="{F4401DBA-CB31-4244-9CB0-A01485F80267}">
      <dgm:prSet/>
      <dgm:spPr>
        <a:solidFill>
          <a:schemeClr val="bg2">
            <a:lumMod val="90000"/>
          </a:schemeClr>
        </a:solidFill>
      </dgm:spPr>
      <dgm:t>
        <a:bodyPr/>
        <a:lstStyle/>
        <a:p>
          <a:r>
            <a:rPr lang="en-US" dirty="0" smtClean="0"/>
            <a:t>?</a:t>
          </a:r>
          <a:endParaRPr lang="en-US" dirty="0"/>
        </a:p>
      </dgm:t>
    </dgm:pt>
    <dgm:pt modelId="{574E5111-172E-234B-85CA-E8B6ADDC3EC8}" type="parTrans" cxnId="{074AD77C-95BE-0543-BD29-9657DD514774}">
      <dgm:prSet/>
      <dgm:spPr/>
      <dgm:t>
        <a:bodyPr/>
        <a:lstStyle/>
        <a:p>
          <a:endParaRPr lang="en-US"/>
        </a:p>
      </dgm:t>
    </dgm:pt>
    <dgm:pt modelId="{FAC852DC-BCC0-3241-B6F7-63D5A20A24D3}" type="sibTrans" cxnId="{074AD77C-95BE-0543-BD29-9657DD514774}">
      <dgm:prSet/>
      <dgm:spPr/>
      <dgm:t>
        <a:bodyPr/>
        <a:lstStyle/>
        <a:p>
          <a:endParaRPr lang="en-US"/>
        </a:p>
      </dgm:t>
    </dgm:pt>
    <dgm:pt modelId="{52F64136-05A3-194F-9B9D-B302B6838A3C}" type="pres">
      <dgm:prSet presAssocID="{714DE43B-3090-A94D-A991-165E8B34844E}" presName="matrix" presStyleCnt="0">
        <dgm:presLayoutVars>
          <dgm:chMax val="1"/>
          <dgm:dir/>
          <dgm:resizeHandles val="exact"/>
        </dgm:presLayoutVars>
      </dgm:prSet>
      <dgm:spPr/>
      <dgm:t>
        <a:bodyPr/>
        <a:lstStyle/>
        <a:p>
          <a:endParaRPr lang="en-US"/>
        </a:p>
      </dgm:t>
    </dgm:pt>
    <dgm:pt modelId="{F6ED7E18-5C8A-8D48-8BA4-303612947E7D}" type="pres">
      <dgm:prSet presAssocID="{714DE43B-3090-A94D-A991-165E8B34844E}" presName="axisShape" presStyleLbl="bgShp" presStyleIdx="0" presStyleCnt="1" custScaleX="156295"/>
      <dgm:spPr/>
      <dgm:t>
        <a:bodyPr/>
        <a:lstStyle/>
        <a:p>
          <a:endParaRPr lang="en-US"/>
        </a:p>
      </dgm:t>
    </dgm:pt>
    <dgm:pt modelId="{31836C3B-5EC7-E64D-88F4-6CF695A55BE0}" type="pres">
      <dgm:prSet presAssocID="{714DE43B-3090-A94D-A991-165E8B34844E}" presName="rect1" presStyleLbl="node1" presStyleIdx="0" presStyleCnt="4" custScaleX="157328" custLinFactNeighborX="-31681">
        <dgm:presLayoutVars>
          <dgm:chMax val="0"/>
          <dgm:chPref val="0"/>
          <dgm:bulletEnabled val="1"/>
        </dgm:presLayoutVars>
      </dgm:prSet>
      <dgm:spPr/>
      <dgm:t>
        <a:bodyPr/>
        <a:lstStyle/>
        <a:p>
          <a:endParaRPr lang="en-US"/>
        </a:p>
      </dgm:t>
    </dgm:pt>
    <dgm:pt modelId="{B13A255D-6C6C-3249-9C4D-558BE1B1BC65}" type="pres">
      <dgm:prSet presAssocID="{714DE43B-3090-A94D-A991-165E8B34844E}" presName="rect2" presStyleLbl="node1" presStyleIdx="1" presStyleCnt="4" custScaleX="158185" custLinFactNeighborX="31683" custLinFactNeighborY="856">
        <dgm:presLayoutVars>
          <dgm:chMax val="0"/>
          <dgm:chPref val="0"/>
          <dgm:bulletEnabled val="1"/>
        </dgm:presLayoutVars>
      </dgm:prSet>
      <dgm:spPr/>
      <dgm:t>
        <a:bodyPr/>
        <a:lstStyle/>
        <a:p>
          <a:endParaRPr lang="en-US"/>
        </a:p>
      </dgm:t>
    </dgm:pt>
    <dgm:pt modelId="{13868D3E-B475-D547-B159-FBB44CADEEC6}" type="pres">
      <dgm:prSet presAssocID="{714DE43B-3090-A94D-A991-165E8B34844E}" presName="rect3" presStyleLbl="node1" presStyleIdx="2" presStyleCnt="4" custScaleX="158839" custLinFactNeighborX="-32528">
        <dgm:presLayoutVars>
          <dgm:chMax val="0"/>
          <dgm:chPref val="0"/>
          <dgm:bulletEnabled val="1"/>
        </dgm:presLayoutVars>
      </dgm:prSet>
      <dgm:spPr/>
      <dgm:t>
        <a:bodyPr/>
        <a:lstStyle/>
        <a:p>
          <a:endParaRPr lang="en-US"/>
        </a:p>
      </dgm:t>
    </dgm:pt>
    <dgm:pt modelId="{9E1E39F3-3FDE-4D4B-B210-B7CD5E278BD5}" type="pres">
      <dgm:prSet presAssocID="{714DE43B-3090-A94D-A991-165E8B34844E}" presName="rect4" presStyleLbl="node1" presStyleIdx="3" presStyleCnt="4" custScaleX="154884" custLinFactNeighborX="35102" custLinFactNeighborY="856">
        <dgm:presLayoutVars>
          <dgm:chMax val="0"/>
          <dgm:chPref val="0"/>
          <dgm:bulletEnabled val="1"/>
        </dgm:presLayoutVars>
      </dgm:prSet>
      <dgm:spPr/>
      <dgm:t>
        <a:bodyPr/>
        <a:lstStyle/>
        <a:p>
          <a:endParaRPr lang="en-US"/>
        </a:p>
      </dgm:t>
    </dgm:pt>
  </dgm:ptLst>
  <dgm:cxnLst>
    <dgm:cxn modelId="{B2A954B3-3B25-144E-8CDA-0F9DD163FBCF}" srcId="{714DE43B-3090-A94D-A991-165E8B34844E}" destId="{AE6B126C-BB35-0549-954B-A4669FECE9D1}" srcOrd="2" destOrd="0" parTransId="{399A2D25-49CA-1F4D-80A8-86C12BE02009}" sibTransId="{8412E064-A096-2947-BCA2-8976FDEBBE36}"/>
    <dgm:cxn modelId="{09908F2B-85C6-D74A-B74F-12CA075F47DD}" type="presOf" srcId="{AE6B126C-BB35-0549-954B-A4669FECE9D1}" destId="{13868D3E-B475-D547-B159-FBB44CADEEC6}" srcOrd="0" destOrd="0" presId="urn:microsoft.com/office/officeart/2005/8/layout/matrix2"/>
    <dgm:cxn modelId="{138B1C5C-429B-2847-8917-FE200F76C304}" type="presOf" srcId="{E9FA1C3D-2054-9A4D-AEB2-15C1FCEC7967}" destId="{31836C3B-5EC7-E64D-88F4-6CF695A55BE0}" srcOrd="0" destOrd="0" presId="urn:microsoft.com/office/officeart/2005/8/layout/matrix2"/>
    <dgm:cxn modelId="{25E8D309-E19F-584B-8C4B-95C1D7701547}" type="presOf" srcId="{714DE43B-3090-A94D-A991-165E8B34844E}" destId="{52F64136-05A3-194F-9B9D-B302B6838A3C}" srcOrd="0" destOrd="0" presId="urn:microsoft.com/office/officeart/2005/8/layout/matrix2"/>
    <dgm:cxn modelId="{17F50B0B-DA10-1A45-828E-2C330391078F}" type="presOf" srcId="{D60A0C28-68BB-FD46-9C81-838FDD8FA2AB}" destId="{B13A255D-6C6C-3249-9C4D-558BE1B1BC65}" srcOrd="0" destOrd="0" presId="urn:microsoft.com/office/officeart/2005/8/layout/matrix2"/>
    <dgm:cxn modelId="{FB056B86-F16A-3D4F-826F-1D8C9859DE66}" srcId="{714DE43B-3090-A94D-A991-165E8B34844E}" destId="{D60A0C28-68BB-FD46-9C81-838FDD8FA2AB}" srcOrd="1" destOrd="0" parTransId="{5C082D33-366A-4D48-B400-7F59ED41E687}" sibTransId="{316F85A7-03BA-D047-8084-784A258641BC}"/>
    <dgm:cxn modelId="{780BD166-049E-F943-BE59-84E56E688ED8}" type="presOf" srcId="{F4401DBA-CB31-4244-9CB0-A01485F80267}" destId="{9E1E39F3-3FDE-4D4B-B210-B7CD5E278BD5}" srcOrd="0" destOrd="0" presId="urn:microsoft.com/office/officeart/2005/8/layout/matrix2"/>
    <dgm:cxn modelId="{F2217B11-E037-DD41-B97D-D2F403598116}" srcId="{714DE43B-3090-A94D-A991-165E8B34844E}" destId="{E9FA1C3D-2054-9A4D-AEB2-15C1FCEC7967}" srcOrd="0" destOrd="0" parTransId="{A498CBD1-8188-8240-9733-45565FED07CD}" sibTransId="{77818853-1E58-2948-9804-BF377E990F90}"/>
    <dgm:cxn modelId="{074AD77C-95BE-0543-BD29-9657DD514774}" srcId="{714DE43B-3090-A94D-A991-165E8B34844E}" destId="{F4401DBA-CB31-4244-9CB0-A01485F80267}" srcOrd="3" destOrd="0" parTransId="{574E5111-172E-234B-85CA-E8B6ADDC3EC8}" sibTransId="{FAC852DC-BCC0-3241-B6F7-63D5A20A24D3}"/>
    <dgm:cxn modelId="{D553C930-EA32-B249-A0ED-78D4E77BC82F}" type="presParOf" srcId="{52F64136-05A3-194F-9B9D-B302B6838A3C}" destId="{F6ED7E18-5C8A-8D48-8BA4-303612947E7D}" srcOrd="0" destOrd="0" presId="urn:microsoft.com/office/officeart/2005/8/layout/matrix2"/>
    <dgm:cxn modelId="{344FB5D6-7EFF-A34C-B582-47B3E7666C17}" type="presParOf" srcId="{52F64136-05A3-194F-9B9D-B302B6838A3C}" destId="{31836C3B-5EC7-E64D-88F4-6CF695A55BE0}" srcOrd="1" destOrd="0" presId="urn:microsoft.com/office/officeart/2005/8/layout/matrix2"/>
    <dgm:cxn modelId="{3F676787-E568-9B4E-AF7C-4AE8D8886B04}" type="presParOf" srcId="{52F64136-05A3-194F-9B9D-B302B6838A3C}" destId="{B13A255D-6C6C-3249-9C4D-558BE1B1BC65}" srcOrd="2" destOrd="0" presId="urn:microsoft.com/office/officeart/2005/8/layout/matrix2"/>
    <dgm:cxn modelId="{E2DB017A-880B-0E45-A222-BBE57AD33A35}" type="presParOf" srcId="{52F64136-05A3-194F-9B9D-B302B6838A3C}" destId="{13868D3E-B475-D547-B159-FBB44CADEEC6}" srcOrd="3" destOrd="0" presId="urn:microsoft.com/office/officeart/2005/8/layout/matrix2"/>
    <dgm:cxn modelId="{0B8271E6-E953-3B4A-9404-8B9F9A274FCA}" type="presParOf" srcId="{52F64136-05A3-194F-9B9D-B302B6838A3C}" destId="{9E1E39F3-3FDE-4D4B-B210-B7CD5E278BD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EA1E7F41-1AFC-4127-85ED-92B213277DDA}" type="doc">
      <dgm:prSet loTypeId="urn:microsoft.com/office/officeart/2005/8/layout/hProcess11" loCatId="process" qsTypeId="urn:microsoft.com/office/officeart/2005/8/quickstyle/simple1" qsCatId="simple" csTypeId="urn:microsoft.com/office/officeart/2005/8/colors/colorful1#1" csCatId="colorful" phldr="1"/>
      <dgm:spPr/>
    </dgm:pt>
    <dgm:pt modelId="{622E0B7A-F214-4759-92E3-9507B4983D9B}">
      <dgm:prSet phldrT="[Text]" custT="1"/>
      <dgm:spPr/>
      <dgm:t>
        <a:bodyPr/>
        <a:lstStyle/>
        <a:p>
          <a:r>
            <a:rPr lang="en-US" sz="1800" b="1" dirty="0" smtClean="0"/>
            <a:t>Decide the initial </a:t>
          </a:r>
          <a:br>
            <a:rPr lang="en-US" sz="1800" b="1" dirty="0" smtClean="0"/>
          </a:br>
          <a:r>
            <a:rPr lang="en-US" sz="1800" b="1" dirty="0" smtClean="0"/>
            <a:t>value v</a:t>
          </a:r>
          <a:r>
            <a:rPr lang="en-US" sz="1800" b="1" baseline="-25000" dirty="0" smtClean="0"/>
            <a:t>0</a:t>
          </a:r>
          <a:br>
            <a:rPr lang="en-US" sz="1800" b="1" baseline="-25000" dirty="0" smtClean="0"/>
          </a:br>
          <a:r>
            <a:rPr lang="en-US" sz="1800" b="1" baseline="0" dirty="0" smtClean="0"/>
            <a:t>(Bayesian model)</a:t>
          </a:r>
          <a:endParaRPr lang="en-US" sz="1800" b="1" baseline="-25000" dirty="0"/>
        </a:p>
      </dgm:t>
    </dgm:pt>
    <dgm:pt modelId="{C73EAA22-BB1A-491E-A2E5-B8F3F74BFBF5}" type="parTrans" cxnId="{F9A92296-9D36-45F5-BCC3-C4262D37ED35}">
      <dgm:prSet/>
      <dgm:spPr/>
      <dgm:t>
        <a:bodyPr/>
        <a:lstStyle/>
        <a:p>
          <a:endParaRPr lang="en-US" b="1"/>
        </a:p>
      </dgm:t>
    </dgm:pt>
    <dgm:pt modelId="{B2BAC6AA-7DEF-4397-B858-9F4A5B06E775}" type="sibTrans" cxnId="{F9A92296-9D36-45F5-BCC3-C4262D37ED35}">
      <dgm:prSet/>
      <dgm:spPr/>
      <dgm:t>
        <a:bodyPr/>
        <a:lstStyle/>
        <a:p>
          <a:endParaRPr lang="en-US" b="1"/>
        </a:p>
      </dgm:t>
    </dgm:pt>
    <dgm:pt modelId="{3ACC8DD2-5277-4AF2-8C3F-5B1594B7B59D}">
      <dgm:prSet phldrT="[Text]" custT="1"/>
      <dgm:spPr/>
      <dgm:t>
        <a:bodyPr/>
        <a:lstStyle/>
        <a:p>
          <a:r>
            <a:rPr lang="en-US" sz="1800" b="1" dirty="0" smtClean="0"/>
            <a:t>Decide the next transition (</a:t>
          </a:r>
          <a:r>
            <a:rPr lang="en-US" sz="1800" b="1" dirty="0" err="1" smtClean="0"/>
            <a:t>t,v</a:t>
          </a:r>
          <a:r>
            <a:rPr lang="en-US" sz="1800" b="1" dirty="0" smtClean="0"/>
            <a:t>)</a:t>
          </a:r>
          <a:br>
            <a:rPr lang="en-US" sz="1800" b="1" dirty="0" smtClean="0"/>
          </a:br>
          <a:r>
            <a:rPr lang="en-US" sz="1800" b="1" baseline="0" dirty="0" smtClean="0"/>
            <a:t>(Bayesian model)</a:t>
          </a:r>
          <a:endParaRPr lang="en-US" sz="1800" b="1" dirty="0"/>
        </a:p>
      </dgm:t>
    </dgm:pt>
    <dgm:pt modelId="{84C5921C-8FED-4876-A117-18D6DC64BA99}" type="parTrans" cxnId="{BBBE8129-9904-41E7-8CB6-C5F8B5B1DF66}">
      <dgm:prSet/>
      <dgm:spPr/>
      <dgm:t>
        <a:bodyPr/>
        <a:lstStyle/>
        <a:p>
          <a:endParaRPr lang="en-US" b="1"/>
        </a:p>
      </dgm:t>
    </dgm:pt>
    <dgm:pt modelId="{62D0BA97-8845-4EAC-8773-9BF4496E5203}" type="sibTrans" cxnId="{BBBE8129-9904-41E7-8CB6-C5F8B5B1DF66}">
      <dgm:prSet/>
      <dgm:spPr/>
      <dgm:t>
        <a:bodyPr/>
        <a:lstStyle/>
        <a:p>
          <a:endParaRPr lang="en-US" b="1"/>
        </a:p>
      </dgm:t>
    </dgm:pt>
    <dgm:pt modelId="{F5191695-5362-4B4B-866D-24519A5E076D}">
      <dgm:prSet phldrT="[Text]" custT="1"/>
      <dgm:spPr/>
      <dgm:t>
        <a:bodyPr/>
        <a:lstStyle/>
        <a:p>
          <a:r>
            <a:rPr lang="en-US" sz="1800" b="1" dirty="0" smtClean="0"/>
            <a:t>Terminate when no more transition</a:t>
          </a:r>
          <a:endParaRPr lang="en-US" sz="1800" b="1" dirty="0"/>
        </a:p>
      </dgm:t>
    </dgm:pt>
    <dgm:pt modelId="{1B6362DC-4EAE-4997-95AC-9BA28F462A4C}" type="parTrans" cxnId="{0DB20440-9B63-4C40-8C6F-D5F6F83F3509}">
      <dgm:prSet/>
      <dgm:spPr/>
      <dgm:t>
        <a:bodyPr/>
        <a:lstStyle/>
        <a:p>
          <a:endParaRPr lang="en-US" b="1"/>
        </a:p>
      </dgm:t>
    </dgm:pt>
    <dgm:pt modelId="{A8EA7204-AAB2-4F3F-BDF5-1F5029295A1A}" type="sibTrans" cxnId="{0DB20440-9B63-4C40-8C6F-D5F6F83F3509}">
      <dgm:prSet/>
      <dgm:spPr/>
      <dgm:t>
        <a:bodyPr/>
        <a:lstStyle/>
        <a:p>
          <a:endParaRPr lang="en-US" b="1"/>
        </a:p>
      </dgm:t>
    </dgm:pt>
    <dgm:pt modelId="{B28DE9F1-8049-42E4-94F3-7628A2FD629F}" type="pres">
      <dgm:prSet presAssocID="{EA1E7F41-1AFC-4127-85ED-92B213277DDA}" presName="Name0" presStyleCnt="0">
        <dgm:presLayoutVars>
          <dgm:dir/>
          <dgm:resizeHandles val="exact"/>
        </dgm:presLayoutVars>
      </dgm:prSet>
      <dgm:spPr/>
    </dgm:pt>
    <dgm:pt modelId="{B74935FA-CC08-4C53-B235-A81753B84BF7}" type="pres">
      <dgm:prSet presAssocID="{EA1E7F41-1AFC-4127-85ED-92B213277DDA}" presName="arrow" presStyleLbl="bgShp" presStyleIdx="0" presStyleCnt="1"/>
      <dgm:spPr/>
      <dgm:t>
        <a:bodyPr/>
        <a:lstStyle/>
        <a:p>
          <a:endParaRPr lang="en-US"/>
        </a:p>
      </dgm:t>
    </dgm:pt>
    <dgm:pt modelId="{D6ACE8DE-F74B-4EF1-AE25-B2B88B162539}" type="pres">
      <dgm:prSet presAssocID="{EA1E7F41-1AFC-4127-85ED-92B213277DDA}" presName="points" presStyleCnt="0"/>
      <dgm:spPr/>
    </dgm:pt>
    <dgm:pt modelId="{D95BB2E0-4EC7-425E-A3F0-F45FB59BE81A}" type="pres">
      <dgm:prSet presAssocID="{622E0B7A-F214-4759-92E3-9507B4983D9B}" presName="compositeA" presStyleCnt="0"/>
      <dgm:spPr/>
    </dgm:pt>
    <dgm:pt modelId="{1B4DE41B-7441-4FC4-AAFC-9A88AA58CCBD}" type="pres">
      <dgm:prSet presAssocID="{622E0B7A-F214-4759-92E3-9507B4983D9B}" presName="textA" presStyleLbl="revTx" presStyleIdx="0" presStyleCnt="3">
        <dgm:presLayoutVars>
          <dgm:bulletEnabled val="1"/>
        </dgm:presLayoutVars>
      </dgm:prSet>
      <dgm:spPr/>
      <dgm:t>
        <a:bodyPr/>
        <a:lstStyle/>
        <a:p>
          <a:endParaRPr lang="en-US"/>
        </a:p>
      </dgm:t>
    </dgm:pt>
    <dgm:pt modelId="{44296765-63F7-4F00-8CA9-BF50BE0F146B}" type="pres">
      <dgm:prSet presAssocID="{622E0B7A-F214-4759-92E3-9507B4983D9B}" presName="circleA" presStyleLbl="node1" presStyleIdx="0" presStyleCnt="3"/>
      <dgm:spPr/>
    </dgm:pt>
    <dgm:pt modelId="{BFCC0912-9494-487D-9642-1AB3AC0ADE12}" type="pres">
      <dgm:prSet presAssocID="{622E0B7A-F214-4759-92E3-9507B4983D9B}" presName="spaceA" presStyleCnt="0"/>
      <dgm:spPr/>
    </dgm:pt>
    <dgm:pt modelId="{303FB154-0CD9-46A3-A95C-B543AAC6F341}" type="pres">
      <dgm:prSet presAssocID="{B2BAC6AA-7DEF-4397-B858-9F4A5B06E775}" presName="space" presStyleCnt="0"/>
      <dgm:spPr/>
    </dgm:pt>
    <dgm:pt modelId="{B92E459C-198D-4897-98B3-170AA1A188FE}" type="pres">
      <dgm:prSet presAssocID="{3ACC8DD2-5277-4AF2-8C3F-5B1594B7B59D}" presName="compositeB" presStyleCnt="0"/>
      <dgm:spPr/>
    </dgm:pt>
    <dgm:pt modelId="{16B38B6E-4ECD-439A-9FB2-09DF8656EE46}" type="pres">
      <dgm:prSet presAssocID="{3ACC8DD2-5277-4AF2-8C3F-5B1594B7B59D}" presName="textB" presStyleLbl="revTx" presStyleIdx="1" presStyleCnt="3">
        <dgm:presLayoutVars>
          <dgm:bulletEnabled val="1"/>
        </dgm:presLayoutVars>
      </dgm:prSet>
      <dgm:spPr/>
      <dgm:t>
        <a:bodyPr/>
        <a:lstStyle/>
        <a:p>
          <a:endParaRPr lang="en-US"/>
        </a:p>
      </dgm:t>
    </dgm:pt>
    <dgm:pt modelId="{25648291-CA7A-4370-B833-78E17DBA5BC9}" type="pres">
      <dgm:prSet presAssocID="{3ACC8DD2-5277-4AF2-8C3F-5B1594B7B59D}" presName="circleB" presStyleLbl="node1" presStyleIdx="1" presStyleCnt="3"/>
      <dgm:spPr/>
    </dgm:pt>
    <dgm:pt modelId="{5F9BDFA7-AF16-413B-BE0D-E0527BDA8F2E}" type="pres">
      <dgm:prSet presAssocID="{3ACC8DD2-5277-4AF2-8C3F-5B1594B7B59D}" presName="spaceB" presStyleCnt="0"/>
      <dgm:spPr/>
    </dgm:pt>
    <dgm:pt modelId="{5B6AFBF2-5A49-41E9-B9CE-BF370B019804}" type="pres">
      <dgm:prSet presAssocID="{62D0BA97-8845-4EAC-8773-9BF4496E5203}" presName="space" presStyleCnt="0"/>
      <dgm:spPr/>
    </dgm:pt>
    <dgm:pt modelId="{D0C25BB8-D73F-4FFA-8DCF-11B7EC1B053F}" type="pres">
      <dgm:prSet presAssocID="{F5191695-5362-4B4B-866D-24519A5E076D}" presName="compositeA" presStyleCnt="0"/>
      <dgm:spPr/>
    </dgm:pt>
    <dgm:pt modelId="{E2622DE1-EC23-4F9A-AC6C-460B058FCF1B}" type="pres">
      <dgm:prSet presAssocID="{F5191695-5362-4B4B-866D-24519A5E076D}" presName="textA" presStyleLbl="revTx" presStyleIdx="2" presStyleCnt="3">
        <dgm:presLayoutVars>
          <dgm:bulletEnabled val="1"/>
        </dgm:presLayoutVars>
      </dgm:prSet>
      <dgm:spPr/>
      <dgm:t>
        <a:bodyPr/>
        <a:lstStyle/>
        <a:p>
          <a:endParaRPr lang="en-US"/>
        </a:p>
      </dgm:t>
    </dgm:pt>
    <dgm:pt modelId="{8155F411-60D9-4AB7-99B6-7CF59752220E}" type="pres">
      <dgm:prSet presAssocID="{F5191695-5362-4B4B-866D-24519A5E076D}" presName="circleA" presStyleLbl="node1" presStyleIdx="2" presStyleCnt="3"/>
      <dgm:spPr/>
    </dgm:pt>
    <dgm:pt modelId="{83931AFC-C557-40D7-9F28-BEC16DE029E4}" type="pres">
      <dgm:prSet presAssocID="{F5191695-5362-4B4B-866D-24519A5E076D}" presName="spaceA" presStyleCnt="0"/>
      <dgm:spPr/>
    </dgm:pt>
  </dgm:ptLst>
  <dgm:cxnLst>
    <dgm:cxn modelId="{BEC251C5-A0B5-1148-BAEF-D2FB4CD909BA}" type="presOf" srcId="{3ACC8DD2-5277-4AF2-8C3F-5B1594B7B59D}" destId="{16B38B6E-4ECD-439A-9FB2-09DF8656EE46}" srcOrd="0" destOrd="0" presId="urn:microsoft.com/office/officeart/2005/8/layout/hProcess11"/>
    <dgm:cxn modelId="{BBBE8129-9904-41E7-8CB6-C5F8B5B1DF66}" srcId="{EA1E7F41-1AFC-4127-85ED-92B213277DDA}" destId="{3ACC8DD2-5277-4AF2-8C3F-5B1594B7B59D}" srcOrd="1" destOrd="0" parTransId="{84C5921C-8FED-4876-A117-18D6DC64BA99}" sibTransId="{62D0BA97-8845-4EAC-8773-9BF4496E5203}"/>
    <dgm:cxn modelId="{A7BC3425-7AB3-F143-B257-DCBA46C300A9}" type="presOf" srcId="{F5191695-5362-4B4B-866D-24519A5E076D}" destId="{E2622DE1-EC23-4F9A-AC6C-460B058FCF1B}" srcOrd="0" destOrd="0" presId="urn:microsoft.com/office/officeart/2005/8/layout/hProcess11"/>
    <dgm:cxn modelId="{F9A92296-9D36-45F5-BCC3-C4262D37ED35}" srcId="{EA1E7F41-1AFC-4127-85ED-92B213277DDA}" destId="{622E0B7A-F214-4759-92E3-9507B4983D9B}" srcOrd="0" destOrd="0" parTransId="{C73EAA22-BB1A-491E-A2E5-B8F3F74BFBF5}" sibTransId="{B2BAC6AA-7DEF-4397-B858-9F4A5B06E775}"/>
    <dgm:cxn modelId="{3EE6F33C-25FB-4E4F-92FF-539D2FE0360D}" type="presOf" srcId="{EA1E7F41-1AFC-4127-85ED-92B213277DDA}" destId="{B28DE9F1-8049-42E4-94F3-7628A2FD629F}" srcOrd="0" destOrd="0" presId="urn:microsoft.com/office/officeart/2005/8/layout/hProcess11"/>
    <dgm:cxn modelId="{0DB20440-9B63-4C40-8C6F-D5F6F83F3509}" srcId="{EA1E7F41-1AFC-4127-85ED-92B213277DDA}" destId="{F5191695-5362-4B4B-866D-24519A5E076D}" srcOrd="2" destOrd="0" parTransId="{1B6362DC-4EAE-4997-95AC-9BA28F462A4C}" sibTransId="{A8EA7204-AAB2-4F3F-BDF5-1F5029295A1A}"/>
    <dgm:cxn modelId="{2C579DFE-C141-9F4B-869C-219F420A0CFF}" type="presOf" srcId="{622E0B7A-F214-4759-92E3-9507B4983D9B}" destId="{1B4DE41B-7441-4FC4-AAFC-9A88AA58CCBD}" srcOrd="0" destOrd="0" presId="urn:microsoft.com/office/officeart/2005/8/layout/hProcess11"/>
    <dgm:cxn modelId="{5A036EE1-160D-F34E-85A7-8E1527BA150F}" type="presParOf" srcId="{B28DE9F1-8049-42E4-94F3-7628A2FD629F}" destId="{B74935FA-CC08-4C53-B235-A81753B84BF7}" srcOrd="0" destOrd="0" presId="urn:microsoft.com/office/officeart/2005/8/layout/hProcess11"/>
    <dgm:cxn modelId="{ABBEBAF8-287E-804F-9264-603C12F22CB0}" type="presParOf" srcId="{B28DE9F1-8049-42E4-94F3-7628A2FD629F}" destId="{D6ACE8DE-F74B-4EF1-AE25-B2B88B162539}" srcOrd="1" destOrd="0" presId="urn:microsoft.com/office/officeart/2005/8/layout/hProcess11"/>
    <dgm:cxn modelId="{8A877318-FF3E-1B4F-B7EF-779C7F1EA2D0}" type="presParOf" srcId="{D6ACE8DE-F74B-4EF1-AE25-B2B88B162539}" destId="{D95BB2E0-4EC7-425E-A3F0-F45FB59BE81A}" srcOrd="0" destOrd="0" presId="urn:microsoft.com/office/officeart/2005/8/layout/hProcess11"/>
    <dgm:cxn modelId="{C9A5EABC-5314-6444-A6FC-3BB08D0D7C62}" type="presParOf" srcId="{D95BB2E0-4EC7-425E-A3F0-F45FB59BE81A}" destId="{1B4DE41B-7441-4FC4-AAFC-9A88AA58CCBD}" srcOrd="0" destOrd="0" presId="urn:microsoft.com/office/officeart/2005/8/layout/hProcess11"/>
    <dgm:cxn modelId="{FC0AA0F0-74BA-2D47-9EE0-77C9269D6605}" type="presParOf" srcId="{D95BB2E0-4EC7-425E-A3F0-F45FB59BE81A}" destId="{44296765-63F7-4F00-8CA9-BF50BE0F146B}" srcOrd="1" destOrd="0" presId="urn:microsoft.com/office/officeart/2005/8/layout/hProcess11"/>
    <dgm:cxn modelId="{23E7B2CC-0589-1746-9F1C-BFC381094282}" type="presParOf" srcId="{D95BB2E0-4EC7-425E-A3F0-F45FB59BE81A}" destId="{BFCC0912-9494-487D-9642-1AB3AC0ADE12}" srcOrd="2" destOrd="0" presId="urn:microsoft.com/office/officeart/2005/8/layout/hProcess11"/>
    <dgm:cxn modelId="{F9DE2838-48AB-D440-A1D2-6DC24773C8D4}" type="presParOf" srcId="{D6ACE8DE-F74B-4EF1-AE25-B2B88B162539}" destId="{303FB154-0CD9-46A3-A95C-B543AAC6F341}" srcOrd="1" destOrd="0" presId="urn:microsoft.com/office/officeart/2005/8/layout/hProcess11"/>
    <dgm:cxn modelId="{B5017B14-38E4-C24C-8D74-3A8F6A3DD7C8}" type="presParOf" srcId="{D6ACE8DE-F74B-4EF1-AE25-B2B88B162539}" destId="{B92E459C-198D-4897-98B3-170AA1A188FE}" srcOrd="2" destOrd="0" presId="urn:microsoft.com/office/officeart/2005/8/layout/hProcess11"/>
    <dgm:cxn modelId="{BD8D36A7-D29F-EA44-8E31-9C99AAA117BE}" type="presParOf" srcId="{B92E459C-198D-4897-98B3-170AA1A188FE}" destId="{16B38B6E-4ECD-439A-9FB2-09DF8656EE46}" srcOrd="0" destOrd="0" presId="urn:microsoft.com/office/officeart/2005/8/layout/hProcess11"/>
    <dgm:cxn modelId="{869D8292-BE1A-864C-973A-1005F31A072E}" type="presParOf" srcId="{B92E459C-198D-4897-98B3-170AA1A188FE}" destId="{25648291-CA7A-4370-B833-78E17DBA5BC9}" srcOrd="1" destOrd="0" presId="urn:microsoft.com/office/officeart/2005/8/layout/hProcess11"/>
    <dgm:cxn modelId="{F63AB9B5-FEBC-C34F-BFAB-6F842019F971}" type="presParOf" srcId="{B92E459C-198D-4897-98B3-170AA1A188FE}" destId="{5F9BDFA7-AF16-413B-BE0D-E0527BDA8F2E}" srcOrd="2" destOrd="0" presId="urn:microsoft.com/office/officeart/2005/8/layout/hProcess11"/>
    <dgm:cxn modelId="{42570725-B85C-4A4F-A110-1F51ACAD2235}" type="presParOf" srcId="{D6ACE8DE-F74B-4EF1-AE25-B2B88B162539}" destId="{5B6AFBF2-5A49-41E9-B9CE-BF370B019804}" srcOrd="3" destOrd="0" presId="urn:microsoft.com/office/officeart/2005/8/layout/hProcess11"/>
    <dgm:cxn modelId="{443D275B-1479-E443-BE20-BB982FDE6C9B}" type="presParOf" srcId="{D6ACE8DE-F74B-4EF1-AE25-B2B88B162539}" destId="{D0C25BB8-D73F-4FFA-8DCF-11B7EC1B053F}" srcOrd="4" destOrd="0" presId="urn:microsoft.com/office/officeart/2005/8/layout/hProcess11"/>
    <dgm:cxn modelId="{7B6BD2C3-AB99-7043-8C53-3C14E95F6E0D}" type="presParOf" srcId="{D0C25BB8-D73F-4FFA-8DCF-11B7EC1B053F}" destId="{E2622DE1-EC23-4F9A-AC6C-460B058FCF1B}" srcOrd="0" destOrd="0" presId="urn:microsoft.com/office/officeart/2005/8/layout/hProcess11"/>
    <dgm:cxn modelId="{02EA487B-612D-CF49-9738-652F837FB645}" type="presParOf" srcId="{D0C25BB8-D73F-4FFA-8DCF-11B7EC1B053F}" destId="{8155F411-60D9-4AB7-99B6-7CF59752220E}" srcOrd="1" destOrd="0" presId="urn:microsoft.com/office/officeart/2005/8/layout/hProcess11"/>
    <dgm:cxn modelId="{D26751B5-2E29-624F-9E7C-E260DDC22B9C}" type="presParOf" srcId="{D0C25BB8-D73F-4FFA-8DCF-11B7EC1B053F}" destId="{83931AFC-C557-40D7-9F28-BEC16DE029E4}" srcOrd="2" destOrd="0" presId="urn:microsoft.com/office/officeart/2005/8/layout/hProcess1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9C03BB1-EA9E-BA4D-9348-DC8668229D20}" type="doc">
      <dgm:prSet loTypeId="urn:microsoft.com/office/officeart/2005/8/layout/cycle6" loCatId="" qsTypeId="urn:microsoft.com/office/officeart/2005/8/quickstyle/3D3" qsCatId="3D" csTypeId="urn:microsoft.com/office/officeart/2005/8/colors/colorful4" csCatId="colorful" phldr="1"/>
      <dgm:spPr/>
      <dgm:t>
        <a:bodyPr/>
        <a:lstStyle/>
        <a:p>
          <a:endParaRPr lang="en-US"/>
        </a:p>
      </dgm:t>
    </dgm:pt>
    <dgm:pt modelId="{E079FA20-FABF-9249-8E63-11068E01DC62}">
      <dgm:prSet phldrT="[Text]"/>
      <dgm:spPr/>
      <dgm:t>
        <a:bodyPr/>
        <a:lstStyle/>
        <a:p>
          <a:r>
            <a:rPr lang="en-US" dirty="0" smtClean="0"/>
            <a:t>Quality (CEF-measure) computation</a:t>
          </a:r>
          <a:endParaRPr lang="en-US" dirty="0"/>
        </a:p>
      </dgm:t>
    </dgm:pt>
    <dgm:pt modelId="{3C6C4E14-B9DF-2344-BDD8-21C2879ADEA9}" type="sibTrans" cxnId="{F0A3D1F8-6894-4340-B00F-8210E2F255DE}">
      <dgm:prSet/>
      <dgm:spPr/>
      <dgm:t>
        <a:bodyPr/>
        <a:lstStyle/>
        <a:p>
          <a:endParaRPr lang="en-US"/>
        </a:p>
      </dgm:t>
    </dgm:pt>
    <dgm:pt modelId="{A45BEF7B-DF95-E442-B0A7-F5509E9CF5EB}" type="parTrans" cxnId="{F0A3D1F8-6894-4340-B00F-8210E2F255DE}">
      <dgm:prSet/>
      <dgm:spPr/>
      <dgm:t>
        <a:bodyPr/>
        <a:lstStyle/>
        <a:p>
          <a:endParaRPr lang="en-US"/>
        </a:p>
      </dgm:t>
    </dgm:pt>
    <dgm:pt modelId="{45FBCFF8-D524-F74D-B223-49EE3BE6F259}">
      <dgm:prSet phldrT="[Text]"/>
      <dgm:spPr/>
      <dgm:t>
        <a:bodyPr/>
        <a:lstStyle/>
        <a:p>
          <a:r>
            <a:rPr lang="en-US" dirty="0" smtClean="0"/>
            <a:t>Lifespan</a:t>
          </a:r>
        </a:p>
        <a:p>
          <a:r>
            <a:rPr lang="en-US" dirty="0" smtClean="0"/>
            <a:t>Discovery</a:t>
          </a:r>
          <a:endParaRPr lang="en-US" dirty="0"/>
        </a:p>
      </dgm:t>
    </dgm:pt>
    <dgm:pt modelId="{6A7E629F-DDE2-8B45-B537-82EB21F322FB}" type="sibTrans" cxnId="{F65E94D7-3579-4843-8667-F0165A4FCE9E}">
      <dgm:prSet/>
      <dgm:spPr/>
      <dgm:t>
        <a:bodyPr/>
        <a:lstStyle/>
        <a:p>
          <a:endParaRPr lang="en-US"/>
        </a:p>
      </dgm:t>
    </dgm:pt>
    <dgm:pt modelId="{52012DEA-1AF1-5444-B2EC-706506E28DAC}" type="parTrans" cxnId="{F65E94D7-3579-4843-8667-F0165A4FCE9E}">
      <dgm:prSet/>
      <dgm:spPr/>
      <dgm:t>
        <a:bodyPr/>
        <a:lstStyle/>
        <a:p>
          <a:endParaRPr lang="en-US"/>
        </a:p>
      </dgm:t>
    </dgm:pt>
    <dgm:pt modelId="{12A56F11-42DD-6E43-93F5-2E42B7A4DB08}" type="pres">
      <dgm:prSet presAssocID="{A9C03BB1-EA9E-BA4D-9348-DC8668229D20}" presName="cycle" presStyleCnt="0">
        <dgm:presLayoutVars>
          <dgm:dir/>
          <dgm:resizeHandles val="exact"/>
        </dgm:presLayoutVars>
      </dgm:prSet>
      <dgm:spPr/>
      <dgm:t>
        <a:bodyPr/>
        <a:lstStyle/>
        <a:p>
          <a:endParaRPr lang="en-US"/>
        </a:p>
      </dgm:t>
    </dgm:pt>
    <dgm:pt modelId="{5AC8DAAE-734C-8B47-95B0-E586E54056DD}" type="pres">
      <dgm:prSet presAssocID="{45FBCFF8-D524-F74D-B223-49EE3BE6F259}" presName="node" presStyleLbl="node1" presStyleIdx="0" presStyleCnt="2">
        <dgm:presLayoutVars>
          <dgm:bulletEnabled val="1"/>
        </dgm:presLayoutVars>
      </dgm:prSet>
      <dgm:spPr/>
      <dgm:t>
        <a:bodyPr/>
        <a:lstStyle/>
        <a:p>
          <a:endParaRPr lang="en-US"/>
        </a:p>
      </dgm:t>
    </dgm:pt>
    <dgm:pt modelId="{564B41C6-9B73-9D47-84CC-958D1AC4FEC1}" type="pres">
      <dgm:prSet presAssocID="{45FBCFF8-D524-F74D-B223-49EE3BE6F259}" presName="spNode" presStyleCnt="0"/>
      <dgm:spPr/>
    </dgm:pt>
    <dgm:pt modelId="{0CCA5030-6F78-1D4A-B353-41F1D996C480}" type="pres">
      <dgm:prSet presAssocID="{6A7E629F-DDE2-8B45-B537-82EB21F322FB}" presName="sibTrans" presStyleLbl="sibTrans1D1" presStyleIdx="0" presStyleCnt="2"/>
      <dgm:spPr/>
      <dgm:t>
        <a:bodyPr/>
        <a:lstStyle/>
        <a:p>
          <a:endParaRPr lang="en-US"/>
        </a:p>
      </dgm:t>
    </dgm:pt>
    <dgm:pt modelId="{3C59CA59-CEF4-6B49-A201-5EF4229890AA}" type="pres">
      <dgm:prSet presAssocID="{E079FA20-FABF-9249-8E63-11068E01DC62}" presName="node" presStyleLbl="node1" presStyleIdx="1" presStyleCnt="2">
        <dgm:presLayoutVars>
          <dgm:bulletEnabled val="1"/>
        </dgm:presLayoutVars>
      </dgm:prSet>
      <dgm:spPr/>
      <dgm:t>
        <a:bodyPr/>
        <a:lstStyle/>
        <a:p>
          <a:endParaRPr lang="en-US"/>
        </a:p>
      </dgm:t>
    </dgm:pt>
    <dgm:pt modelId="{AF789FB0-007A-1946-8E54-0D1CDB1EBA08}" type="pres">
      <dgm:prSet presAssocID="{E079FA20-FABF-9249-8E63-11068E01DC62}" presName="spNode" presStyleCnt="0"/>
      <dgm:spPr/>
    </dgm:pt>
    <dgm:pt modelId="{4BC3A3DA-16F9-C94D-879F-B205D561E550}" type="pres">
      <dgm:prSet presAssocID="{3C6C4E14-B9DF-2344-BDD8-21C2879ADEA9}" presName="sibTrans" presStyleLbl="sibTrans1D1" presStyleIdx="1" presStyleCnt="2"/>
      <dgm:spPr/>
      <dgm:t>
        <a:bodyPr/>
        <a:lstStyle/>
        <a:p>
          <a:endParaRPr lang="en-US"/>
        </a:p>
      </dgm:t>
    </dgm:pt>
  </dgm:ptLst>
  <dgm:cxnLst>
    <dgm:cxn modelId="{F47D4CB4-80ED-6A45-968A-992FB04631FF}" type="presOf" srcId="{3C6C4E14-B9DF-2344-BDD8-21C2879ADEA9}" destId="{4BC3A3DA-16F9-C94D-879F-B205D561E550}" srcOrd="0" destOrd="0" presId="urn:microsoft.com/office/officeart/2005/8/layout/cycle6"/>
    <dgm:cxn modelId="{C12714EC-A84E-EE4B-9B61-9EB51A343B8C}" type="presOf" srcId="{E079FA20-FABF-9249-8E63-11068E01DC62}" destId="{3C59CA59-CEF4-6B49-A201-5EF4229890AA}" srcOrd="0" destOrd="0" presId="urn:microsoft.com/office/officeart/2005/8/layout/cycle6"/>
    <dgm:cxn modelId="{6A99141A-BB7E-A448-B031-58006C6F7884}" type="presOf" srcId="{A9C03BB1-EA9E-BA4D-9348-DC8668229D20}" destId="{12A56F11-42DD-6E43-93F5-2E42B7A4DB08}" srcOrd="0" destOrd="0" presId="urn:microsoft.com/office/officeart/2005/8/layout/cycle6"/>
    <dgm:cxn modelId="{F0A3D1F8-6894-4340-B00F-8210E2F255DE}" srcId="{A9C03BB1-EA9E-BA4D-9348-DC8668229D20}" destId="{E079FA20-FABF-9249-8E63-11068E01DC62}" srcOrd="1" destOrd="0" parTransId="{A45BEF7B-DF95-E442-B0A7-F5509E9CF5EB}" sibTransId="{3C6C4E14-B9DF-2344-BDD8-21C2879ADEA9}"/>
    <dgm:cxn modelId="{F65E94D7-3579-4843-8667-F0165A4FCE9E}" srcId="{A9C03BB1-EA9E-BA4D-9348-DC8668229D20}" destId="{45FBCFF8-D524-F74D-B223-49EE3BE6F259}" srcOrd="0" destOrd="0" parTransId="{52012DEA-1AF1-5444-B2EC-706506E28DAC}" sibTransId="{6A7E629F-DDE2-8B45-B537-82EB21F322FB}"/>
    <dgm:cxn modelId="{C096985B-0B49-D849-82A1-A2C718D465E0}" type="presOf" srcId="{6A7E629F-DDE2-8B45-B537-82EB21F322FB}" destId="{0CCA5030-6F78-1D4A-B353-41F1D996C480}" srcOrd="0" destOrd="0" presId="urn:microsoft.com/office/officeart/2005/8/layout/cycle6"/>
    <dgm:cxn modelId="{A897D04D-AEC3-234A-B5F2-25F9D97E4443}" type="presOf" srcId="{45FBCFF8-D524-F74D-B223-49EE3BE6F259}" destId="{5AC8DAAE-734C-8B47-95B0-E586E54056DD}" srcOrd="0" destOrd="0" presId="urn:microsoft.com/office/officeart/2005/8/layout/cycle6"/>
    <dgm:cxn modelId="{C99BD2A3-A0BA-BC4B-8E61-B3D7AAE3C4AA}" type="presParOf" srcId="{12A56F11-42DD-6E43-93F5-2E42B7A4DB08}" destId="{5AC8DAAE-734C-8B47-95B0-E586E54056DD}" srcOrd="0" destOrd="0" presId="urn:microsoft.com/office/officeart/2005/8/layout/cycle6"/>
    <dgm:cxn modelId="{DDE6F19D-B48F-3949-8866-DA3B01AB82D7}" type="presParOf" srcId="{12A56F11-42DD-6E43-93F5-2E42B7A4DB08}" destId="{564B41C6-9B73-9D47-84CC-958D1AC4FEC1}" srcOrd="1" destOrd="0" presId="urn:microsoft.com/office/officeart/2005/8/layout/cycle6"/>
    <dgm:cxn modelId="{1B639D0D-761A-6B40-B1DF-EAFF3599FF4D}" type="presParOf" srcId="{12A56F11-42DD-6E43-93F5-2E42B7A4DB08}" destId="{0CCA5030-6F78-1D4A-B353-41F1D996C480}" srcOrd="2" destOrd="0" presId="urn:microsoft.com/office/officeart/2005/8/layout/cycle6"/>
    <dgm:cxn modelId="{F29B95F5-F67B-CA4B-A4B7-88AFFC0FC34E}" type="presParOf" srcId="{12A56F11-42DD-6E43-93F5-2E42B7A4DB08}" destId="{3C59CA59-CEF4-6B49-A201-5EF4229890AA}" srcOrd="3" destOrd="0" presId="urn:microsoft.com/office/officeart/2005/8/layout/cycle6"/>
    <dgm:cxn modelId="{A3511944-7A91-EF41-B47D-4435A8EA0247}" type="presParOf" srcId="{12A56F11-42DD-6E43-93F5-2E42B7A4DB08}" destId="{AF789FB0-007A-1946-8E54-0D1CDB1EBA08}" srcOrd="4" destOrd="0" presId="urn:microsoft.com/office/officeart/2005/8/layout/cycle6"/>
    <dgm:cxn modelId="{81663876-5482-C24D-BA6C-CCC3DF9E0B91}" type="presParOf" srcId="{12A56F11-42DD-6E43-93F5-2E42B7A4DB08}" destId="{4BC3A3DA-16F9-C94D-879F-B205D561E550}" srcOrd="5" destOrd="0" presId="urn:microsoft.com/office/officeart/2005/8/layout/cycle6"/>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14DE43B-3090-A94D-A991-165E8B34844E}" type="doc">
      <dgm:prSet loTypeId="urn:microsoft.com/office/officeart/2005/8/layout/matrix2" loCatId="" qsTypeId="urn:microsoft.com/office/officeart/2005/8/quickstyle/simple4" qsCatId="simple" csTypeId="urn:microsoft.com/office/officeart/2005/8/colors/colorful1" csCatId="colorful" phldr="1"/>
      <dgm:spPr/>
      <dgm:t>
        <a:bodyPr/>
        <a:lstStyle/>
        <a:p>
          <a:endParaRPr lang="en-US"/>
        </a:p>
      </dgm:t>
    </dgm:pt>
    <dgm:pt modelId="{E9FA1C3D-2054-9A4D-AEB2-15C1FCEC7967}">
      <dgm:prSet phldrT="[Text]"/>
      <dgm:spPr>
        <a:solidFill>
          <a:schemeClr val="accent2">
            <a:lumMod val="40000"/>
            <a:lumOff val="60000"/>
          </a:schemeClr>
        </a:solidFill>
      </dgm:spPr>
      <dgm:t>
        <a:bodyPr/>
        <a:lstStyle/>
        <a:p>
          <a:r>
            <a:rPr lang="en-US" dirty="0" smtClean="0"/>
            <a:t>Rule-based Data Fusion</a:t>
          </a:r>
        </a:p>
      </dgm:t>
    </dgm:pt>
    <dgm:pt modelId="{A498CBD1-8188-8240-9733-45565FED07CD}" type="parTrans" cxnId="{F2217B11-E037-DD41-B97D-D2F403598116}">
      <dgm:prSet/>
      <dgm:spPr/>
      <dgm:t>
        <a:bodyPr/>
        <a:lstStyle/>
        <a:p>
          <a:endParaRPr lang="en-US"/>
        </a:p>
      </dgm:t>
    </dgm:pt>
    <dgm:pt modelId="{77818853-1E58-2948-9804-BF377E990F90}" type="sibTrans" cxnId="{F2217B11-E037-DD41-B97D-D2F403598116}">
      <dgm:prSet/>
      <dgm:spPr/>
      <dgm:t>
        <a:bodyPr/>
        <a:lstStyle/>
        <a:p>
          <a:endParaRPr lang="en-US"/>
        </a:p>
      </dgm:t>
    </dgm:pt>
    <dgm:pt modelId="{D60A0C28-68BB-FD46-9C81-838FDD8FA2AB}">
      <dgm:prSet phldrT="[Text]"/>
      <dgm:spPr>
        <a:solidFill>
          <a:schemeClr val="accent3">
            <a:lumMod val="75000"/>
          </a:schemeClr>
        </a:solidFill>
      </dgm:spPr>
      <dgm:t>
        <a:bodyPr/>
        <a:lstStyle/>
        <a:p>
          <a:r>
            <a:rPr lang="en-US" dirty="0" smtClean="0"/>
            <a:t>Truth Discovery</a:t>
          </a:r>
          <a:endParaRPr lang="en-US" dirty="0"/>
        </a:p>
      </dgm:t>
    </dgm:pt>
    <dgm:pt modelId="{5C082D33-366A-4D48-B400-7F59ED41E687}" type="parTrans" cxnId="{FB056B86-F16A-3D4F-826F-1D8C9859DE66}">
      <dgm:prSet/>
      <dgm:spPr/>
      <dgm:t>
        <a:bodyPr/>
        <a:lstStyle/>
        <a:p>
          <a:endParaRPr lang="en-US"/>
        </a:p>
      </dgm:t>
    </dgm:pt>
    <dgm:pt modelId="{316F85A7-03BA-D047-8084-784A258641BC}" type="sibTrans" cxnId="{FB056B86-F16A-3D4F-826F-1D8C9859DE66}">
      <dgm:prSet/>
      <dgm:spPr/>
      <dgm:t>
        <a:bodyPr/>
        <a:lstStyle/>
        <a:p>
          <a:endParaRPr lang="en-US"/>
        </a:p>
      </dgm:t>
    </dgm:pt>
    <dgm:pt modelId="{AE6B126C-BB35-0549-954B-A4669FECE9D1}">
      <dgm:prSet phldrT="[Text]"/>
      <dgm:spPr>
        <a:solidFill>
          <a:schemeClr val="bg2">
            <a:lumMod val="75000"/>
          </a:schemeClr>
        </a:solidFill>
      </dgm:spPr>
      <dgm:t>
        <a:bodyPr/>
        <a:lstStyle/>
        <a:p>
          <a:r>
            <a:rPr lang="en-US" dirty="0" smtClean="0"/>
            <a:t>Constraint-based Data Repairing</a:t>
          </a:r>
          <a:endParaRPr lang="en-US" dirty="0"/>
        </a:p>
      </dgm:t>
    </dgm:pt>
    <dgm:pt modelId="{399A2D25-49CA-1F4D-80A8-86C12BE02009}" type="parTrans" cxnId="{B2A954B3-3B25-144E-8CDA-0F9DD163FBCF}">
      <dgm:prSet/>
      <dgm:spPr/>
      <dgm:t>
        <a:bodyPr/>
        <a:lstStyle/>
        <a:p>
          <a:endParaRPr lang="en-US"/>
        </a:p>
      </dgm:t>
    </dgm:pt>
    <dgm:pt modelId="{8412E064-A096-2947-BCA2-8976FDEBBE36}" type="sibTrans" cxnId="{B2A954B3-3B25-144E-8CDA-0F9DD163FBCF}">
      <dgm:prSet/>
      <dgm:spPr/>
      <dgm:t>
        <a:bodyPr/>
        <a:lstStyle/>
        <a:p>
          <a:endParaRPr lang="en-US"/>
        </a:p>
      </dgm:t>
    </dgm:pt>
    <dgm:pt modelId="{F4401DBA-CB31-4244-9CB0-A01485F80267}">
      <dgm:prSet/>
      <dgm:spPr>
        <a:solidFill>
          <a:schemeClr val="bg2">
            <a:lumMod val="90000"/>
          </a:schemeClr>
        </a:solidFill>
      </dgm:spPr>
      <dgm:t>
        <a:bodyPr/>
        <a:lstStyle/>
        <a:p>
          <a:r>
            <a:rPr lang="en-US" dirty="0" smtClean="0"/>
            <a:t>?</a:t>
          </a:r>
          <a:endParaRPr lang="en-US" dirty="0"/>
        </a:p>
      </dgm:t>
    </dgm:pt>
    <dgm:pt modelId="{574E5111-172E-234B-85CA-E8B6ADDC3EC8}" type="parTrans" cxnId="{074AD77C-95BE-0543-BD29-9657DD514774}">
      <dgm:prSet/>
      <dgm:spPr/>
      <dgm:t>
        <a:bodyPr/>
        <a:lstStyle/>
        <a:p>
          <a:endParaRPr lang="en-US"/>
        </a:p>
      </dgm:t>
    </dgm:pt>
    <dgm:pt modelId="{FAC852DC-BCC0-3241-B6F7-63D5A20A24D3}" type="sibTrans" cxnId="{074AD77C-95BE-0543-BD29-9657DD514774}">
      <dgm:prSet/>
      <dgm:spPr/>
      <dgm:t>
        <a:bodyPr/>
        <a:lstStyle/>
        <a:p>
          <a:endParaRPr lang="en-US"/>
        </a:p>
      </dgm:t>
    </dgm:pt>
    <dgm:pt modelId="{52F64136-05A3-194F-9B9D-B302B6838A3C}" type="pres">
      <dgm:prSet presAssocID="{714DE43B-3090-A94D-A991-165E8B34844E}" presName="matrix" presStyleCnt="0">
        <dgm:presLayoutVars>
          <dgm:chMax val="1"/>
          <dgm:dir/>
          <dgm:resizeHandles val="exact"/>
        </dgm:presLayoutVars>
      </dgm:prSet>
      <dgm:spPr/>
      <dgm:t>
        <a:bodyPr/>
        <a:lstStyle/>
        <a:p>
          <a:endParaRPr lang="en-US"/>
        </a:p>
      </dgm:t>
    </dgm:pt>
    <dgm:pt modelId="{F6ED7E18-5C8A-8D48-8BA4-303612947E7D}" type="pres">
      <dgm:prSet presAssocID="{714DE43B-3090-A94D-A991-165E8B34844E}" presName="axisShape" presStyleLbl="bgShp" presStyleIdx="0" presStyleCnt="1" custScaleX="156295"/>
      <dgm:spPr/>
      <dgm:t>
        <a:bodyPr/>
        <a:lstStyle/>
        <a:p>
          <a:endParaRPr lang="en-US"/>
        </a:p>
      </dgm:t>
    </dgm:pt>
    <dgm:pt modelId="{31836C3B-5EC7-E64D-88F4-6CF695A55BE0}" type="pres">
      <dgm:prSet presAssocID="{714DE43B-3090-A94D-A991-165E8B34844E}" presName="rect1" presStyleLbl="node1" presStyleIdx="0" presStyleCnt="4" custScaleX="157328" custLinFactNeighborX="-31681">
        <dgm:presLayoutVars>
          <dgm:chMax val="0"/>
          <dgm:chPref val="0"/>
          <dgm:bulletEnabled val="1"/>
        </dgm:presLayoutVars>
      </dgm:prSet>
      <dgm:spPr/>
      <dgm:t>
        <a:bodyPr/>
        <a:lstStyle/>
        <a:p>
          <a:endParaRPr lang="en-US"/>
        </a:p>
      </dgm:t>
    </dgm:pt>
    <dgm:pt modelId="{B13A255D-6C6C-3249-9C4D-558BE1B1BC65}" type="pres">
      <dgm:prSet presAssocID="{714DE43B-3090-A94D-A991-165E8B34844E}" presName="rect2" presStyleLbl="node1" presStyleIdx="1" presStyleCnt="4" custScaleX="158185" custLinFactNeighborX="31683" custLinFactNeighborY="856">
        <dgm:presLayoutVars>
          <dgm:chMax val="0"/>
          <dgm:chPref val="0"/>
          <dgm:bulletEnabled val="1"/>
        </dgm:presLayoutVars>
      </dgm:prSet>
      <dgm:spPr/>
      <dgm:t>
        <a:bodyPr/>
        <a:lstStyle/>
        <a:p>
          <a:endParaRPr lang="en-US"/>
        </a:p>
      </dgm:t>
    </dgm:pt>
    <dgm:pt modelId="{13868D3E-B475-D547-B159-FBB44CADEEC6}" type="pres">
      <dgm:prSet presAssocID="{714DE43B-3090-A94D-A991-165E8B34844E}" presName="rect3" presStyleLbl="node1" presStyleIdx="2" presStyleCnt="4" custScaleX="158839" custLinFactNeighborX="-32528">
        <dgm:presLayoutVars>
          <dgm:chMax val="0"/>
          <dgm:chPref val="0"/>
          <dgm:bulletEnabled val="1"/>
        </dgm:presLayoutVars>
      </dgm:prSet>
      <dgm:spPr/>
      <dgm:t>
        <a:bodyPr/>
        <a:lstStyle/>
        <a:p>
          <a:endParaRPr lang="en-US"/>
        </a:p>
      </dgm:t>
    </dgm:pt>
    <dgm:pt modelId="{9E1E39F3-3FDE-4D4B-B210-B7CD5E278BD5}" type="pres">
      <dgm:prSet presAssocID="{714DE43B-3090-A94D-A991-165E8B34844E}" presName="rect4" presStyleLbl="node1" presStyleIdx="3" presStyleCnt="4" custScaleX="154884" custLinFactNeighborX="35102" custLinFactNeighborY="856">
        <dgm:presLayoutVars>
          <dgm:chMax val="0"/>
          <dgm:chPref val="0"/>
          <dgm:bulletEnabled val="1"/>
        </dgm:presLayoutVars>
      </dgm:prSet>
      <dgm:spPr/>
      <dgm:t>
        <a:bodyPr/>
        <a:lstStyle/>
        <a:p>
          <a:endParaRPr lang="en-US"/>
        </a:p>
      </dgm:t>
    </dgm:pt>
  </dgm:ptLst>
  <dgm:cxnLst>
    <dgm:cxn modelId="{AA6CB984-906E-094F-B523-336CC84702D7}" type="presOf" srcId="{714DE43B-3090-A94D-A991-165E8B34844E}" destId="{52F64136-05A3-194F-9B9D-B302B6838A3C}" srcOrd="0" destOrd="0" presId="urn:microsoft.com/office/officeart/2005/8/layout/matrix2"/>
    <dgm:cxn modelId="{B2A954B3-3B25-144E-8CDA-0F9DD163FBCF}" srcId="{714DE43B-3090-A94D-A991-165E8B34844E}" destId="{AE6B126C-BB35-0549-954B-A4669FECE9D1}" srcOrd="2" destOrd="0" parTransId="{399A2D25-49CA-1F4D-80A8-86C12BE02009}" sibTransId="{8412E064-A096-2947-BCA2-8976FDEBBE36}"/>
    <dgm:cxn modelId="{6C5EDCFA-10FC-0141-BB52-1FB2EBBBF8AB}" type="presOf" srcId="{AE6B126C-BB35-0549-954B-A4669FECE9D1}" destId="{13868D3E-B475-D547-B159-FBB44CADEEC6}" srcOrd="0" destOrd="0" presId="urn:microsoft.com/office/officeart/2005/8/layout/matrix2"/>
    <dgm:cxn modelId="{D4881030-7492-414F-9B77-054E67BC1788}" type="presOf" srcId="{E9FA1C3D-2054-9A4D-AEB2-15C1FCEC7967}" destId="{31836C3B-5EC7-E64D-88F4-6CF695A55BE0}" srcOrd="0" destOrd="0" presId="urn:microsoft.com/office/officeart/2005/8/layout/matrix2"/>
    <dgm:cxn modelId="{15F2A9B9-CF86-F24D-9E25-CC1D804AFDC5}" type="presOf" srcId="{F4401DBA-CB31-4244-9CB0-A01485F80267}" destId="{9E1E39F3-3FDE-4D4B-B210-B7CD5E278BD5}" srcOrd="0" destOrd="0" presId="urn:microsoft.com/office/officeart/2005/8/layout/matrix2"/>
    <dgm:cxn modelId="{A4F32543-688E-224B-87F5-105D5AE2E4A1}" type="presOf" srcId="{D60A0C28-68BB-FD46-9C81-838FDD8FA2AB}" destId="{B13A255D-6C6C-3249-9C4D-558BE1B1BC65}" srcOrd="0" destOrd="0" presId="urn:microsoft.com/office/officeart/2005/8/layout/matrix2"/>
    <dgm:cxn modelId="{FB056B86-F16A-3D4F-826F-1D8C9859DE66}" srcId="{714DE43B-3090-A94D-A991-165E8B34844E}" destId="{D60A0C28-68BB-FD46-9C81-838FDD8FA2AB}" srcOrd="1" destOrd="0" parTransId="{5C082D33-366A-4D48-B400-7F59ED41E687}" sibTransId="{316F85A7-03BA-D047-8084-784A258641BC}"/>
    <dgm:cxn modelId="{F2217B11-E037-DD41-B97D-D2F403598116}" srcId="{714DE43B-3090-A94D-A991-165E8B34844E}" destId="{E9FA1C3D-2054-9A4D-AEB2-15C1FCEC7967}" srcOrd="0" destOrd="0" parTransId="{A498CBD1-8188-8240-9733-45565FED07CD}" sibTransId="{77818853-1E58-2948-9804-BF377E990F90}"/>
    <dgm:cxn modelId="{074AD77C-95BE-0543-BD29-9657DD514774}" srcId="{714DE43B-3090-A94D-A991-165E8B34844E}" destId="{F4401DBA-CB31-4244-9CB0-A01485F80267}" srcOrd="3" destOrd="0" parTransId="{574E5111-172E-234B-85CA-E8B6ADDC3EC8}" sibTransId="{FAC852DC-BCC0-3241-B6F7-63D5A20A24D3}"/>
    <dgm:cxn modelId="{9C2B4BE8-A37F-7D48-BCD1-BE90D8B95F29}" type="presParOf" srcId="{52F64136-05A3-194F-9B9D-B302B6838A3C}" destId="{F6ED7E18-5C8A-8D48-8BA4-303612947E7D}" srcOrd="0" destOrd="0" presId="urn:microsoft.com/office/officeart/2005/8/layout/matrix2"/>
    <dgm:cxn modelId="{B86610ED-9FC9-A041-86FE-7A1012C12F86}" type="presParOf" srcId="{52F64136-05A3-194F-9B9D-B302B6838A3C}" destId="{31836C3B-5EC7-E64D-88F4-6CF695A55BE0}" srcOrd="1" destOrd="0" presId="urn:microsoft.com/office/officeart/2005/8/layout/matrix2"/>
    <dgm:cxn modelId="{38399F58-9190-7443-B11E-FDB42A845D73}" type="presParOf" srcId="{52F64136-05A3-194F-9B9D-B302B6838A3C}" destId="{B13A255D-6C6C-3249-9C4D-558BE1B1BC65}" srcOrd="2" destOrd="0" presId="urn:microsoft.com/office/officeart/2005/8/layout/matrix2"/>
    <dgm:cxn modelId="{587FF5D2-D484-7744-A0E9-7A8BCFC5B32F}" type="presParOf" srcId="{52F64136-05A3-194F-9B9D-B302B6838A3C}" destId="{13868D3E-B475-D547-B159-FBB44CADEEC6}" srcOrd="3" destOrd="0" presId="urn:microsoft.com/office/officeart/2005/8/layout/matrix2"/>
    <dgm:cxn modelId="{4ACF08D2-C89E-C144-A02F-4BF30E324A1D}" type="presParOf" srcId="{52F64136-05A3-194F-9B9D-B302B6838A3C}" destId="{9E1E39F3-3FDE-4D4B-B210-B7CD5E278BD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BA2087-4B12-AB42-832B-949E536BA2C4}" type="doc">
      <dgm:prSet loTypeId="urn:microsoft.com/office/officeart/2005/8/layout/process2" loCatId="" qsTypeId="urn:microsoft.com/office/officeart/2005/8/quickstyle/simple4" qsCatId="simple" csTypeId="urn:microsoft.com/office/officeart/2005/8/colors/accent2_2" csCatId="accent2" phldr="1"/>
      <dgm:spPr/>
    </dgm:pt>
    <dgm:pt modelId="{6F4774F1-01EF-7540-A0D2-7D67D6C826C4}">
      <dgm:prSet phldrT="[Text]"/>
      <dgm:spPr>
        <a:solidFill>
          <a:schemeClr val="accent6">
            <a:lumMod val="60000"/>
            <a:lumOff val="40000"/>
          </a:schemeClr>
        </a:solidFill>
      </dgm:spPr>
      <dgm:t>
        <a:bodyPr/>
        <a:lstStyle/>
        <a:p>
          <a:r>
            <a:rPr lang="en-US" dirty="0" smtClean="0"/>
            <a:t>Blocking</a:t>
          </a:r>
          <a:endParaRPr lang="en-US" dirty="0"/>
        </a:p>
      </dgm:t>
    </dgm:pt>
    <dgm:pt modelId="{DA085D3E-504C-6349-9F98-33DCA79FD1D6}" type="parTrans" cxnId="{AF46AA26-E536-D340-880B-5E17C1D63F2C}">
      <dgm:prSet/>
      <dgm:spPr/>
      <dgm:t>
        <a:bodyPr/>
        <a:lstStyle/>
        <a:p>
          <a:endParaRPr lang="en-US"/>
        </a:p>
      </dgm:t>
    </dgm:pt>
    <dgm:pt modelId="{E4663F46-B308-2D45-B3AE-A2EDD31857B1}" type="sibTrans" cxnId="{AF46AA26-E536-D340-880B-5E17C1D63F2C}">
      <dgm:prSet/>
      <dgm:spPr/>
      <dgm:t>
        <a:bodyPr/>
        <a:lstStyle/>
        <a:p>
          <a:endParaRPr lang="en-US"/>
        </a:p>
      </dgm:t>
    </dgm:pt>
    <dgm:pt modelId="{BC0D9D2E-B346-B04E-871B-91D60C8DFB1C}">
      <dgm:prSet phldrT="[Text]"/>
      <dgm:spPr>
        <a:solidFill>
          <a:srgbClr val="3366FF"/>
        </a:solidFill>
      </dgm:spPr>
      <dgm:t>
        <a:bodyPr/>
        <a:lstStyle/>
        <a:p>
          <a:r>
            <a:rPr lang="en-US" dirty="0" smtClean="0"/>
            <a:t>Pairwise Matching</a:t>
          </a:r>
          <a:endParaRPr lang="en-US" dirty="0"/>
        </a:p>
      </dgm:t>
    </dgm:pt>
    <dgm:pt modelId="{659FDA8D-52F6-0F41-A8B3-832E2D8905C1}" type="parTrans" cxnId="{F02652A7-1347-F24B-8386-319B082B4F65}">
      <dgm:prSet/>
      <dgm:spPr/>
      <dgm:t>
        <a:bodyPr/>
        <a:lstStyle/>
        <a:p>
          <a:endParaRPr lang="en-US"/>
        </a:p>
      </dgm:t>
    </dgm:pt>
    <dgm:pt modelId="{E1B61592-AB7F-5249-8E0D-092744814463}" type="sibTrans" cxnId="{F02652A7-1347-F24B-8386-319B082B4F65}">
      <dgm:prSet/>
      <dgm:spPr/>
      <dgm:t>
        <a:bodyPr/>
        <a:lstStyle/>
        <a:p>
          <a:endParaRPr lang="en-US"/>
        </a:p>
      </dgm:t>
    </dgm:pt>
    <dgm:pt modelId="{770DE538-F36A-CA41-B4E2-17A30F9AFCD2}">
      <dgm:prSet phldrT="[Text]"/>
      <dgm:spPr>
        <a:solidFill>
          <a:schemeClr val="accent6">
            <a:lumMod val="60000"/>
            <a:lumOff val="40000"/>
          </a:schemeClr>
        </a:solidFill>
      </dgm:spPr>
      <dgm:t>
        <a:bodyPr/>
        <a:lstStyle/>
        <a:p>
          <a:r>
            <a:rPr lang="en-US" dirty="0" smtClean="0"/>
            <a:t>Clustering</a:t>
          </a:r>
          <a:endParaRPr lang="en-US" dirty="0"/>
        </a:p>
      </dgm:t>
    </dgm:pt>
    <dgm:pt modelId="{2A99B17E-0509-AE4E-A807-AE768AFFC30F}" type="parTrans" cxnId="{CB023B37-C5A7-B841-8B98-4029B01EFFD8}">
      <dgm:prSet/>
      <dgm:spPr/>
      <dgm:t>
        <a:bodyPr/>
        <a:lstStyle/>
        <a:p>
          <a:endParaRPr lang="en-US"/>
        </a:p>
      </dgm:t>
    </dgm:pt>
    <dgm:pt modelId="{9672F5B4-7EC3-DB4C-B8B9-B766E0A8FBF4}" type="sibTrans" cxnId="{CB023B37-C5A7-B841-8B98-4029B01EFFD8}">
      <dgm:prSet/>
      <dgm:spPr/>
      <dgm:t>
        <a:bodyPr/>
        <a:lstStyle/>
        <a:p>
          <a:endParaRPr lang="en-US"/>
        </a:p>
      </dgm:t>
    </dgm:pt>
    <dgm:pt modelId="{B0004058-46AB-8F44-93EC-B93AACB4E6E5}" type="pres">
      <dgm:prSet presAssocID="{EDBA2087-4B12-AB42-832B-949E536BA2C4}" presName="linearFlow" presStyleCnt="0">
        <dgm:presLayoutVars>
          <dgm:resizeHandles val="exact"/>
        </dgm:presLayoutVars>
      </dgm:prSet>
      <dgm:spPr/>
    </dgm:pt>
    <dgm:pt modelId="{E7BD40D1-3B35-C247-8AA4-87AA99A7684E}" type="pres">
      <dgm:prSet presAssocID="{6F4774F1-01EF-7540-A0D2-7D67D6C826C4}" presName="node" presStyleLbl="node1" presStyleIdx="0" presStyleCnt="3">
        <dgm:presLayoutVars>
          <dgm:bulletEnabled val="1"/>
        </dgm:presLayoutVars>
      </dgm:prSet>
      <dgm:spPr/>
      <dgm:t>
        <a:bodyPr/>
        <a:lstStyle/>
        <a:p>
          <a:endParaRPr lang="en-US"/>
        </a:p>
      </dgm:t>
    </dgm:pt>
    <dgm:pt modelId="{76F76E16-FFC1-BA49-8FB0-BEECEAA5DD78}" type="pres">
      <dgm:prSet presAssocID="{E4663F46-B308-2D45-B3AE-A2EDD31857B1}" presName="sibTrans" presStyleLbl="sibTrans2D1" presStyleIdx="0" presStyleCnt="2"/>
      <dgm:spPr/>
      <dgm:t>
        <a:bodyPr/>
        <a:lstStyle/>
        <a:p>
          <a:endParaRPr lang="en-US"/>
        </a:p>
      </dgm:t>
    </dgm:pt>
    <dgm:pt modelId="{38A08608-F3ED-0B40-80BB-474C0D7ABE7C}" type="pres">
      <dgm:prSet presAssocID="{E4663F46-B308-2D45-B3AE-A2EDD31857B1}" presName="connectorText" presStyleLbl="sibTrans2D1" presStyleIdx="0" presStyleCnt="2"/>
      <dgm:spPr/>
      <dgm:t>
        <a:bodyPr/>
        <a:lstStyle/>
        <a:p>
          <a:endParaRPr lang="en-US"/>
        </a:p>
      </dgm:t>
    </dgm:pt>
    <dgm:pt modelId="{88112B7E-75A5-7A46-919A-5C9E9FF0744C}" type="pres">
      <dgm:prSet presAssocID="{BC0D9D2E-B346-B04E-871B-91D60C8DFB1C}" presName="node" presStyleLbl="node1" presStyleIdx="1" presStyleCnt="3">
        <dgm:presLayoutVars>
          <dgm:bulletEnabled val="1"/>
        </dgm:presLayoutVars>
      </dgm:prSet>
      <dgm:spPr/>
      <dgm:t>
        <a:bodyPr/>
        <a:lstStyle/>
        <a:p>
          <a:endParaRPr lang="en-US"/>
        </a:p>
      </dgm:t>
    </dgm:pt>
    <dgm:pt modelId="{A3159909-B308-1B46-9AE1-0BEA2836F11A}" type="pres">
      <dgm:prSet presAssocID="{E1B61592-AB7F-5249-8E0D-092744814463}" presName="sibTrans" presStyleLbl="sibTrans2D1" presStyleIdx="1" presStyleCnt="2"/>
      <dgm:spPr/>
      <dgm:t>
        <a:bodyPr/>
        <a:lstStyle/>
        <a:p>
          <a:endParaRPr lang="en-US"/>
        </a:p>
      </dgm:t>
    </dgm:pt>
    <dgm:pt modelId="{600170CE-BE13-6D4C-94DF-848C5DFF48A3}" type="pres">
      <dgm:prSet presAssocID="{E1B61592-AB7F-5249-8E0D-092744814463}" presName="connectorText" presStyleLbl="sibTrans2D1" presStyleIdx="1" presStyleCnt="2"/>
      <dgm:spPr/>
      <dgm:t>
        <a:bodyPr/>
        <a:lstStyle/>
        <a:p>
          <a:endParaRPr lang="en-US"/>
        </a:p>
      </dgm:t>
    </dgm:pt>
    <dgm:pt modelId="{39B3B974-59A7-994D-91C0-A083B8B8CE0D}" type="pres">
      <dgm:prSet presAssocID="{770DE538-F36A-CA41-B4E2-17A30F9AFCD2}" presName="node" presStyleLbl="node1" presStyleIdx="2" presStyleCnt="3">
        <dgm:presLayoutVars>
          <dgm:bulletEnabled val="1"/>
        </dgm:presLayoutVars>
      </dgm:prSet>
      <dgm:spPr/>
      <dgm:t>
        <a:bodyPr/>
        <a:lstStyle/>
        <a:p>
          <a:endParaRPr lang="en-US"/>
        </a:p>
      </dgm:t>
    </dgm:pt>
  </dgm:ptLst>
  <dgm:cxnLst>
    <dgm:cxn modelId="{C49BBBF6-6D26-B149-AF3F-011BD32588F7}" type="presOf" srcId="{BC0D9D2E-B346-B04E-871B-91D60C8DFB1C}" destId="{88112B7E-75A5-7A46-919A-5C9E9FF0744C}" srcOrd="0" destOrd="0" presId="urn:microsoft.com/office/officeart/2005/8/layout/process2"/>
    <dgm:cxn modelId="{AF46AA26-E536-D340-880B-5E17C1D63F2C}" srcId="{EDBA2087-4B12-AB42-832B-949E536BA2C4}" destId="{6F4774F1-01EF-7540-A0D2-7D67D6C826C4}" srcOrd="0" destOrd="0" parTransId="{DA085D3E-504C-6349-9F98-33DCA79FD1D6}" sibTransId="{E4663F46-B308-2D45-B3AE-A2EDD31857B1}"/>
    <dgm:cxn modelId="{F3F9566D-D85D-6349-84D5-0E43ABB2BC58}" type="presOf" srcId="{EDBA2087-4B12-AB42-832B-949E536BA2C4}" destId="{B0004058-46AB-8F44-93EC-B93AACB4E6E5}" srcOrd="0" destOrd="0" presId="urn:microsoft.com/office/officeart/2005/8/layout/process2"/>
    <dgm:cxn modelId="{445C07D5-9356-534D-9DDD-D7F9117DEA66}" type="presOf" srcId="{E4663F46-B308-2D45-B3AE-A2EDD31857B1}" destId="{38A08608-F3ED-0B40-80BB-474C0D7ABE7C}" srcOrd="1" destOrd="0" presId="urn:microsoft.com/office/officeart/2005/8/layout/process2"/>
    <dgm:cxn modelId="{D0A1F76C-B7AA-5548-94E1-F0DD2AB6E164}" type="presOf" srcId="{E4663F46-B308-2D45-B3AE-A2EDD31857B1}" destId="{76F76E16-FFC1-BA49-8FB0-BEECEAA5DD78}" srcOrd="0" destOrd="0" presId="urn:microsoft.com/office/officeart/2005/8/layout/process2"/>
    <dgm:cxn modelId="{CB023B37-C5A7-B841-8B98-4029B01EFFD8}" srcId="{EDBA2087-4B12-AB42-832B-949E536BA2C4}" destId="{770DE538-F36A-CA41-B4E2-17A30F9AFCD2}" srcOrd="2" destOrd="0" parTransId="{2A99B17E-0509-AE4E-A807-AE768AFFC30F}" sibTransId="{9672F5B4-7EC3-DB4C-B8B9-B766E0A8FBF4}"/>
    <dgm:cxn modelId="{BA65563D-1317-BB4C-B7B6-E71401014425}" type="presOf" srcId="{770DE538-F36A-CA41-B4E2-17A30F9AFCD2}" destId="{39B3B974-59A7-994D-91C0-A083B8B8CE0D}" srcOrd="0" destOrd="0" presId="urn:microsoft.com/office/officeart/2005/8/layout/process2"/>
    <dgm:cxn modelId="{5ADDB28C-B32B-B24F-88A4-1A8F106482C5}" type="presOf" srcId="{6F4774F1-01EF-7540-A0D2-7D67D6C826C4}" destId="{E7BD40D1-3B35-C247-8AA4-87AA99A7684E}" srcOrd="0" destOrd="0" presId="urn:microsoft.com/office/officeart/2005/8/layout/process2"/>
    <dgm:cxn modelId="{A5A1D6EB-203E-104F-A200-F0F6269B7C9C}" type="presOf" srcId="{E1B61592-AB7F-5249-8E0D-092744814463}" destId="{A3159909-B308-1B46-9AE1-0BEA2836F11A}" srcOrd="0" destOrd="0" presId="urn:microsoft.com/office/officeart/2005/8/layout/process2"/>
    <dgm:cxn modelId="{A4B6F9C4-E49F-AA40-B96B-6069BEE163AC}" type="presOf" srcId="{E1B61592-AB7F-5249-8E0D-092744814463}" destId="{600170CE-BE13-6D4C-94DF-848C5DFF48A3}" srcOrd="1" destOrd="0" presId="urn:microsoft.com/office/officeart/2005/8/layout/process2"/>
    <dgm:cxn modelId="{F02652A7-1347-F24B-8386-319B082B4F65}" srcId="{EDBA2087-4B12-AB42-832B-949E536BA2C4}" destId="{BC0D9D2E-B346-B04E-871B-91D60C8DFB1C}" srcOrd="1" destOrd="0" parTransId="{659FDA8D-52F6-0F41-A8B3-832E2D8905C1}" sibTransId="{E1B61592-AB7F-5249-8E0D-092744814463}"/>
    <dgm:cxn modelId="{EB13BCA9-368A-3941-B2B5-9B8FFA3AD636}" type="presParOf" srcId="{B0004058-46AB-8F44-93EC-B93AACB4E6E5}" destId="{E7BD40D1-3B35-C247-8AA4-87AA99A7684E}" srcOrd="0" destOrd="0" presId="urn:microsoft.com/office/officeart/2005/8/layout/process2"/>
    <dgm:cxn modelId="{119F2BFC-8FFF-C243-B488-97B75CD3D699}" type="presParOf" srcId="{B0004058-46AB-8F44-93EC-B93AACB4E6E5}" destId="{76F76E16-FFC1-BA49-8FB0-BEECEAA5DD78}" srcOrd="1" destOrd="0" presId="urn:microsoft.com/office/officeart/2005/8/layout/process2"/>
    <dgm:cxn modelId="{75746208-52E1-4D40-8B0E-6C2AC3A66D17}" type="presParOf" srcId="{76F76E16-FFC1-BA49-8FB0-BEECEAA5DD78}" destId="{38A08608-F3ED-0B40-80BB-474C0D7ABE7C}" srcOrd="0" destOrd="0" presId="urn:microsoft.com/office/officeart/2005/8/layout/process2"/>
    <dgm:cxn modelId="{8BF4E2CB-E4B0-1643-9015-D713158B172C}" type="presParOf" srcId="{B0004058-46AB-8F44-93EC-B93AACB4E6E5}" destId="{88112B7E-75A5-7A46-919A-5C9E9FF0744C}" srcOrd="2" destOrd="0" presId="urn:microsoft.com/office/officeart/2005/8/layout/process2"/>
    <dgm:cxn modelId="{EFD11682-7336-DA48-91C3-166544F3584E}" type="presParOf" srcId="{B0004058-46AB-8F44-93EC-B93AACB4E6E5}" destId="{A3159909-B308-1B46-9AE1-0BEA2836F11A}" srcOrd="3" destOrd="0" presId="urn:microsoft.com/office/officeart/2005/8/layout/process2"/>
    <dgm:cxn modelId="{0D62210A-2224-5242-A3BB-6368E1E21936}" type="presParOf" srcId="{A3159909-B308-1B46-9AE1-0BEA2836F11A}" destId="{600170CE-BE13-6D4C-94DF-848C5DFF48A3}" srcOrd="0" destOrd="0" presId="urn:microsoft.com/office/officeart/2005/8/layout/process2"/>
    <dgm:cxn modelId="{5B4B4753-2CF3-E542-8E64-8455AA6F77BF}" type="presParOf" srcId="{B0004058-46AB-8F44-93EC-B93AACB4E6E5}" destId="{39B3B974-59A7-994D-91C0-A083B8B8CE0D}"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14DE43B-3090-A94D-A991-165E8B34844E}" type="doc">
      <dgm:prSet loTypeId="urn:microsoft.com/office/officeart/2005/8/layout/matrix2" loCatId="" qsTypeId="urn:microsoft.com/office/officeart/2005/8/quickstyle/simple4" qsCatId="simple" csTypeId="urn:microsoft.com/office/officeart/2005/8/colors/colorful1" csCatId="colorful" phldr="1"/>
      <dgm:spPr/>
      <dgm:t>
        <a:bodyPr/>
        <a:lstStyle/>
        <a:p>
          <a:endParaRPr lang="en-US"/>
        </a:p>
      </dgm:t>
    </dgm:pt>
    <dgm:pt modelId="{E9FA1C3D-2054-9A4D-AEB2-15C1FCEC7967}">
      <dgm:prSet phldrT="[Text]"/>
      <dgm:spPr>
        <a:solidFill>
          <a:schemeClr val="accent2">
            <a:lumMod val="40000"/>
            <a:lumOff val="60000"/>
          </a:schemeClr>
        </a:solidFill>
      </dgm:spPr>
      <dgm:t>
        <a:bodyPr/>
        <a:lstStyle/>
        <a:p>
          <a:r>
            <a:rPr lang="en-US" dirty="0" smtClean="0"/>
            <a:t>Rule-based Data Fusion</a:t>
          </a:r>
        </a:p>
      </dgm:t>
    </dgm:pt>
    <dgm:pt modelId="{A498CBD1-8188-8240-9733-45565FED07CD}" type="parTrans" cxnId="{F2217B11-E037-DD41-B97D-D2F403598116}">
      <dgm:prSet/>
      <dgm:spPr/>
      <dgm:t>
        <a:bodyPr/>
        <a:lstStyle/>
        <a:p>
          <a:endParaRPr lang="en-US"/>
        </a:p>
      </dgm:t>
    </dgm:pt>
    <dgm:pt modelId="{77818853-1E58-2948-9804-BF377E990F90}" type="sibTrans" cxnId="{F2217B11-E037-DD41-B97D-D2F403598116}">
      <dgm:prSet/>
      <dgm:spPr/>
      <dgm:t>
        <a:bodyPr/>
        <a:lstStyle/>
        <a:p>
          <a:endParaRPr lang="en-US"/>
        </a:p>
      </dgm:t>
    </dgm:pt>
    <dgm:pt modelId="{D60A0C28-68BB-FD46-9C81-838FDD8FA2AB}">
      <dgm:prSet phldrT="[Text]"/>
      <dgm:spPr>
        <a:solidFill>
          <a:schemeClr val="accent3">
            <a:lumMod val="75000"/>
          </a:schemeClr>
        </a:solidFill>
      </dgm:spPr>
      <dgm:t>
        <a:bodyPr/>
        <a:lstStyle/>
        <a:p>
          <a:r>
            <a:rPr lang="en-US" dirty="0" smtClean="0"/>
            <a:t>Truth Discovery</a:t>
          </a:r>
          <a:endParaRPr lang="en-US" dirty="0"/>
        </a:p>
      </dgm:t>
    </dgm:pt>
    <dgm:pt modelId="{5C082D33-366A-4D48-B400-7F59ED41E687}" type="parTrans" cxnId="{FB056B86-F16A-3D4F-826F-1D8C9859DE66}">
      <dgm:prSet/>
      <dgm:spPr/>
      <dgm:t>
        <a:bodyPr/>
        <a:lstStyle/>
        <a:p>
          <a:endParaRPr lang="en-US"/>
        </a:p>
      </dgm:t>
    </dgm:pt>
    <dgm:pt modelId="{316F85A7-03BA-D047-8084-784A258641BC}" type="sibTrans" cxnId="{FB056B86-F16A-3D4F-826F-1D8C9859DE66}">
      <dgm:prSet/>
      <dgm:spPr/>
      <dgm:t>
        <a:bodyPr/>
        <a:lstStyle/>
        <a:p>
          <a:endParaRPr lang="en-US"/>
        </a:p>
      </dgm:t>
    </dgm:pt>
    <dgm:pt modelId="{AE6B126C-BB35-0549-954B-A4669FECE9D1}">
      <dgm:prSet phldrT="[Text]"/>
      <dgm:spPr>
        <a:solidFill>
          <a:schemeClr val="bg2">
            <a:lumMod val="75000"/>
          </a:schemeClr>
        </a:solidFill>
      </dgm:spPr>
      <dgm:t>
        <a:bodyPr/>
        <a:lstStyle/>
        <a:p>
          <a:r>
            <a:rPr lang="en-US" dirty="0" smtClean="0"/>
            <a:t>Constraint-based Data Repairing</a:t>
          </a:r>
          <a:endParaRPr lang="en-US" dirty="0"/>
        </a:p>
      </dgm:t>
    </dgm:pt>
    <dgm:pt modelId="{399A2D25-49CA-1F4D-80A8-86C12BE02009}" type="parTrans" cxnId="{B2A954B3-3B25-144E-8CDA-0F9DD163FBCF}">
      <dgm:prSet/>
      <dgm:spPr/>
      <dgm:t>
        <a:bodyPr/>
        <a:lstStyle/>
        <a:p>
          <a:endParaRPr lang="en-US"/>
        </a:p>
      </dgm:t>
    </dgm:pt>
    <dgm:pt modelId="{8412E064-A096-2947-BCA2-8976FDEBBE36}" type="sibTrans" cxnId="{B2A954B3-3B25-144E-8CDA-0F9DD163FBCF}">
      <dgm:prSet/>
      <dgm:spPr/>
      <dgm:t>
        <a:bodyPr/>
        <a:lstStyle/>
        <a:p>
          <a:endParaRPr lang="en-US"/>
        </a:p>
      </dgm:t>
    </dgm:pt>
    <dgm:pt modelId="{F4401DBA-CB31-4244-9CB0-A01485F80267}">
      <dgm:prSet/>
      <dgm:spPr>
        <a:solidFill>
          <a:schemeClr val="bg2">
            <a:lumMod val="90000"/>
          </a:schemeClr>
        </a:solidFill>
      </dgm:spPr>
      <dgm:t>
        <a:bodyPr/>
        <a:lstStyle/>
        <a:p>
          <a:r>
            <a:rPr lang="en-US" dirty="0" smtClean="0"/>
            <a:t>?</a:t>
          </a:r>
          <a:endParaRPr lang="en-US" dirty="0"/>
        </a:p>
      </dgm:t>
    </dgm:pt>
    <dgm:pt modelId="{574E5111-172E-234B-85CA-E8B6ADDC3EC8}" type="parTrans" cxnId="{074AD77C-95BE-0543-BD29-9657DD514774}">
      <dgm:prSet/>
      <dgm:spPr/>
      <dgm:t>
        <a:bodyPr/>
        <a:lstStyle/>
        <a:p>
          <a:endParaRPr lang="en-US"/>
        </a:p>
      </dgm:t>
    </dgm:pt>
    <dgm:pt modelId="{FAC852DC-BCC0-3241-B6F7-63D5A20A24D3}" type="sibTrans" cxnId="{074AD77C-95BE-0543-BD29-9657DD514774}">
      <dgm:prSet/>
      <dgm:spPr/>
      <dgm:t>
        <a:bodyPr/>
        <a:lstStyle/>
        <a:p>
          <a:endParaRPr lang="en-US"/>
        </a:p>
      </dgm:t>
    </dgm:pt>
    <dgm:pt modelId="{52F64136-05A3-194F-9B9D-B302B6838A3C}" type="pres">
      <dgm:prSet presAssocID="{714DE43B-3090-A94D-A991-165E8B34844E}" presName="matrix" presStyleCnt="0">
        <dgm:presLayoutVars>
          <dgm:chMax val="1"/>
          <dgm:dir/>
          <dgm:resizeHandles val="exact"/>
        </dgm:presLayoutVars>
      </dgm:prSet>
      <dgm:spPr/>
      <dgm:t>
        <a:bodyPr/>
        <a:lstStyle/>
        <a:p>
          <a:endParaRPr lang="en-US"/>
        </a:p>
      </dgm:t>
    </dgm:pt>
    <dgm:pt modelId="{F6ED7E18-5C8A-8D48-8BA4-303612947E7D}" type="pres">
      <dgm:prSet presAssocID="{714DE43B-3090-A94D-A991-165E8B34844E}" presName="axisShape" presStyleLbl="bgShp" presStyleIdx="0" presStyleCnt="1" custScaleX="156295"/>
      <dgm:spPr/>
      <dgm:t>
        <a:bodyPr/>
        <a:lstStyle/>
        <a:p>
          <a:endParaRPr lang="en-US"/>
        </a:p>
      </dgm:t>
    </dgm:pt>
    <dgm:pt modelId="{31836C3B-5EC7-E64D-88F4-6CF695A55BE0}" type="pres">
      <dgm:prSet presAssocID="{714DE43B-3090-A94D-A991-165E8B34844E}" presName="rect1" presStyleLbl="node1" presStyleIdx="0" presStyleCnt="4" custScaleX="157328" custLinFactNeighborX="-31681">
        <dgm:presLayoutVars>
          <dgm:chMax val="0"/>
          <dgm:chPref val="0"/>
          <dgm:bulletEnabled val="1"/>
        </dgm:presLayoutVars>
      </dgm:prSet>
      <dgm:spPr/>
      <dgm:t>
        <a:bodyPr/>
        <a:lstStyle/>
        <a:p>
          <a:endParaRPr lang="en-US"/>
        </a:p>
      </dgm:t>
    </dgm:pt>
    <dgm:pt modelId="{B13A255D-6C6C-3249-9C4D-558BE1B1BC65}" type="pres">
      <dgm:prSet presAssocID="{714DE43B-3090-A94D-A991-165E8B34844E}" presName="rect2" presStyleLbl="node1" presStyleIdx="1" presStyleCnt="4" custScaleX="158185" custLinFactNeighborX="31683" custLinFactNeighborY="856">
        <dgm:presLayoutVars>
          <dgm:chMax val="0"/>
          <dgm:chPref val="0"/>
          <dgm:bulletEnabled val="1"/>
        </dgm:presLayoutVars>
      </dgm:prSet>
      <dgm:spPr/>
      <dgm:t>
        <a:bodyPr/>
        <a:lstStyle/>
        <a:p>
          <a:endParaRPr lang="en-US"/>
        </a:p>
      </dgm:t>
    </dgm:pt>
    <dgm:pt modelId="{13868D3E-B475-D547-B159-FBB44CADEEC6}" type="pres">
      <dgm:prSet presAssocID="{714DE43B-3090-A94D-A991-165E8B34844E}" presName="rect3" presStyleLbl="node1" presStyleIdx="2" presStyleCnt="4" custScaleX="158839" custLinFactNeighborX="-32528">
        <dgm:presLayoutVars>
          <dgm:chMax val="0"/>
          <dgm:chPref val="0"/>
          <dgm:bulletEnabled val="1"/>
        </dgm:presLayoutVars>
      </dgm:prSet>
      <dgm:spPr/>
      <dgm:t>
        <a:bodyPr/>
        <a:lstStyle/>
        <a:p>
          <a:endParaRPr lang="en-US"/>
        </a:p>
      </dgm:t>
    </dgm:pt>
    <dgm:pt modelId="{9E1E39F3-3FDE-4D4B-B210-B7CD5E278BD5}" type="pres">
      <dgm:prSet presAssocID="{714DE43B-3090-A94D-A991-165E8B34844E}" presName="rect4" presStyleLbl="node1" presStyleIdx="3" presStyleCnt="4" custScaleX="154884" custLinFactNeighborX="35102" custLinFactNeighborY="856">
        <dgm:presLayoutVars>
          <dgm:chMax val="0"/>
          <dgm:chPref val="0"/>
          <dgm:bulletEnabled val="1"/>
        </dgm:presLayoutVars>
      </dgm:prSet>
      <dgm:spPr/>
      <dgm:t>
        <a:bodyPr/>
        <a:lstStyle/>
        <a:p>
          <a:endParaRPr lang="en-US"/>
        </a:p>
      </dgm:t>
    </dgm:pt>
  </dgm:ptLst>
  <dgm:cxnLst>
    <dgm:cxn modelId="{D2C3AE96-200D-0B47-ABD9-B4C63A2F96B3}" type="presOf" srcId="{AE6B126C-BB35-0549-954B-A4669FECE9D1}" destId="{13868D3E-B475-D547-B159-FBB44CADEEC6}" srcOrd="0" destOrd="0" presId="urn:microsoft.com/office/officeart/2005/8/layout/matrix2"/>
    <dgm:cxn modelId="{B2A954B3-3B25-144E-8CDA-0F9DD163FBCF}" srcId="{714DE43B-3090-A94D-A991-165E8B34844E}" destId="{AE6B126C-BB35-0549-954B-A4669FECE9D1}" srcOrd="2" destOrd="0" parTransId="{399A2D25-49CA-1F4D-80A8-86C12BE02009}" sibTransId="{8412E064-A096-2947-BCA2-8976FDEBBE36}"/>
    <dgm:cxn modelId="{D10D06AB-DD7D-2F45-9CD3-4EE89ABFC956}" type="presOf" srcId="{D60A0C28-68BB-FD46-9C81-838FDD8FA2AB}" destId="{B13A255D-6C6C-3249-9C4D-558BE1B1BC65}" srcOrd="0" destOrd="0" presId="urn:microsoft.com/office/officeart/2005/8/layout/matrix2"/>
    <dgm:cxn modelId="{FB056B86-F16A-3D4F-826F-1D8C9859DE66}" srcId="{714DE43B-3090-A94D-A991-165E8B34844E}" destId="{D60A0C28-68BB-FD46-9C81-838FDD8FA2AB}" srcOrd="1" destOrd="0" parTransId="{5C082D33-366A-4D48-B400-7F59ED41E687}" sibTransId="{316F85A7-03BA-D047-8084-784A258641BC}"/>
    <dgm:cxn modelId="{F2217B11-E037-DD41-B97D-D2F403598116}" srcId="{714DE43B-3090-A94D-A991-165E8B34844E}" destId="{E9FA1C3D-2054-9A4D-AEB2-15C1FCEC7967}" srcOrd="0" destOrd="0" parTransId="{A498CBD1-8188-8240-9733-45565FED07CD}" sibTransId="{77818853-1E58-2948-9804-BF377E990F90}"/>
    <dgm:cxn modelId="{074AD77C-95BE-0543-BD29-9657DD514774}" srcId="{714DE43B-3090-A94D-A991-165E8B34844E}" destId="{F4401DBA-CB31-4244-9CB0-A01485F80267}" srcOrd="3" destOrd="0" parTransId="{574E5111-172E-234B-85CA-E8B6ADDC3EC8}" sibTransId="{FAC852DC-BCC0-3241-B6F7-63D5A20A24D3}"/>
    <dgm:cxn modelId="{CF50BA98-B043-CF49-AC6E-6722B2A2D256}" type="presOf" srcId="{714DE43B-3090-A94D-A991-165E8B34844E}" destId="{52F64136-05A3-194F-9B9D-B302B6838A3C}" srcOrd="0" destOrd="0" presId="urn:microsoft.com/office/officeart/2005/8/layout/matrix2"/>
    <dgm:cxn modelId="{C8818C71-5BAE-9846-B548-EB8C681C387D}" type="presOf" srcId="{F4401DBA-CB31-4244-9CB0-A01485F80267}" destId="{9E1E39F3-3FDE-4D4B-B210-B7CD5E278BD5}" srcOrd="0" destOrd="0" presId="urn:microsoft.com/office/officeart/2005/8/layout/matrix2"/>
    <dgm:cxn modelId="{59ED2617-9E17-9B46-A917-E69DCED8F93F}" type="presOf" srcId="{E9FA1C3D-2054-9A4D-AEB2-15C1FCEC7967}" destId="{31836C3B-5EC7-E64D-88F4-6CF695A55BE0}" srcOrd="0" destOrd="0" presId="urn:microsoft.com/office/officeart/2005/8/layout/matrix2"/>
    <dgm:cxn modelId="{AD8DACAD-A573-BB46-B8CA-32855F9C3BFE}" type="presParOf" srcId="{52F64136-05A3-194F-9B9D-B302B6838A3C}" destId="{F6ED7E18-5C8A-8D48-8BA4-303612947E7D}" srcOrd="0" destOrd="0" presId="urn:microsoft.com/office/officeart/2005/8/layout/matrix2"/>
    <dgm:cxn modelId="{30C11AB4-3493-EA4D-BA9D-E8FDD43C33FD}" type="presParOf" srcId="{52F64136-05A3-194F-9B9D-B302B6838A3C}" destId="{31836C3B-5EC7-E64D-88F4-6CF695A55BE0}" srcOrd="1" destOrd="0" presId="urn:microsoft.com/office/officeart/2005/8/layout/matrix2"/>
    <dgm:cxn modelId="{8D5C3B3F-3537-7942-B987-65B52E1563EB}" type="presParOf" srcId="{52F64136-05A3-194F-9B9D-B302B6838A3C}" destId="{B13A255D-6C6C-3249-9C4D-558BE1B1BC65}" srcOrd="2" destOrd="0" presId="urn:microsoft.com/office/officeart/2005/8/layout/matrix2"/>
    <dgm:cxn modelId="{C1FAF5E0-C70C-E442-934D-991CD2AF063D}" type="presParOf" srcId="{52F64136-05A3-194F-9B9D-B302B6838A3C}" destId="{13868D3E-B475-D547-B159-FBB44CADEEC6}" srcOrd="3" destOrd="0" presId="urn:microsoft.com/office/officeart/2005/8/layout/matrix2"/>
    <dgm:cxn modelId="{9D9BAD86-0BC0-BD4E-B593-99875F12AF4C}" type="presParOf" srcId="{52F64136-05A3-194F-9B9D-B302B6838A3C}" destId="{9E1E39F3-3FDE-4D4B-B210-B7CD5E278BD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60A85AC-0610-4248-9E3D-F4E11DC0346B}" type="doc">
      <dgm:prSet loTypeId="urn:microsoft.com/office/officeart/2005/8/layout/hProcess9" loCatId="" qsTypeId="urn:microsoft.com/office/officeart/2005/8/quickstyle/simple4" qsCatId="simple" csTypeId="urn:microsoft.com/office/officeart/2005/8/colors/accent4_5" csCatId="accent4" phldr="1"/>
      <dgm:spPr/>
    </dgm:pt>
    <dgm:pt modelId="{C4AEE6E8-23F1-D24B-9471-70816ED5A9D4}">
      <dgm:prSet phldrT="[Text]"/>
      <dgm:spPr>
        <a:solidFill>
          <a:schemeClr val="bg2">
            <a:lumMod val="75000"/>
            <a:alpha val="90000"/>
          </a:schemeClr>
        </a:solidFill>
      </dgm:spPr>
      <dgm:t>
        <a:bodyPr/>
        <a:lstStyle/>
        <a:p>
          <a:r>
            <a:rPr lang="en-US" dirty="0" smtClean="0"/>
            <a:t>Temporal Fusion</a:t>
          </a:r>
        </a:p>
        <a:p>
          <a:r>
            <a:rPr lang="en-US" dirty="0" smtClean="0"/>
            <a:t>[Dong et al. VLDB’09]</a:t>
          </a:r>
          <a:endParaRPr lang="en-US" dirty="0"/>
        </a:p>
      </dgm:t>
    </dgm:pt>
    <dgm:pt modelId="{A5E70A85-7BBF-3642-8243-A53AF310BE35}" type="parTrans" cxnId="{3B0A63B3-0EA5-5941-A85E-FB31253DAE9A}">
      <dgm:prSet/>
      <dgm:spPr/>
      <dgm:t>
        <a:bodyPr/>
        <a:lstStyle/>
        <a:p>
          <a:endParaRPr lang="en-US"/>
        </a:p>
      </dgm:t>
    </dgm:pt>
    <dgm:pt modelId="{CB743FC7-15B3-5944-942B-92DA8AB54E29}" type="sibTrans" cxnId="{3B0A63B3-0EA5-5941-A85E-FB31253DAE9A}">
      <dgm:prSet/>
      <dgm:spPr/>
      <dgm:t>
        <a:bodyPr/>
        <a:lstStyle/>
        <a:p>
          <a:endParaRPr lang="en-US"/>
        </a:p>
      </dgm:t>
    </dgm:pt>
    <dgm:pt modelId="{B89E4055-1907-0042-85A9-CB2580357B2D}">
      <dgm:prSet phldrT="[Text]"/>
      <dgm:spPr>
        <a:solidFill>
          <a:schemeClr val="bg2">
            <a:lumMod val="50000"/>
            <a:alpha val="70000"/>
          </a:schemeClr>
        </a:solidFill>
      </dgm:spPr>
      <dgm:t>
        <a:bodyPr/>
        <a:lstStyle/>
        <a:p>
          <a:r>
            <a:rPr lang="en-US" dirty="0" smtClean="0"/>
            <a:t>Dynamic Copy Detection [Dong et al. VLDB’09]</a:t>
          </a:r>
          <a:endParaRPr lang="en-US" dirty="0"/>
        </a:p>
      </dgm:t>
    </dgm:pt>
    <dgm:pt modelId="{EA3956D1-7B6C-BD43-B5D6-D92F95197870}" type="parTrans" cxnId="{308FC069-EE05-9349-9AE1-B2D07535AF0B}">
      <dgm:prSet/>
      <dgm:spPr/>
      <dgm:t>
        <a:bodyPr/>
        <a:lstStyle/>
        <a:p>
          <a:endParaRPr lang="en-US"/>
        </a:p>
      </dgm:t>
    </dgm:pt>
    <dgm:pt modelId="{DC283D64-DC93-CC44-A948-0F159B1EA0F7}" type="sibTrans" cxnId="{308FC069-EE05-9349-9AE1-B2D07535AF0B}">
      <dgm:prSet/>
      <dgm:spPr/>
      <dgm:t>
        <a:bodyPr/>
        <a:lstStyle/>
        <a:p>
          <a:endParaRPr lang="en-US"/>
        </a:p>
      </dgm:t>
    </dgm:pt>
    <dgm:pt modelId="{540D8E31-4A04-8249-8B38-45428276CC4C}">
      <dgm:prSet phldrT="[Text]"/>
      <dgm:spPr>
        <a:solidFill>
          <a:schemeClr val="bg2">
            <a:lumMod val="75000"/>
            <a:alpha val="50000"/>
          </a:schemeClr>
        </a:solidFill>
      </dgm:spPr>
      <dgm:t>
        <a:bodyPr/>
        <a:lstStyle/>
        <a:p>
          <a:r>
            <a:rPr lang="en-US" dirty="0" smtClean="0"/>
            <a:t>Semi-</a:t>
          </a:r>
          <a:r>
            <a:rPr lang="en-US" dirty="0" err="1" smtClean="0"/>
            <a:t>Makovian</a:t>
          </a:r>
          <a:r>
            <a:rPr lang="en-US" dirty="0" smtClean="0"/>
            <a:t/>
          </a:r>
          <a:br>
            <a:rPr lang="en-US" dirty="0" smtClean="0"/>
          </a:br>
          <a:r>
            <a:rPr lang="en-US" dirty="0" smtClean="0"/>
            <a:t>[Pal et al.WWW’12]</a:t>
          </a:r>
          <a:endParaRPr lang="en-US" dirty="0"/>
        </a:p>
      </dgm:t>
    </dgm:pt>
    <dgm:pt modelId="{C909E77C-A3AF-DF4A-B448-DA9A61FACEC8}" type="parTrans" cxnId="{FD075E81-1780-7E4C-BA6C-CFDC06A52F64}">
      <dgm:prSet/>
      <dgm:spPr/>
      <dgm:t>
        <a:bodyPr/>
        <a:lstStyle/>
        <a:p>
          <a:endParaRPr lang="en-US"/>
        </a:p>
      </dgm:t>
    </dgm:pt>
    <dgm:pt modelId="{791E2B06-D2E3-744C-976C-39063C554CA8}" type="sibTrans" cxnId="{FD075E81-1780-7E4C-BA6C-CFDC06A52F64}">
      <dgm:prSet/>
      <dgm:spPr/>
      <dgm:t>
        <a:bodyPr/>
        <a:lstStyle/>
        <a:p>
          <a:endParaRPr lang="en-US"/>
        </a:p>
      </dgm:t>
    </dgm:pt>
    <dgm:pt modelId="{1B8BB19A-F863-0643-B25F-F420B852653F}" type="pres">
      <dgm:prSet presAssocID="{360A85AC-0610-4248-9E3D-F4E11DC0346B}" presName="CompostProcess" presStyleCnt="0">
        <dgm:presLayoutVars>
          <dgm:dir/>
          <dgm:resizeHandles val="exact"/>
        </dgm:presLayoutVars>
      </dgm:prSet>
      <dgm:spPr/>
    </dgm:pt>
    <dgm:pt modelId="{FAF59C5B-E583-1E42-8162-5F7EB726C55E}" type="pres">
      <dgm:prSet presAssocID="{360A85AC-0610-4248-9E3D-F4E11DC0346B}" presName="arrow" presStyleLbl="bgShp" presStyleIdx="0" presStyleCnt="1" custScaleY="68911"/>
      <dgm:spPr/>
    </dgm:pt>
    <dgm:pt modelId="{70C42443-4A75-C946-8B92-E1302DD9BB85}" type="pres">
      <dgm:prSet presAssocID="{360A85AC-0610-4248-9E3D-F4E11DC0346B}" presName="linearProcess" presStyleCnt="0"/>
      <dgm:spPr/>
    </dgm:pt>
    <dgm:pt modelId="{01A2FA4D-28FB-C144-82EA-114584C9A901}" type="pres">
      <dgm:prSet presAssocID="{C4AEE6E8-23F1-D24B-9471-70816ED5A9D4}" presName="textNode" presStyleLbl="node1" presStyleIdx="0" presStyleCnt="3">
        <dgm:presLayoutVars>
          <dgm:bulletEnabled val="1"/>
        </dgm:presLayoutVars>
      </dgm:prSet>
      <dgm:spPr/>
      <dgm:t>
        <a:bodyPr/>
        <a:lstStyle/>
        <a:p>
          <a:endParaRPr lang="en-US"/>
        </a:p>
      </dgm:t>
    </dgm:pt>
    <dgm:pt modelId="{834F3F7B-4CBA-874B-A0DE-398D94B2E280}" type="pres">
      <dgm:prSet presAssocID="{CB743FC7-15B3-5944-942B-92DA8AB54E29}" presName="sibTrans" presStyleCnt="0"/>
      <dgm:spPr/>
    </dgm:pt>
    <dgm:pt modelId="{0B82C91A-D995-994F-BE23-96C5E205DC87}" type="pres">
      <dgm:prSet presAssocID="{B89E4055-1907-0042-85A9-CB2580357B2D}" presName="textNode" presStyleLbl="node1" presStyleIdx="1" presStyleCnt="3">
        <dgm:presLayoutVars>
          <dgm:bulletEnabled val="1"/>
        </dgm:presLayoutVars>
      </dgm:prSet>
      <dgm:spPr/>
      <dgm:t>
        <a:bodyPr/>
        <a:lstStyle/>
        <a:p>
          <a:endParaRPr lang="en-US"/>
        </a:p>
      </dgm:t>
    </dgm:pt>
    <dgm:pt modelId="{821AD956-25E5-6447-BAB4-8AD69D8CFCAE}" type="pres">
      <dgm:prSet presAssocID="{DC283D64-DC93-CC44-A948-0F159B1EA0F7}" presName="sibTrans" presStyleCnt="0"/>
      <dgm:spPr/>
    </dgm:pt>
    <dgm:pt modelId="{27A65F39-66F5-2E40-8A59-BB4F1273485D}" type="pres">
      <dgm:prSet presAssocID="{540D8E31-4A04-8249-8B38-45428276CC4C}" presName="textNode" presStyleLbl="node1" presStyleIdx="2" presStyleCnt="3">
        <dgm:presLayoutVars>
          <dgm:bulletEnabled val="1"/>
        </dgm:presLayoutVars>
      </dgm:prSet>
      <dgm:spPr/>
      <dgm:t>
        <a:bodyPr/>
        <a:lstStyle/>
        <a:p>
          <a:endParaRPr lang="en-US"/>
        </a:p>
      </dgm:t>
    </dgm:pt>
  </dgm:ptLst>
  <dgm:cxnLst>
    <dgm:cxn modelId="{A155B741-E7A9-E94D-B313-36AA26D50272}" type="presOf" srcId="{C4AEE6E8-23F1-D24B-9471-70816ED5A9D4}" destId="{01A2FA4D-28FB-C144-82EA-114584C9A901}" srcOrd="0" destOrd="0" presId="urn:microsoft.com/office/officeart/2005/8/layout/hProcess9"/>
    <dgm:cxn modelId="{08163D9D-31A7-B647-91B0-F98E8EA8ECFE}" type="presOf" srcId="{360A85AC-0610-4248-9E3D-F4E11DC0346B}" destId="{1B8BB19A-F863-0643-B25F-F420B852653F}" srcOrd="0" destOrd="0" presId="urn:microsoft.com/office/officeart/2005/8/layout/hProcess9"/>
    <dgm:cxn modelId="{68073329-DE3B-3C4D-8EF2-5536A7ED89EC}" type="presOf" srcId="{540D8E31-4A04-8249-8B38-45428276CC4C}" destId="{27A65F39-66F5-2E40-8A59-BB4F1273485D}" srcOrd="0" destOrd="0" presId="urn:microsoft.com/office/officeart/2005/8/layout/hProcess9"/>
    <dgm:cxn modelId="{3B0A63B3-0EA5-5941-A85E-FB31253DAE9A}" srcId="{360A85AC-0610-4248-9E3D-F4E11DC0346B}" destId="{C4AEE6E8-23F1-D24B-9471-70816ED5A9D4}" srcOrd="0" destOrd="0" parTransId="{A5E70A85-7BBF-3642-8243-A53AF310BE35}" sibTransId="{CB743FC7-15B3-5944-942B-92DA8AB54E29}"/>
    <dgm:cxn modelId="{C9A21FC3-EE96-014C-93CA-08530D8051FD}" type="presOf" srcId="{B89E4055-1907-0042-85A9-CB2580357B2D}" destId="{0B82C91A-D995-994F-BE23-96C5E205DC87}" srcOrd="0" destOrd="0" presId="urn:microsoft.com/office/officeart/2005/8/layout/hProcess9"/>
    <dgm:cxn modelId="{FD075E81-1780-7E4C-BA6C-CFDC06A52F64}" srcId="{360A85AC-0610-4248-9E3D-F4E11DC0346B}" destId="{540D8E31-4A04-8249-8B38-45428276CC4C}" srcOrd="2" destOrd="0" parTransId="{C909E77C-A3AF-DF4A-B448-DA9A61FACEC8}" sibTransId="{791E2B06-D2E3-744C-976C-39063C554CA8}"/>
    <dgm:cxn modelId="{308FC069-EE05-9349-9AE1-B2D07535AF0B}" srcId="{360A85AC-0610-4248-9E3D-F4E11DC0346B}" destId="{B89E4055-1907-0042-85A9-CB2580357B2D}" srcOrd="1" destOrd="0" parTransId="{EA3956D1-7B6C-BD43-B5D6-D92F95197870}" sibTransId="{DC283D64-DC93-CC44-A948-0F159B1EA0F7}"/>
    <dgm:cxn modelId="{DF5B5F85-04EF-9342-9978-502FCBBB1EE7}" type="presParOf" srcId="{1B8BB19A-F863-0643-B25F-F420B852653F}" destId="{FAF59C5B-E583-1E42-8162-5F7EB726C55E}" srcOrd="0" destOrd="0" presId="urn:microsoft.com/office/officeart/2005/8/layout/hProcess9"/>
    <dgm:cxn modelId="{813CFF36-BF98-B341-ACB7-3FE654C70910}" type="presParOf" srcId="{1B8BB19A-F863-0643-B25F-F420B852653F}" destId="{70C42443-4A75-C946-8B92-E1302DD9BB85}" srcOrd="1" destOrd="0" presId="urn:microsoft.com/office/officeart/2005/8/layout/hProcess9"/>
    <dgm:cxn modelId="{865DDE15-0C11-9F4B-82D6-8816950CED44}" type="presParOf" srcId="{70C42443-4A75-C946-8B92-E1302DD9BB85}" destId="{01A2FA4D-28FB-C144-82EA-114584C9A901}" srcOrd="0" destOrd="0" presId="urn:microsoft.com/office/officeart/2005/8/layout/hProcess9"/>
    <dgm:cxn modelId="{D3CB905F-AAD8-4F40-8E3E-28F965DC2A61}" type="presParOf" srcId="{70C42443-4A75-C946-8B92-E1302DD9BB85}" destId="{834F3F7B-4CBA-874B-A0DE-398D94B2E280}" srcOrd="1" destOrd="0" presId="urn:microsoft.com/office/officeart/2005/8/layout/hProcess9"/>
    <dgm:cxn modelId="{BE1EDD24-324A-4E41-89D3-B365AD770046}" type="presParOf" srcId="{70C42443-4A75-C946-8B92-E1302DD9BB85}" destId="{0B82C91A-D995-994F-BE23-96C5E205DC87}" srcOrd="2" destOrd="0" presId="urn:microsoft.com/office/officeart/2005/8/layout/hProcess9"/>
    <dgm:cxn modelId="{6716868A-BF81-7D47-BA8F-D46FFDB455EE}" type="presParOf" srcId="{70C42443-4A75-C946-8B92-E1302DD9BB85}" destId="{821AD956-25E5-6447-BAB4-8AD69D8CFCAE}" srcOrd="3" destOrd="0" presId="urn:microsoft.com/office/officeart/2005/8/layout/hProcess9"/>
    <dgm:cxn modelId="{446C2DAC-F59F-964A-886C-711B8F0627E9}" type="presParOf" srcId="{70C42443-4A75-C946-8B92-E1302DD9BB85}" destId="{27A65F39-66F5-2E40-8A59-BB4F1273485D}" srcOrd="4"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14DE43B-3090-A94D-A991-165E8B34844E}" type="doc">
      <dgm:prSet loTypeId="urn:microsoft.com/office/officeart/2005/8/layout/matrix2" loCatId="" qsTypeId="urn:microsoft.com/office/officeart/2005/8/quickstyle/simple4" qsCatId="simple" csTypeId="urn:microsoft.com/office/officeart/2005/8/colors/colorful1" csCatId="colorful" phldr="1"/>
      <dgm:spPr/>
      <dgm:t>
        <a:bodyPr/>
        <a:lstStyle/>
        <a:p>
          <a:endParaRPr lang="en-US"/>
        </a:p>
      </dgm:t>
    </dgm:pt>
    <dgm:pt modelId="{E9FA1C3D-2054-9A4D-AEB2-15C1FCEC7967}">
      <dgm:prSet phldrT="[Text]"/>
      <dgm:spPr>
        <a:solidFill>
          <a:schemeClr val="accent2">
            <a:lumMod val="40000"/>
            <a:lumOff val="60000"/>
          </a:schemeClr>
        </a:solidFill>
      </dgm:spPr>
      <dgm:t>
        <a:bodyPr/>
        <a:lstStyle/>
        <a:p>
          <a:r>
            <a:rPr lang="en-US" dirty="0" smtClean="0"/>
            <a:t>Rule-based Data Fusion</a:t>
          </a:r>
        </a:p>
      </dgm:t>
    </dgm:pt>
    <dgm:pt modelId="{A498CBD1-8188-8240-9733-45565FED07CD}" type="parTrans" cxnId="{F2217B11-E037-DD41-B97D-D2F403598116}">
      <dgm:prSet/>
      <dgm:spPr/>
      <dgm:t>
        <a:bodyPr/>
        <a:lstStyle/>
        <a:p>
          <a:endParaRPr lang="en-US"/>
        </a:p>
      </dgm:t>
    </dgm:pt>
    <dgm:pt modelId="{77818853-1E58-2948-9804-BF377E990F90}" type="sibTrans" cxnId="{F2217B11-E037-DD41-B97D-D2F403598116}">
      <dgm:prSet/>
      <dgm:spPr/>
      <dgm:t>
        <a:bodyPr/>
        <a:lstStyle/>
        <a:p>
          <a:endParaRPr lang="en-US"/>
        </a:p>
      </dgm:t>
    </dgm:pt>
    <dgm:pt modelId="{D60A0C28-68BB-FD46-9C81-838FDD8FA2AB}">
      <dgm:prSet phldrT="[Text]"/>
      <dgm:spPr>
        <a:solidFill>
          <a:schemeClr val="accent3">
            <a:lumMod val="75000"/>
          </a:schemeClr>
        </a:solidFill>
      </dgm:spPr>
      <dgm:t>
        <a:bodyPr/>
        <a:lstStyle/>
        <a:p>
          <a:r>
            <a:rPr lang="en-US" dirty="0" smtClean="0"/>
            <a:t>Truth Discovery</a:t>
          </a:r>
          <a:endParaRPr lang="en-US" dirty="0"/>
        </a:p>
      </dgm:t>
    </dgm:pt>
    <dgm:pt modelId="{5C082D33-366A-4D48-B400-7F59ED41E687}" type="parTrans" cxnId="{FB056B86-F16A-3D4F-826F-1D8C9859DE66}">
      <dgm:prSet/>
      <dgm:spPr/>
      <dgm:t>
        <a:bodyPr/>
        <a:lstStyle/>
        <a:p>
          <a:endParaRPr lang="en-US"/>
        </a:p>
      </dgm:t>
    </dgm:pt>
    <dgm:pt modelId="{316F85A7-03BA-D047-8084-784A258641BC}" type="sibTrans" cxnId="{FB056B86-F16A-3D4F-826F-1D8C9859DE66}">
      <dgm:prSet/>
      <dgm:spPr/>
      <dgm:t>
        <a:bodyPr/>
        <a:lstStyle/>
        <a:p>
          <a:endParaRPr lang="en-US"/>
        </a:p>
      </dgm:t>
    </dgm:pt>
    <dgm:pt modelId="{AE6B126C-BB35-0549-954B-A4669FECE9D1}">
      <dgm:prSet phldrT="[Text]"/>
      <dgm:spPr>
        <a:solidFill>
          <a:schemeClr val="bg2">
            <a:lumMod val="75000"/>
          </a:schemeClr>
        </a:solidFill>
      </dgm:spPr>
      <dgm:t>
        <a:bodyPr/>
        <a:lstStyle/>
        <a:p>
          <a:r>
            <a:rPr lang="en-US" dirty="0" smtClean="0"/>
            <a:t>Constraint-based Data Repairing</a:t>
          </a:r>
          <a:endParaRPr lang="en-US" dirty="0"/>
        </a:p>
      </dgm:t>
    </dgm:pt>
    <dgm:pt modelId="{399A2D25-49CA-1F4D-80A8-86C12BE02009}" type="parTrans" cxnId="{B2A954B3-3B25-144E-8CDA-0F9DD163FBCF}">
      <dgm:prSet/>
      <dgm:spPr/>
      <dgm:t>
        <a:bodyPr/>
        <a:lstStyle/>
        <a:p>
          <a:endParaRPr lang="en-US"/>
        </a:p>
      </dgm:t>
    </dgm:pt>
    <dgm:pt modelId="{8412E064-A096-2947-BCA2-8976FDEBBE36}" type="sibTrans" cxnId="{B2A954B3-3B25-144E-8CDA-0F9DD163FBCF}">
      <dgm:prSet/>
      <dgm:spPr/>
      <dgm:t>
        <a:bodyPr/>
        <a:lstStyle/>
        <a:p>
          <a:endParaRPr lang="en-US"/>
        </a:p>
      </dgm:t>
    </dgm:pt>
    <dgm:pt modelId="{F4401DBA-CB31-4244-9CB0-A01485F80267}">
      <dgm:prSet/>
      <dgm:spPr>
        <a:solidFill>
          <a:schemeClr val="bg2">
            <a:lumMod val="90000"/>
          </a:schemeClr>
        </a:solidFill>
      </dgm:spPr>
      <dgm:t>
        <a:bodyPr/>
        <a:lstStyle/>
        <a:p>
          <a:r>
            <a:rPr lang="en-US" dirty="0" smtClean="0"/>
            <a:t>?</a:t>
          </a:r>
          <a:endParaRPr lang="en-US" dirty="0"/>
        </a:p>
      </dgm:t>
    </dgm:pt>
    <dgm:pt modelId="{574E5111-172E-234B-85CA-E8B6ADDC3EC8}" type="parTrans" cxnId="{074AD77C-95BE-0543-BD29-9657DD514774}">
      <dgm:prSet/>
      <dgm:spPr/>
      <dgm:t>
        <a:bodyPr/>
        <a:lstStyle/>
        <a:p>
          <a:endParaRPr lang="en-US"/>
        </a:p>
      </dgm:t>
    </dgm:pt>
    <dgm:pt modelId="{FAC852DC-BCC0-3241-B6F7-63D5A20A24D3}" type="sibTrans" cxnId="{074AD77C-95BE-0543-BD29-9657DD514774}">
      <dgm:prSet/>
      <dgm:spPr/>
      <dgm:t>
        <a:bodyPr/>
        <a:lstStyle/>
        <a:p>
          <a:endParaRPr lang="en-US"/>
        </a:p>
      </dgm:t>
    </dgm:pt>
    <dgm:pt modelId="{52F64136-05A3-194F-9B9D-B302B6838A3C}" type="pres">
      <dgm:prSet presAssocID="{714DE43B-3090-A94D-A991-165E8B34844E}" presName="matrix" presStyleCnt="0">
        <dgm:presLayoutVars>
          <dgm:chMax val="1"/>
          <dgm:dir/>
          <dgm:resizeHandles val="exact"/>
        </dgm:presLayoutVars>
      </dgm:prSet>
      <dgm:spPr/>
      <dgm:t>
        <a:bodyPr/>
        <a:lstStyle/>
        <a:p>
          <a:endParaRPr lang="en-US"/>
        </a:p>
      </dgm:t>
    </dgm:pt>
    <dgm:pt modelId="{F6ED7E18-5C8A-8D48-8BA4-303612947E7D}" type="pres">
      <dgm:prSet presAssocID="{714DE43B-3090-A94D-A991-165E8B34844E}" presName="axisShape" presStyleLbl="bgShp" presStyleIdx="0" presStyleCnt="1" custScaleX="156295"/>
      <dgm:spPr/>
      <dgm:t>
        <a:bodyPr/>
        <a:lstStyle/>
        <a:p>
          <a:endParaRPr lang="en-US"/>
        </a:p>
      </dgm:t>
    </dgm:pt>
    <dgm:pt modelId="{31836C3B-5EC7-E64D-88F4-6CF695A55BE0}" type="pres">
      <dgm:prSet presAssocID="{714DE43B-3090-A94D-A991-165E8B34844E}" presName="rect1" presStyleLbl="node1" presStyleIdx="0" presStyleCnt="4" custScaleX="157328" custLinFactNeighborX="-31681">
        <dgm:presLayoutVars>
          <dgm:chMax val="0"/>
          <dgm:chPref val="0"/>
          <dgm:bulletEnabled val="1"/>
        </dgm:presLayoutVars>
      </dgm:prSet>
      <dgm:spPr/>
      <dgm:t>
        <a:bodyPr/>
        <a:lstStyle/>
        <a:p>
          <a:endParaRPr lang="en-US"/>
        </a:p>
      </dgm:t>
    </dgm:pt>
    <dgm:pt modelId="{B13A255D-6C6C-3249-9C4D-558BE1B1BC65}" type="pres">
      <dgm:prSet presAssocID="{714DE43B-3090-A94D-A991-165E8B34844E}" presName="rect2" presStyleLbl="node1" presStyleIdx="1" presStyleCnt="4" custScaleX="158185" custLinFactNeighborX="31683" custLinFactNeighborY="856">
        <dgm:presLayoutVars>
          <dgm:chMax val="0"/>
          <dgm:chPref val="0"/>
          <dgm:bulletEnabled val="1"/>
        </dgm:presLayoutVars>
      </dgm:prSet>
      <dgm:spPr/>
      <dgm:t>
        <a:bodyPr/>
        <a:lstStyle/>
        <a:p>
          <a:endParaRPr lang="en-US"/>
        </a:p>
      </dgm:t>
    </dgm:pt>
    <dgm:pt modelId="{13868D3E-B475-D547-B159-FBB44CADEEC6}" type="pres">
      <dgm:prSet presAssocID="{714DE43B-3090-A94D-A991-165E8B34844E}" presName="rect3" presStyleLbl="node1" presStyleIdx="2" presStyleCnt="4" custScaleX="158839" custLinFactNeighborX="-32528">
        <dgm:presLayoutVars>
          <dgm:chMax val="0"/>
          <dgm:chPref val="0"/>
          <dgm:bulletEnabled val="1"/>
        </dgm:presLayoutVars>
      </dgm:prSet>
      <dgm:spPr/>
      <dgm:t>
        <a:bodyPr/>
        <a:lstStyle/>
        <a:p>
          <a:endParaRPr lang="en-US"/>
        </a:p>
      </dgm:t>
    </dgm:pt>
    <dgm:pt modelId="{9E1E39F3-3FDE-4D4B-B210-B7CD5E278BD5}" type="pres">
      <dgm:prSet presAssocID="{714DE43B-3090-A94D-A991-165E8B34844E}" presName="rect4" presStyleLbl="node1" presStyleIdx="3" presStyleCnt="4" custScaleX="154884" custLinFactNeighborX="35102" custLinFactNeighborY="856">
        <dgm:presLayoutVars>
          <dgm:chMax val="0"/>
          <dgm:chPref val="0"/>
          <dgm:bulletEnabled val="1"/>
        </dgm:presLayoutVars>
      </dgm:prSet>
      <dgm:spPr/>
      <dgm:t>
        <a:bodyPr/>
        <a:lstStyle/>
        <a:p>
          <a:endParaRPr lang="en-US"/>
        </a:p>
      </dgm:t>
    </dgm:pt>
  </dgm:ptLst>
  <dgm:cxnLst>
    <dgm:cxn modelId="{B2A954B3-3B25-144E-8CDA-0F9DD163FBCF}" srcId="{714DE43B-3090-A94D-A991-165E8B34844E}" destId="{AE6B126C-BB35-0549-954B-A4669FECE9D1}" srcOrd="2" destOrd="0" parTransId="{399A2D25-49CA-1F4D-80A8-86C12BE02009}" sibTransId="{8412E064-A096-2947-BCA2-8976FDEBBE36}"/>
    <dgm:cxn modelId="{0FEB27CA-EE19-D64B-B00C-99A17A0B8C0E}" type="presOf" srcId="{E9FA1C3D-2054-9A4D-AEB2-15C1FCEC7967}" destId="{31836C3B-5EC7-E64D-88F4-6CF695A55BE0}" srcOrd="0" destOrd="0" presId="urn:microsoft.com/office/officeart/2005/8/layout/matrix2"/>
    <dgm:cxn modelId="{600595F3-A475-E941-AF7E-096594FA854D}" type="presOf" srcId="{AE6B126C-BB35-0549-954B-A4669FECE9D1}" destId="{13868D3E-B475-D547-B159-FBB44CADEEC6}" srcOrd="0" destOrd="0" presId="urn:microsoft.com/office/officeart/2005/8/layout/matrix2"/>
    <dgm:cxn modelId="{3B3DD518-84E8-9B4B-9945-B063F49904B4}" type="presOf" srcId="{D60A0C28-68BB-FD46-9C81-838FDD8FA2AB}" destId="{B13A255D-6C6C-3249-9C4D-558BE1B1BC65}" srcOrd="0" destOrd="0" presId="urn:microsoft.com/office/officeart/2005/8/layout/matrix2"/>
    <dgm:cxn modelId="{BA23252A-A0FB-084F-969D-9B7CBAD304B1}" type="presOf" srcId="{F4401DBA-CB31-4244-9CB0-A01485F80267}" destId="{9E1E39F3-3FDE-4D4B-B210-B7CD5E278BD5}" srcOrd="0" destOrd="0" presId="urn:microsoft.com/office/officeart/2005/8/layout/matrix2"/>
    <dgm:cxn modelId="{FB056B86-F16A-3D4F-826F-1D8C9859DE66}" srcId="{714DE43B-3090-A94D-A991-165E8B34844E}" destId="{D60A0C28-68BB-FD46-9C81-838FDD8FA2AB}" srcOrd="1" destOrd="0" parTransId="{5C082D33-366A-4D48-B400-7F59ED41E687}" sibTransId="{316F85A7-03BA-D047-8084-784A258641BC}"/>
    <dgm:cxn modelId="{F2217B11-E037-DD41-B97D-D2F403598116}" srcId="{714DE43B-3090-A94D-A991-165E8B34844E}" destId="{E9FA1C3D-2054-9A4D-AEB2-15C1FCEC7967}" srcOrd="0" destOrd="0" parTransId="{A498CBD1-8188-8240-9733-45565FED07CD}" sibTransId="{77818853-1E58-2948-9804-BF377E990F90}"/>
    <dgm:cxn modelId="{074AD77C-95BE-0543-BD29-9657DD514774}" srcId="{714DE43B-3090-A94D-A991-165E8B34844E}" destId="{F4401DBA-CB31-4244-9CB0-A01485F80267}" srcOrd="3" destOrd="0" parTransId="{574E5111-172E-234B-85CA-E8B6ADDC3EC8}" sibTransId="{FAC852DC-BCC0-3241-B6F7-63D5A20A24D3}"/>
    <dgm:cxn modelId="{48F83014-DC1F-1741-AF6A-F4496629FE58}" type="presOf" srcId="{714DE43B-3090-A94D-A991-165E8B34844E}" destId="{52F64136-05A3-194F-9B9D-B302B6838A3C}" srcOrd="0" destOrd="0" presId="urn:microsoft.com/office/officeart/2005/8/layout/matrix2"/>
    <dgm:cxn modelId="{4AC03F2A-13B3-4B43-AA7B-B1B9C857B660}" type="presParOf" srcId="{52F64136-05A3-194F-9B9D-B302B6838A3C}" destId="{F6ED7E18-5C8A-8D48-8BA4-303612947E7D}" srcOrd="0" destOrd="0" presId="urn:microsoft.com/office/officeart/2005/8/layout/matrix2"/>
    <dgm:cxn modelId="{0DC2CEFE-7B06-9D4A-BF02-B00547B0DAC3}" type="presParOf" srcId="{52F64136-05A3-194F-9B9D-B302B6838A3C}" destId="{31836C3B-5EC7-E64D-88F4-6CF695A55BE0}" srcOrd="1" destOrd="0" presId="urn:microsoft.com/office/officeart/2005/8/layout/matrix2"/>
    <dgm:cxn modelId="{42629A65-3D92-0342-8997-881DEB80663D}" type="presParOf" srcId="{52F64136-05A3-194F-9B9D-B302B6838A3C}" destId="{B13A255D-6C6C-3249-9C4D-558BE1B1BC65}" srcOrd="2" destOrd="0" presId="urn:microsoft.com/office/officeart/2005/8/layout/matrix2"/>
    <dgm:cxn modelId="{F9B14611-B831-AE4F-9A9C-B7F710CE3113}" type="presParOf" srcId="{52F64136-05A3-194F-9B9D-B302B6838A3C}" destId="{13868D3E-B475-D547-B159-FBB44CADEEC6}" srcOrd="3" destOrd="0" presId="urn:microsoft.com/office/officeart/2005/8/layout/matrix2"/>
    <dgm:cxn modelId="{3932623F-EAD2-3F45-9CBB-C594C1DCF169}" type="presParOf" srcId="{52F64136-05A3-194F-9B9D-B302B6838A3C}" destId="{9E1E39F3-3FDE-4D4B-B210-B7CD5E278BD5}"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60A85AC-0610-4248-9E3D-F4E11DC0346B}" type="doc">
      <dgm:prSet loTypeId="urn:microsoft.com/office/officeart/2005/8/layout/hProcess9" loCatId="" qsTypeId="urn:microsoft.com/office/officeart/2005/8/quickstyle/simple4" qsCatId="simple" csTypeId="urn:microsoft.com/office/officeart/2005/8/colors/accent4_5" csCatId="accent4" phldr="1"/>
      <dgm:spPr/>
    </dgm:pt>
    <dgm:pt modelId="{C4AEE6E8-23F1-D24B-9471-70816ED5A9D4}">
      <dgm:prSet phldrT="[Text]"/>
      <dgm:spPr>
        <a:solidFill>
          <a:schemeClr val="bg2">
            <a:lumMod val="75000"/>
            <a:alpha val="90000"/>
          </a:schemeClr>
        </a:solidFill>
      </dgm:spPr>
      <dgm:t>
        <a:bodyPr/>
        <a:lstStyle/>
        <a:p>
          <a:r>
            <a:rPr lang="en-US" dirty="0" smtClean="0"/>
            <a:t>Temporal Fusion</a:t>
          </a:r>
        </a:p>
        <a:p>
          <a:r>
            <a:rPr lang="en-US" dirty="0" smtClean="0"/>
            <a:t>[Dong et al. VLDB’09]</a:t>
          </a:r>
          <a:endParaRPr lang="en-US" dirty="0"/>
        </a:p>
      </dgm:t>
    </dgm:pt>
    <dgm:pt modelId="{A5E70A85-7BBF-3642-8243-A53AF310BE35}" type="parTrans" cxnId="{3B0A63B3-0EA5-5941-A85E-FB31253DAE9A}">
      <dgm:prSet/>
      <dgm:spPr/>
      <dgm:t>
        <a:bodyPr/>
        <a:lstStyle/>
        <a:p>
          <a:endParaRPr lang="en-US"/>
        </a:p>
      </dgm:t>
    </dgm:pt>
    <dgm:pt modelId="{CB743FC7-15B3-5944-942B-92DA8AB54E29}" type="sibTrans" cxnId="{3B0A63B3-0EA5-5941-A85E-FB31253DAE9A}">
      <dgm:prSet/>
      <dgm:spPr/>
      <dgm:t>
        <a:bodyPr/>
        <a:lstStyle/>
        <a:p>
          <a:endParaRPr lang="en-US"/>
        </a:p>
      </dgm:t>
    </dgm:pt>
    <dgm:pt modelId="{B89E4055-1907-0042-85A9-CB2580357B2D}">
      <dgm:prSet phldrT="[Text]"/>
      <dgm:spPr>
        <a:solidFill>
          <a:schemeClr val="bg2">
            <a:lumMod val="75000"/>
            <a:alpha val="70000"/>
          </a:schemeClr>
        </a:solidFill>
      </dgm:spPr>
      <dgm:t>
        <a:bodyPr/>
        <a:lstStyle/>
        <a:p>
          <a:r>
            <a:rPr lang="en-US" dirty="0" smtClean="0"/>
            <a:t>Dynamic Copy Detection [Dong et al. VLDB’09]</a:t>
          </a:r>
          <a:endParaRPr lang="en-US" dirty="0"/>
        </a:p>
      </dgm:t>
    </dgm:pt>
    <dgm:pt modelId="{EA3956D1-7B6C-BD43-B5D6-D92F95197870}" type="parTrans" cxnId="{308FC069-EE05-9349-9AE1-B2D07535AF0B}">
      <dgm:prSet/>
      <dgm:spPr/>
      <dgm:t>
        <a:bodyPr/>
        <a:lstStyle/>
        <a:p>
          <a:endParaRPr lang="en-US"/>
        </a:p>
      </dgm:t>
    </dgm:pt>
    <dgm:pt modelId="{DC283D64-DC93-CC44-A948-0F159B1EA0F7}" type="sibTrans" cxnId="{308FC069-EE05-9349-9AE1-B2D07535AF0B}">
      <dgm:prSet/>
      <dgm:spPr/>
      <dgm:t>
        <a:bodyPr/>
        <a:lstStyle/>
        <a:p>
          <a:endParaRPr lang="en-US"/>
        </a:p>
      </dgm:t>
    </dgm:pt>
    <dgm:pt modelId="{540D8E31-4A04-8249-8B38-45428276CC4C}">
      <dgm:prSet phldrT="[Text]"/>
      <dgm:spPr>
        <a:solidFill>
          <a:schemeClr val="accent5">
            <a:lumMod val="75000"/>
            <a:alpha val="50000"/>
          </a:schemeClr>
        </a:solidFill>
      </dgm:spPr>
      <dgm:t>
        <a:bodyPr/>
        <a:lstStyle/>
        <a:p>
          <a:r>
            <a:rPr lang="en-US" dirty="0" smtClean="0"/>
            <a:t>Semi-</a:t>
          </a:r>
          <a:r>
            <a:rPr lang="en-US" dirty="0" err="1" smtClean="0"/>
            <a:t>Makovian</a:t>
          </a:r>
          <a:r>
            <a:rPr lang="en-US" dirty="0" smtClean="0"/>
            <a:t> Model</a:t>
          </a:r>
          <a:br>
            <a:rPr lang="en-US" dirty="0" smtClean="0"/>
          </a:br>
          <a:r>
            <a:rPr lang="en-US" dirty="0" smtClean="0"/>
            <a:t>[Pal et al. WWW’12]</a:t>
          </a:r>
          <a:endParaRPr lang="en-US" dirty="0"/>
        </a:p>
      </dgm:t>
    </dgm:pt>
    <dgm:pt modelId="{C909E77C-A3AF-DF4A-B448-DA9A61FACEC8}" type="parTrans" cxnId="{FD075E81-1780-7E4C-BA6C-CFDC06A52F64}">
      <dgm:prSet/>
      <dgm:spPr/>
      <dgm:t>
        <a:bodyPr/>
        <a:lstStyle/>
        <a:p>
          <a:endParaRPr lang="en-US"/>
        </a:p>
      </dgm:t>
    </dgm:pt>
    <dgm:pt modelId="{791E2B06-D2E3-744C-976C-39063C554CA8}" type="sibTrans" cxnId="{FD075E81-1780-7E4C-BA6C-CFDC06A52F64}">
      <dgm:prSet/>
      <dgm:spPr/>
      <dgm:t>
        <a:bodyPr/>
        <a:lstStyle/>
        <a:p>
          <a:endParaRPr lang="en-US"/>
        </a:p>
      </dgm:t>
    </dgm:pt>
    <dgm:pt modelId="{1B8BB19A-F863-0643-B25F-F420B852653F}" type="pres">
      <dgm:prSet presAssocID="{360A85AC-0610-4248-9E3D-F4E11DC0346B}" presName="CompostProcess" presStyleCnt="0">
        <dgm:presLayoutVars>
          <dgm:dir/>
          <dgm:resizeHandles val="exact"/>
        </dgm:presLayoutVars>
      </dgm:prSet>
      <dgm:spPr/>
    </dgm:pt>
    <dgm:pt modelId="{FAF59C5B-E583-1E42-8162-5F7EB726C55E}" type="pres">
      <dgm:prSet presAssocID="{360A85AC-0610-4248-9E3D-F4E11DC0346B}" presName="arrow" presStyleLbl="bgShp" presStyleIdx="0" presStyleCnt="1" custScaleY="68911"/>
      <dgm:spPr/>
    </dgm:pt>
    <dgm:pt modelId="{70C42443-4A75-C946-8B92-E1302DD9BB85}" type="pres">
      <dgm:prSet presAssocID="{360A85AC-0610-4248-9E3D-F4E11DC0346B}" presName="linearProcess" presStyleCnt="0"/>
      <dgm:spPr/>
    </dgm:pt>
    <dgm:pt modelId="{01A2FA4D-28FB-C144-82EA-114584C9A901}" type="pres">
      <dgm:prSet presAssocID="{C4AEE6E8-23F1-D24B-9471-70816ED5A9D4}" presName="textNode" presStyleLbl="node1" presStyleIdx="0" presStyleCnt="3">
        <dgm:presLayoutVars>
          <dgm:bulletEnabled val="1"/>
        </dgm:presLayoutVars>
      </dgm:prSet>
      <dgm:spPr/>
      <dgm:t>
        <a:bodyPr/>
        <a:lstStyle/>
        <a:p>
          <a:endParaRPr lang="en-US"/>
        </a:p>
      </dgm:t>
    </dgm:pt>
    <dgm:pt modelId="{834F3F7B-4CBA-874B-A0DE-398D94B2E280}" type="pres">
      <dgm:prSet presAssocID="{CB743FC7-15B3-5944-942B-92DA8AB54E29}" presName="sibTrans" presStyleCnt="0"/>
      <dgm:spPr/>
    </dgm:pt>
    <dgm:pt modelId="{0B82C91A-D995-994F-BE23-96C5E205DC87}" type="pres">
      <dgm:prSet presAssocID="{B89E4055-1907-0042-85A9-CB2580357B2D}" presName="textNode" presStyleLbl="node1" presStyleIdx="1" presStyleCnt="3">
        <dgm:presLayoutVars>
          <dgm:bulletEnabled val="1"/>
        </dgm:presLayoutVars>
      </dgm:prSet>
      <dgm:spPr/>
      <dgm:t>
        <a:bodyPr/>
        <a:lstStyle/>
        <a:p>
          <a:endParaRPr lang="en-US"/>
        </a:p>
      </dgm:t>
    </dgm:pt>
    <dgm:pt modelId="{821AD956-25E5-6447-BAB4-8AD69D8CFCAE}" type="pres">
      <dgm:prSet presAssocID="{DC283D64-DC93-CC44-A948-0F159B1EA0F7}" presName="sibTrans" presStyleCnt="0"/>
      <dgm:spPr/>
    </dgm:pt>
    <dgm:pt modelId="{27A65F39-66F5-2E40-8A59-BB4F1273485D}" type="pres">
      <dgm:prSet presAssocID="{540D8E31-4A04-8249-8B38-45428276CC4C}" presName="textNode" presStyleLbl="node1" presStyleIdx="2" presStyleCnt="3">
        <dgm:presLayoutVars>
          <dgm:bulletEnabled val="1"/>
        </dgm:presLayoutVars>
      </dgm:prSet>
      <dgm:spPr/>
      <dgm:t>
        <a:bodyPr/>
        <a:lstStyle/>
        <a:p>
          <a:endParaRPr lang="en-US"/>
        </a:p>
      </dgm:t>
    </dgm:pt>
  </dgm:ptLst>
  <dgm:cxnLst>
    <dgm:cxn modelId="{6C10CD93-FBD8-0E4B-AE5D-BB50E318BEE2}" type="presOf" srcId="{540D8E31-4A04-8249-8B38-45428276CC4C}" destId="{27A65F39-66F5-2E40-8A59-BB4F1273485D}" srcOrd="0" destOrd="0" presId="urn:microsoft.com/office/officeart/2005/8/layout/hProcess9"/>
    <dgm:cxn modelId="{85C70B87-5602-724E-AA92-F81A12B2AFF4}" type="presOf" srcId="{B89E4055-1907-0042-85A9-CB2580357B2D}" destId="{0B82C91A-D995-994F-BE23-96C5E205DC87}" srcOrd="0" destOrd="0" presId="urn:microsoft.com/office/officeart/2005/8/layout/hProcess9"/>
    <dgm:cxn modelId="{58D958A0-8265-514C-B634-E41CAD7CF6E9}" type="presOf" srcId="{360A85AC-0610-4248-9E3D-F4E11DC0346B}" destId="{1B8BB19A-F863-0643-B25F-F420B852653F}" srcOrd="0" destOrd="0" presId="urn:microsoft.com/office/officeart/2005/8/layout/hProcess9"/>
    <dgm:cxn modelId="{3B0A63B3-0EA5-5941-A85E-FB31253DAE9A}" srcId="{360A85AC-0610-4248-9E3D-F4E11DC0346B}" destId="{C4AEE6E8-23F1-D24B-9471-70816ED5A9D4}" srcOrd="0" destOrd="0" parTransId="{A5E70A85-7BBF-3642-8243-A53AF310BE35}" sibTransId="{CB743FC7-15B3-5944-942B-92DA8AB54E29}"/>
    <dgm:cxn modelId="{FD075E81-1780-7E4C-BA6C-CFDC06A52F64}" srcId="{360A85AC-0610-4248-9E3D-F4E11DC0346B}" destId="{540D8E31-4A04-8249-8B38-45428276CC4C}" srcOrd="2" destOrd="0" parTransId="{C909E77C-A3AF-DF4A-B448-DA9A61FACEC8}" sibTransId="{791E2B06-D2E3-744C-976C-39063C554CA8}"/>
    <dgm:cxn modelId="{308FC069-EE05-9349-9AE1-B2D07535AF0B}" srcId="{360A85AC-0610-4248-9E3D-F4E11DC0346B}" destId="{B89E4055-1907-0042-85A9-CB2580357B2D}" srcOrd="1" destOrd="0" parTransId="{EA3956D1-7B6C-BD43-B5D6-D92F95197870}" sibTransId="{DC283D64-DC93-CC44-A948-0F159B1EA0F7}"/>
    <dgm:cxn modelId="{8B54B1B3-E46B-444D-8AB4-50477B484BF8}" type="presOf" srcId="{C4AEE6E8-23F1-D24B-9471-70816ED5A9D4}" destId="{01A2FA4D-28FB-C144-82EA-114584C9A901}" srcOrd="0" destOrd="0" presId="urn:microsoft.com/office/officeart/2005/8/layout/hProcess9"/>
    <dgm:cxn modelId="{B73AB516-2A9E-F742-B96F-933D4EC97AD5}" type="presParOf" srcId="{1B8BB19A-F863-0643-B25F-F420B852653F}" destId="{FAF59C5B-E583-1E42-8162-5F7EB726C55E}" srcOrd="0" destOrd="0" presId="urn:microsoft.com/office/officeart/2005/8/layout/hProcess9"/>
    <dgm:cxn modelId="{868B7BBF-7CD1-7C45-BD0B-E05259666647}" type="presParOf" srcId="{1B8BB19A-F863-0643-B25F-F420B852653F}" destId="{70C42443-4A75-C946-8B92-E1302DD9BB85}" srcOrd="1" destOrd="0" presId="urn:microsoft.com/office/officeart/2005/8/layout/hProcess9"/>
    <dgm:cxn modelId="{55EE378D-D4B2-ED4F-B0CC-3086CF418CA5}" type="presParOf" srcId="{70C42443-4A75-C946-8B92-E1302DD9BB85}" destId="{01A2FA4D-28FB-C144-82EA-114584C9A901}" srcOrd="0" destOrd="0" presId="urn:microsoft.com/office/officeart/2005/8/layout/hProcess9"/>
    <dgm:cxn modelId="{9E91FAB6-0208-C040-90E0-E749E3DB961C}" type="presParOf" srcId="{70C42443-4A75-C946-8B92-E1302DD9BB85}" destId="{834F3F7B-4CBA-874B-A0DE-398D94B2E280}" srcOrd="1" destOrd="0" presId="urn:microsoft.com/office/officeart/2005/8/layout/hProcess9"/>
    <dgm:cxn modelId="{4160048D-6E96-DA4B-B0A7-71D5D3328128}" type="presParOf" srcId="{70C42443-4A75-C946-8B92-E1302DD9BB85}" destId="{0B82C91A-D995-994F-BE23-96C5E205DC87}" srcOrd="2" destOrd="0" presId="urn:microsoft.com/office/officeart/2005/8/layout/hProcess9"/>
    <dgm:cxn modelId="{058A6535-BF27-8343-B181-F64341C9B9C0}" type="presParOf" srcId="{70C42443-4A75-C946-8B92-E1302DD9BB85}" destId="{821AD956-25E5-6447-BAB4-8AD69D8CFCAE}" srcOrd="3" destOrd="0" presId="urn:microsoft.com/office/officeart/2005/8/layout/hProcess9"/>
    <dgm:cxn modelId="{347B28B2-4A8D-A244-9544-D64A9D052113}" type="presParOf" srcId="{70C42443-4A75-C946-8B92-E1302DD9BB85}" destId="{27A65F39-66F5-2E40-8A59-BB4F1273485D}" srcOrd="4" destOrd="0" presId="urn:microsoft.com/office/officeart/2005/8/layout/hProcess9"/>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BA2087-4B12-AB42-832B-949E536BA2C4}" type="doc">
      <dgm:prSet loTypeId="urn:microsoft.com/office/officeart/2005/8/layout/process2" loCatId="" qsTypeId="urn:microsoft.com/office/officeart/2005/8/quickstyle/simple4" qsCatId="simple" csTypeId="urn:microsoft.com/office/officeart/2005/8/colors/accent2_2" csCatId="accent2" phldr="1"/>
      <dgm:spPr/>
    </dgm:pt>
    <dgm:pt modelId="{6F4774F1-01EF-7540-A0D2-7D67D6C826C4}">
      <dgm:prSet phldrT="[Text]"/>
      <dgm:spPr>
        <a:solidFill>
          <a:srgbClr val="A6CDBD"/>
        </a:solidFill>
      </dgm:spPr>
      <dgm:t>
        <a:bodyPr/>
        <a:lstStyle/>
        <a:p>
          <a:r>
            <a:rPr lang="en-US" dirty="0" smtClean="0"/>
            <a:t>Blocking</a:t>
          </a:r>
          <a:endParaRPr lang="en-US" dirty="0"/>
        </a:p>
      </dgm:t>
    </dgm:pt>
    <dgm:pt modelId="{DA085D3E-504C-6349-9F98-33DCA79FD1D6}" type="parTrans" cxnId="{AF46AA26-E536-D340-880B-5E17C1D63F2C}">
      <dgm:prSet/>
      <dgm:spPr/>
      <dgm:t>
        <a:bodyPr/>
        <a:lstStyle/>
        <a:p>
          <a:endParaRPr lang="en-US"/>
        </a:p>
      </dgm:t>
    </dgm:pt>
    <dgm:pt modelId="{E4663F46-B308-2D45-B3AE-A2EDD31857B1}" type="sibTrans" cxnId="{AF46AA26-E536-D340-880B-5E17C1D63F2C}">
      <dgm:prSet/>
      <dgm:spPr/>
      <dgm:t>
        <a:bodyPr/>
        <a:lstStyle/>
        <a:p>
          <a:endParaRPr lang="en-US"/>
        </a:p>
      </dgm:t>
    </dgm:pt>
    <dgm:pt modelId="{BC0D9D2E-B346-B04E-871B-91D60C8DFB1C}">
      <dgm:prSet phldrT="[Text]"/>
      <dgm:spPr>
        <a:solidFill>
          <a:srgbClr val="A6CDBD"/>
        </a:solidFill>
      </dgm:spPr>
      <dgm:t>
        <a:bodyPr/>
        <a:lstStyle/>
        <a:p>
          <a:r>
            <a:rPr lang="en-US" dirty="0" smtClean="0"/>
            <a:t>Pairwise Matching</a:t>
          </a:r>
          <a:endParaRPr lang="en-US" dirty="0"/>
        </a:p>
      </dgm:t>
    </dgm:pt>
    <dgm:pt modelId="{659FDA8D-52F6-0F41-A8B3-832E2D8905C1}" type="parTrans" cxnId="{F02652A7-1347-F24B-8386-319B082B4F65}">
      <dgm:prSet/>
      <dgm:spPr/>
      <dgm:t>
        <a:bodyPr/>
        <a:lstStyle/>
        <a:p>
          <a:endParaRPr lang="en-US"/>
        </a:p>
      </dgm:t>
    </dgm:pt>
    <dgm:pt modelId="{E1B61592-AB7F-5249-8E0D-092744814463}" type="sibTrans" cxnId="{F02652A7-1347-F24B-8386-319B082B4F65}">
      <dgm:prSet/>
      <dgm:spPr/>
      <dgm:t>
        <a:bodyPr/>
        <a:lstStyle/>
        <a:p>
          <a:endParaRPr lang="en-US"/>
        </a:p>
      </dgm:t>
    </dgm:pt>
    <dgm:pt modelId="{770DE538-F36A-CA41-B4E2-17A30F9AFCD2}">
      <dgm:prSet phldrT="[Text]"/>
      <dgm:spPr>
        <a:solidFill>
          <a:srgbClr val="3366FF"/>
        </a:solidFill>
      </dgm:spPr>
      <dgm:t>
        <a:bodyPr/>
        <a:lstStyle/>
        <a:p>
          <a:r>
            <a:rPr lang="en-US" dirty="0" smtClean="0"/>
            <a:t>Clustering</a:t>
          </a:r>
          <a:endParaRPr lang="en-US" dirty="0"/>
        </a:p>
      </dgm:t>
    </dgm:pt>
    <dgm:pt modelId="{2A99B17E-0509-AE4E-A807-AE768AFFC30F}" type="parTrans" cxnId="{CB023B37-C5A7-B841-8B98-4029B01EFFD8}">
      <dgm:prSet/>
      <dgm:spPr/>
      <dgm:t>
        <a:bodyPr/>
        <a:lstStyle/>
        <a:p>
          <a:endParaRPr lang="en-US"/>
        </a:p>
      </dgm:t>
    </dgm:pt>
    <dgm:pt modelId="{9672F5B4-7EC3-DB4C-B8B9-B766E0A8FBF4}" type="sibTrans" cxnId="{CB023B37-C5A7-B841-8B98-4029B01EFFD8}">
      <dgm:prSet/>
      <dgm:spPr/>
      <dgm:t>
        <a:bodyPr/>
        <a:lstStyle/>
        <a:p>
          <a:endParaRPr lang="en-US"/>
        </a:p>
      </dgm:t>
    </dgm:pt>
    <dgm:pt modelId="{B0004058-46AB-8F44-93EC-B93AACB4E6E5}" type="pres">
      <dgm:prSet presAssocID="{EDBA2087-4B12-AB42-832B-949E536BA2C4}" presName="linearFlow" presStyleCnt="0">
        <dgm:presLayoutVars>
          <dgm:resizeHandles val="exact"/>
        </dgm:presLayoutVars>
      </dgm:prSet>
      <dgm:spPr/>
    </dgm:pt>
    <dgm:pt modelId="{E7BD40D1-3B35-C247-8AA4-87AA99A7684E}" type="pres">
      <dgm:prSet presAssocID="{6F4774F1-01EF-7540-A0D2-7D67D6C826C4}" presName="node" presStyleLbl="node1" presStyleIdx="0" presStyleCnt="3">
        <dgm:presLayoutVars>
          <dgm:bulletEnabled val="1"/>
        </dgm:presLayoutVars>
      </dgm:prSet>
      <dgm:spPr/>
      <dgm:t>
        <a:bodyPr/>
        <a:lstStyle/>
        <a:p>
          <a:endParaRPr lang="en-US"/>
        </a:p>
      </dgm:t>
    </dgm:pt>
    <dgm:pt modelId="{76F76E16-FFC1-BA49-8FB0-BEECEAA5DD78}" type="pres">
      <dgm:prSet presAssocID="{E4663F46-B308-2D45-B3AE-A2EDD31857B1}" presName="sibTrans" presStyleLbl="sibTrans2D1" presStyleIdx="0" presStyleCnt="2"/>
      <dgm:spPr/>
      <dgm:t>
        <a:bodyPr/>
        <a:lstStyle/>
        <a:p>
          <a:endParaRPr lang="en-US"/>
        </a:p>
      </dgm:t>
    </dgm:pt>
    <dgm:pt modelId="{38A08608-F3ED-0B40-80BB-474C0D7ABE7C}" type="pres">
      <dgm:prSet presAssocID="{E4663F46-B308-2D45-B3AE-A2EDD31857B1}" presName="connectorText" presStyleLbl="sibTrans2D1" presStyleIdx="0" presStyleCnt="2"/>
      <dgm:spPr/>
      <dgm:t>
        <a:bodyPr/>
        <a:lstStyle/>
        <a:p>
          <a:endParaRPr lang="en-US"/>
        </a:p>
      </dgm:t>
    </dgm:pt>
    <dgm:pt modelId="{88112B7E-75A5-7A46-919A-5C9E9FF0744C}" type="pres">
      <dgm:prSet presAssocID="{BC0D9D2E-B346-B04E-871B-91D60C8DFB1C}" presName="node" presStyleLbl="node1" presStyleIdx="1" presStyleCnt="3">
        <dgm:presLayoutVars>
          <dgm:bulletEnabled val="1"/>
        </dgm:presLayoutVars>
      </dgm:prSet>
      <dgm:spPr/>
      <dgm:t>
        <a:bodyPr/>
        <a:lstStyle/>
        <a:p>
          <a:endParaRPr lang="en-US"/>
        </a:p>
      </dgm:t>
    </dgm:pt>
    <dgm:pt modelId="{A3159909-B308-1B46-9AE1-0BEA2836F11A}" type="pres">
      <dgm:prSet presAssocID="{E1B61592-AB7F-5249-8E0D-092744814463}" presName="sibTrans" presStyleLbl="sibTrans2D1" presStyleIdx="1" presStyleCnt="2"/>
      <dgm:spPr/>
      <dgm:t>
        <a:bodyPr/>
        <a:lstStyle/>
        <a:p>
          <a:endParaRPr lang="en-US"/>
        </a:p>
      </dgm:t>
    </dgm:pt>
    <dgm:pt modelId="{600170CE-BE13-6D4C-94DF-848C5DFF48A3}" type="pres">
      <dgm:prSet presAssocID="{E1B61592-AB7F-5249-8E0D-092744814463}" presName="connectorText" presStyleLbl="sibTrans2D1" presStyleIdx="1" presStyleCnt="2"/>
      <dgm:spPr/>
      <dgm:t>
        <a:bodyPr/>
        <a:lstStyle/>
        <a:p>
          <a:endParaRPr lang="en-US"/>
        </a:p>
      </dgm:t>
    </dgm:pt>
    <dgm:pt modelId="{39B3B974-59A7-994D-91C0-A083B8B8CE0D}" type="pres">
      <dgm:prSet presAssocID="{770DE538-F36A-CA41-B4E2-17A30F9AFCD2}" presName="node" presStyleLbl="node1" presStyleIdx="2" presStyleCnt="3">
        <dgm:presLayoutVars>
          <dgm:bulletEnabled val="1"/>
        </dgm:presLayoutVars>
      </dgm:prSet>
      <dgm:spPr/>
      <dgm:t>
        <a:bodyPr/>
        <a:lstStyle/>
        <a:p>
          <a:endParaRPr lang="en-US"/>
        </a:p>
      </dgm:t>
    </dgm:pt>
  </dgm:ptLst>
  <dgm:cxnLst>
    <dgm:cxn modelId="{BEE18DD6-1556-B94F-ACDB-06B7D65B15A6}" type="presOf" srcId="{770DE538-F36A-CA41-B4E2-17A30F9AFCD2}" destId="{39B3B974-59A7-994D-91C0-A083B8B8CE0D}" srcOrd="0" destOrd="0" presId="urn:microsoft.com/office/officeart/2005/8/layout/process2"/>
    <dgm:cxn modelId="{6A0EA633-57F7-074C-AC62-82D7AD48F96F}" type="presOf" srcId="{6F4774F1-01EF-7540-A0D2-7D67D6C826C4}" destId="{E7BD40D1-3B35-C247-8AA4-87AA99A7684E}" srcOrd="0" destOrd="0" presId="urn:microsoft.com/office/officeart/2005/8/layout/process2"/>
    <dgm:cxn modelId="{C3E58333-FA93-A54E-B6E8-614D185728FB}" type="presOf" srcId="{E1B61592-AB7F-5249-8E0D-092744814463}" destId="{600170CE-BE13-6D4C-94DF-848C5DFF48A3}" srcOrd="1" destOrd="0" presId="urn:microsoft.com/office/officeart/2005/8/layout/process2"/>
    <dgm:cxn modelId="{516E17E1-8361-744A-B81E-D862B5FBCBFC}" type="presOf" srcId="{BC0D9D2E-B346-B04E-871B-91D60C8DFB1C}" destId="{88112B7E-75A5-7A46-919A-5C9E9FF0744C}" srcOrd="0" destOrd="0" presId="urn:microsoft.com/office/officeart/2005/8/layout/process2"/>
    <dgm:cxn modelId="{48A1B8ED-93E1-924A-85BB-C646E7B6BB6F}" type="presOf" srcId="{E4663F46-B308-2D45-B3AE-A2EDD31857B1}" destId="{76F76E16-FFC1-BA49-8FB0-BEECEAA5DD78}" srcOrd="0" destOrd="0" presId="urn:microsoft.com/office/officeart/2005/8/layout/process2"/>
    <dgm:cxn modelId="{07CB12FC-CA96-8840-B05C-B7F16B5A1064}" type="presOf" srcId="{E4663F46-B308-2D45-B3AE-A2EDD31857B1}" destId="{38A08608-F3ED-0B40-80BB-474C0D7ABE7C}" srcOrd="1" destOrd="0" presId="urn:microsoft.com/office/officeart/2005/8/layout/process2"/>
    <dgm:cxn modelId="{DCBAA176-7F45-B945-BE53-3B000C82A97E}" type="presOf" srcId="{EDBA2087-4B12-AB42-832B-949E536BA2C4}" destId="{B0004058-46AB-8F44-93EC-B93AACB4E6E5}" srcOrd="0" destOrd="0" presId="urn:microsoft.com/office/officeart/2005/8/layout/process2"/>
    <dgm:cxn modelId="{AFDC0ABE-E50C-1E4F-9E06-7A9EC1284C69}" type="presOf" srcId="{E1B61592-AB7F-5249-8E0D-092744814463}" destId="{A3159909-B308-1B46-9AE1-0BEA2836F11A}" srcOrd="0" destOrd="0" presId="urn:microsoft.com/office/officeart/2005/8/layout/process2"/>
    <dgm:cxn modelId="{AF46AA26-E536-D340-880B-5E17C1D63F2C}" srcId="{EDBA2087-4B12-AB42-832B-949E536BA2C4}" destId="{6F4774F1-01EF-7540-A0D2-7D67D6C826C4}" srcOrd="0" destOrd="0" parTransId="{DA085D3E-504C-6349-9F98-33DCA79FD1D6}" sibTransId="{E4663F46-B308-2D45-B3AE-A2EDD31857B1}"/>
    <dgm:cxn modelId="{CB023B37-C5A7-B841-8B98-4029B01EFFD8}" srcId="{EDBA2087-4B12-AB42-832B-949E536BA2C4}" destId="{770DE538-F36A-CA41-B4E2-17A30F9AFCD2}" srcOrd="2" destOrd="0" parTransId="{2A99B17E-0509-AE4E-A807-AE768AFFC30F}" sibTransId="{9672F5B4-7EC3-DB4C-B8B9-B766E0A8FBF4}"/>
    <dgm:cxn modelId="{F02652A7-1347-F24B-8386-319B082B4F65}" srcId="{EDBA2087-4B12-AB42-832B-949E536BA2C4}" destId="{BC0D9D2E-B346-B04E-871B-91D60C8DFB1C}" srcOrd="1" destOrd="0" parTransId="{659FDA8D-52F6-0F41-A8B3-832E2D8905C1}" sibTransId="{E1B61592-AB7F-5249-8E0D-092744814463}"/>
    <dgm:cxn modelId="{4EC3D2B3-6374-A842-864C-2C9CF6B40B90}" type="presParOf" srcId="{B0004058-46AB-8F44-93EC-B93AACB4E6E5}" destId="{E7BD40D1-3B35-C247-8AA4-87AA99A7684E}" srcOrd="0" destOrd="0" presId="urn:microsoft.com/office/officeart/2005/8/layout/process2"/>
    <dgm:cxn modelId="{6287942F-0B29-4748-92B5-75ED1C5A5A04}" type="presParOf" srcId="{B0004058-46AB-8F44-93EC-B93AACB4E6E5}" destId="{76F76E16-FFC1-BA49-8FB0-BEECEAA5DD78}" srcOrd="1" destOrd="0" presId="urn:microsoft.com/office/officeart/2005/8/layout/process2"/>
    <dgm:cxn modelId="{EA82CB05-6F4D-1F4F-8979-D75D7F973821}" type="presParOf" srcId="{76F76E16-FFC1-BA49-8FB0-BEECEAA5DD78}" destId="{38A08608-F3ED-0B40-80BB-474C0D7ABE7C}" srcOrd="0" destOrd="0" presId="urn:microsoft.com/office/officeart/2005/8/layout/process2"/>
    <dgm:cxn modelId="{B4386B5A-5C60-064E-BB5C-2B4EA88B97A1}" type="presParOf" srcId="{B0004058-46AB-8F44-93EC-B93AACB4E6E5}" destId="{88112B7E-75A5-7A46-919A-5C9E9FF0744C}" srcOrd="2" destOrd="0" presId="urn:microsoft.com/office/officeart/2005/8/layout/process2"/>
    <dgm:cxn modelId="{804324F0-0E8A-5F46-BF05-9A3D5D4D3FBE}" type="presParOf" srcId="{B0004058-46AB-8F44-93EC-B93AACB4E6E5}" destId="{A3159909-B308-1B46-9AE1-0BEA2836F11A}" srcOrd="3" destOrd="0" presId="urn:microsoft.com/office/officeart/2005/8/layout/process2"/>
    <dgm:cxn modelId="{DE509526-0F6C-A04F-A491-45C9DD65A83E}" type="presParOf" srcId="{A3159909-B308-1B46-9AE1-0BEA2836F11A}" destId="{600170CE-BE13-6D4C-94DF-848C5DFF48A3}" srcOrd="0" destOrd="0" presId="urn:microsoft.com/office/officeart/2005/8/layout/process2"/>
    <dgm:cxn modelId="{F5355F23-45F8-DF4F-BBE8-E184A69977D1}" type="presParOf" srcId="{B0004058-46AB-8F44-93EC-B93AACB4E6E5}" destId="{39B3B974-59A7-994D-91C0-A083B8B8CE0D}"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60A85AC-0610-4248-9E3D-F4E11DC0346B}" type="doc">
      <dgm:prSet loTypeId="urn:microsoft.com/office/officeart/2005/8/layout/hProcess9" loCatId="" qsTypeId="urn:microsoft.com/office/officeart/2005/8/quickstyle/simple4" qsCatId="simple" csTypeId="urn:microsoft.com/office/officeart/2005/8/colors/accent4_5" csCatId="accent4" phldr="1"/>
      <dgm:spPr/>
    </dgm:pt>
    <dgm:pt modelId="{C4AEE6E8-23F1-D24B-9471-70816ED5A9D4}">
      <dgm:prSet phldrT="[Text]"/>
      <dgm:spPr>
        <a:solidFill>
          <a:schemeClr val="bg2">
            <a:lumMod val="75000"/>
            <a:alpha val="90000"/>
          </a:schemeClr>
        </a:solidFill>
      </dgm:spPr>
      <dgm:t>
        <a:bodyPr/>
        <a:lstStyle/>
        <a:p>
          <a:r>
            <a:rPr lang="en-US" dirty="0" smtClean="0"/>
            <a:t>Time Decay </a:t>
          </a:r>
          <a:br>
            <a:rPr lang="en-US" dirty="0" smtClean="0"/>
          </a:br>
          <a:r>
            <a:rPr lang="en-US" dirty="0" smtClean="0"/>
            <a:t>[Li et al. VLDB’11]</a:t>
          </a:r>
          <a:endParaRPr lang="en-US" dirty="0"/>
        </a:p>
      </dgm:t>
    </dgm:pt>
    <dgm:pt modelId="{A5E70A85-7BBF-3642-8243-A53AF310BE35}" type="parTrans" cxnId="{3B0A63B3-0EA5-5941-A85E-FB31253DAE9A}">
      <dgm:prSet/>
      <dgm:spPr/>
      <dgm:t>
        <a:bodyPr/>
        <a:lstStyle/>
        <a:p>
          <a:endParaRPr lang="en-US"/>
        </a:p>
      </dgm:t>
    </dgm:pt>
    <dgm:pt modelId="{CB743FC7-15B3-5944-942B-92DA8AB54E29}" type="sibTrans" cxnId="{3B0A63B3-0EA5-5941-A85E-FB31253DAE9A}">
      <dgm:prSet/>
      <dgm:spPr/>
      <dgm:t>
        <a:bodyPr/>
        <a:lstStyle/>
        <a:p>
          <a:endParaRPr lang="en-US"/>
        </a:p>
      </dgm:t>
    </dgm:pt>
    <dgm:pt modelId="{B89E4055-1907-0042-85A9-CB2580357B2D}">
      <dgm:prSet phldrT="[Text]"/>
      <dgm:spPr/>
      <dgm:t>
        <a:bodyPr/>
        <a:lstStyle/>
        <a:p>
          <a:r>
            <a:rPr lang="en-US" dirty="0" smtClean="0"/>
            <a:t>Recurrence Rate</a:t>
          </a:r>
          <a:br>
            <a:rPr lang="en-US" dirty="0" smtClean="0"/>
          </a:br>
          <a:r>
            <a:rPr lang="en-US" dirty="0" smtClean="0"/>
            <a:t>[Chiang et al. Sigmod’14]</a:t>
          </a:r>
          <a:endParaRPr lang="en-US" dirty="0"/>
        </a:p>
      </dgm:t>
    </dgm:pt>
    <dgm:pt modelId="{EA3956D1-7B6C-BD43-B5D6-D92F95197870}" type="parTrans" cxnId="{308FC069-EE05-9349-9AE1-B2D07535AF0B}">
      <dgm:prSet/>
      <dgm:spPr/>
      <dgm:t>
        <a:bodyPr/>
        <a:lstStyle/>
        <a:p>
          <a:endParaRPr lang="en-US"/>
        </a:p>
      </dgm:t>
    </dgm:pt>
    <dgm:pt modelId="{DC283D64-DC93-CC44-A948-0F159B1EA0F7}" type="sibTrans" cxnId="{308FC069-EE05-9349-9AE1-B2D07535AF0B}">
      <dgm:prSet/>
      <dgm:spPr/>
      <dgm:t>
        <a:bodyPr/>
        <a:lstStyle/>
        <a:p>
          <a:endParaRPr lang="en-US"/>
        </a:p>
      </dgm:t>
    </dgm:pt>
    <dgm:pt modelId="{540D8E31-4A04-8249-8B38-45428276CC4C}">
      <dgm:prSet phldrT="[Text]"/>
      <dgm:spPr>
        <a:solidFill>
          <a:srgbClr val="B6C882">
            <a:alpha val="50000"/>
          </a:srgbClr>
        </a:solidFill>
      </dgm:spPr>
      <dgm:t>
        <a:bodyPr/>
        <a:lstStyle/>
        <a:p>
          <a:r>
            <a:rPr lang="en-US" dirty="0" smtClean="0"/>
            <a:t>Transition Probability </a:t>
          </a:r>
          <a:br>
            <a:rPr lang="en-US" dirty="0" smtClean="0"/>
          </a:br>
          <a:r>
            <a:rPr lang="en-US" dirty="0" smtClean="0"/>
            <a:t>[Li et al. Sigmod’15]</a:t>
          </a:r>
          <a:endParaRPr lang="en-US" dirty="0"/>
        </a:p>
      </dgm:t>
    </dgm:pt>
    <dgm:pt modelId="{C909E77C-A3AF-DF4A-B448-DA9A61FACEC8}" type="parTrans" cxnId="{FD075E81-1780-7E4C-BA6C-CFDC06A52F64}">
      <dgm:prSet/>
      <dgm:spPr/>
      <dgm:t>
        <a:bodyPr/>
        <a:lstStyle/>
        <a:p>
          <a:endParaRPr lang="en-US"/>
        </a:p>
      </dgm:t>
    </dgm:pt>
    <dgm:pt modelId="{791E2B06-D2E3-744C-976C-39063C554CA8}" type="sibTrans" cxnId="{FD075E81-1780-7E4C-BA6C-CFDC06A52F64}">
      <dgm:prSet/>
      <dgm:spPr/>
      <dgm:t>
        <a:bodyPr/>
        <a:lstStyle/>
        <a:p>
          <a:endParaRPr lang="en-US"/>
        </a:p>
      </dgm:t>
    </dgm:pt>
    <dgm:pt modelId="{1B8BB19A-F863-0643-B25F-F420B852653F}" type="pres">
      <dgm:prSet presAssocID="{360A85AC-0610-4248-9E3D-F4E11DC0346B}" presName="CompostProcess" presStyleCnt="0">
        <dgm:presLayoutVars>
          <dgm:dir/>
          <dgm:resizeHandles val="exact"/>
        </dgm:presLayoutVars>
      </dgm:prSet>
      <dgm:spPr/>
    </dgm:pt>
    <dgm:pt modelId="{FAF59C5B-E583-1E42-8162-5F7EB726C55E}" type="pres">
      <dgm:prSet presAssocID="{360A85AC-0610-4248-9E3D-F4E11DC0346B}" presName="arrow" presStyleLbl="bgShp" presStyleIdx="0" presStyleCnt="1" custScaleY="68911"/>
      <dgm:spPr/>
    </dgm:pt>
    <dgm:pt modelId="{70C42443-4A75-C946-8B92-E1302DD9BB85}" type="pres">
      <dgm:prSet presAssocID="{360A85AC-0610-4248-9E3D-F4E11DC0346B}" presName="linearProcess" presStyleCnt="0"/>
      <dgm:spPr/>
    </dgm:pt>
    <dgm:pt modelId="{01A2FA4D-28FB-C144-82EA-114584C9A901}" type="pres">
      <dgm:prSet presAssocID="{C4AEE6E8-23F1-D24B-9471-70816ED5A9D4}" presName="textNode" presStyleLbl="node1" presStyleIdx="0" presStyleCnt="3">
        <dgm:presLayoutVars>
          <dgm:bulletEnabled val="1"/>
        </dgm:presLayoutVars>
      </dgm:prSet>
      <dgm:spPr/>
      <dgm:t>
        <a:bodyPr/>
        <a:lstStyle/>
        <a:p>
          <a:endParaRPr lang="en-US"/>
        </a:p>
      </dgm:t>
    </dgm:pt>
    <dgm:pt modelId="{834F3F7B-4CBA-874B-A0DE-398D94B2E280}" type="pres">
      <dgm:prSet presAssocID="{CB743FC7-15B3-5944-942B-92DA8AB54E29}" presName="sibTrans" presStyleCnt="0"/>
      <dgm:spPr/>
    </dgm:pt>
    <dgm:pt modelId="{0B82C91A-D995-994F-BE23-96C5E205DC87}" type="pres">
      <dgm:prSet presAssocID="{B89E4055-1907-0042-85A9-CB2580357B2D}" presName="textNode" presStyleLbl="node1" presStyleIdx="1" presStyleCnt="3">
        <dgm:presLayoutVars>
          <dgm:bulletEnabled val="1"/>
        </dgm:presLayoutVars>
      </dgm:prSet>
      <dgm:spPr/>
      <dgm:t>
        <a:bodyPr/>
        <a:lstStyle/>
        <a:p>
          <a:endParaRPr lang="en-US"/>
        </a:p>
      </dgm:t>
    </dgm:pt>
    <dgm:pt modelId="{821AD956-25E5-6447-BAB4-8AD69D8CFCAE}" type="pres">
      <dgm:prSet presAssocID="{DC283D64-DC93-CC44-A948-0F159B1EA0F7}" presName="sibTrans" presStyleCnt="0"/>
      <dgm:spPr/>
    </dgm:pt>
    <dgm:pt modelId="{27A65F39-66F5-2E40-8A59-BB4F1273485D}" type="pres">
      <dgm:prSet presAssocID="{540D8E31-4A04-8249-8B38-45428276CC4C}" presName="textNode" presStyleLbl="node1" presStyleIdx="2" presStyleCnt="3">
        <dgm:presLayoutVars>
          <dgm:bulletEnabled val="1"/>
        </dgm:presLayoutVars>
      </dgm:prSet>
      <dgm:spPr/>
      <dgm:t>
        <a:bodyPr/>
        <a:lstStyle/>
        <a:p>
          <a:endParaRPr lang="en-US"/>
        </a:p>
      </dgm:t>
    </dgm:pt>
  </dgm:ptLst>
  <dgm:cxnLst>
    <dgm:cxn modelId="{86C33818-4E76-794C-B177-A27F94659850}" type="presOf" srcId="{360A85AC-0610-4248-9E3D-F4E11DC0346B}" destId="{1B8BB19A-F863-0643-B25F-F420B852653F}" srcOrd="0" destOrd="0" presId="urn:microsoft.com/office/officeart/2005/8/layout/hProcess9"/>
    <dgm:cxn modelId="{FD075E81-1780-7E4C-BA6C-CFDC06A52F64}" srcId="{360A85AC-0610-4248-9E3D-F4E11DC0346B}" destId="{540D8E31-4A04-8249-8B38-45428276CC4C}" srcOrd="2" destOrd="0" parTransId="{C909E77C-A3AF-DF4A-B448-DA9A61FACEC8}" sibTransId="{791E2B06-D2E3-744C-976C-39063C554CA8}"/>
    <dgm:cxn modelId="{49A6C3C1-EACF-9141-8915-5301CECB784A}" type="presOf" srcId="{B89E4055-1907-0042-85A9-CB2580357B2D}" destId="{0B82C91A-D995-994F-BE23-96C5E205DC87}" srcOrd="0" destOrd="0" presId="urn:microsoft.com/office/officeart/2005/8/layout/hProcess9"/>
    <dgm:cxn modelId="{39BD8671-1BBA-A84B-8705-61E04F9FCB90}" type="presOf" srcId="{540D8E31-4A04-8249-8B38-45428276CC4C}" destId="{27A65F39-66F5-2E40-8A59-BB4F1273485D}" srcOrd="0" destOrd="0" presId="urn:microsoft.com/office/officeart/2005/8/layout/hProcess9"/>
    <dgm:cxn modelId="{3B0A63B3-0EA5-5941-A85E-FB31253DAE9A}" srcId="{360A85AC-0610-4248-9E3D-F4E11DC0346B}" destId="{C4AEE6E8-23F1-D24B-9471-70816ED5A9D4}" srcOrd="0" destOrd="0" parTransId="{A5E70A85-7BBF-3642-8243-A53AF310BE35}" sibTransId="{CB743FC7-15B3-5944-942B-92DA8AB54E29}"/>
    <dgm:cxn modelId="{A180218B-11D5-5245-92AC-30D830C2F826}" type="presOf" srcId="{C4AEE6E8-23F1-D24B-9471-70816ED5A9D4}" destId="{01A2FA4D-28FB-C144-82EA-114584C9A901}" srcOrd="0" destOrd="0" presId="urn:microsoft.com/office/officeart/2005/8/layout/hProcess9"/>
    <dgm:cxn modelId="{308FC069-EE05-9349-9AE1-B2D07535AF0B}" srcId="{360A85AC-0610-4248-9E3D-F4E11DC0346B}" destId="{B89E4055-1907-0042-85A9-CB2580357B2D}" srcOrd="1" destOrd="0" parTransId="{EA3956D1-7B6C-BD43-B5D6-D92F95197870}" sibTransId="{DC283D64-DC93-CC44-A948-0F159B1EA0F7}"/>
    <dgm:cxn modelId="{292A84D4-7429-454D-9C75-B68B2A27E55E}" type="presParOf" srcId="{1B8BB19A-F863-0643-B25F-F420B852653F}" destId="{FAF59C5B-E583-1E42-8162-5F7EB726C55E}" srcOrd="0" destOrd="0" presId="urn:microsoft.com/office/officeart/2005/8/layout/hProcess9"/>
    <dgm:cxn modelId="{175456BC-9A0F-5D4E-9980-219C6654D3A3}" type="presParOf" srcId="{1B8BB19A-F863-0643-B25F-F420B852653F}" destId="{70C42443-4A75-C946-8B92-E1302DD9BB85}" srcOrd="1" destOrd="0" presId="urn:microsoft.com/office/officeart/2005/8/layout/hProcess9"/>
    <dgm:cxn modelId="{AD814008-8C9A-F744-8BA8-BB5DD2E0F23A}" type="presParOf" srcId="{70C42443-4A75-C946-8B92-E1302DD9BB85}" destId="{01A2FA4D-28FB-C144-82EA-114584C9A901}" srcOrd="0" destOrd="0" presId="urn:microsoft.com/office/officeart/2005/8/layout/hProcess9"/>
    <dgm:cxn modelId="{655DA7D7-8EDF-AA46-B1C2-42A9C193C6DE}" type="presParOf" srcId="{70C42443-4A75-C946-8B92-E1302DD9BB85}" destId="{834F3F7B-4CBA-874B-A0DE-398D94B2E280}" srcOrd="1" destOrd="0" presId="urn:microsoft.com/office/officeart/2005/8/layout/hProcess9"/>
    <dgm:cxn modelId="{07A80FD3-A9D7-0C4A-A54E-342D96B851A0}" type="presParOf" srcId="{70C42443-4A75-C946-8B92-E1302DD9BB85}" destId="{0B82C91A-D995-994F-BE23-96C5E205DC87}" srcOrd="2" destOrd="0" presId="urn:microsoft.com/office/officeart/2005/8/layout/hProcess9"/>
    <dgm:cxn modelId="{C1B8E21D-82EA-674B-884B-779E7BACDA00}" type="presParOf" srcId="{70C42443-4A75-C946-8B92-E1302DD9BB85}" destId="{821AD956-25E5-6447-BAB4-8AD69D8CFCAE}" srcOrd="3" destOrd="0" presId="urn:microsoft.com/office/officeart/2005/8/layout/hProcess9"/>
    <dgm:cxn modelId="{06A64E72-7421-4C45-8FF5-FD5BEF3D78C6}" type="presParOf" srcId="{70C42443-4A75-C946-8B92-E1302DD9BB85}" destId="{27A65F39-66F5-2E40-8A59-BB4F1273485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0A85AC-0610-4248-9E3D-F4E11DC0346B}" type="doc">
      <dgm:prSet loTypeId="urn:microsoft.com/office/officeart/2005/8/layout/hProcess9" loCatId="" qsTypeId="urn:microsoft.com/office/officeart/2005/8/quickstyle/simple4" qsCatId="simple" csTypeId="urn:microsoft.com/office/officeart/2005/8/colors/accent4_5" csCatId="accent4" phldr="1"/>
      <dgm:spPr/>
    </dgm:pt>
    <dgm:pt modelId="{C4AEE6E8-23F1-D24B-9471-70816ED5A9D4}">
      <dgm:prSet phldrT="[Text]"/>
      <dgm:spPr>
        <a:solidFill>
          <a:schemeClr val="bg2">
            <a:lumMod val="75000"/>
            <a:alpha val="90000"/>
          </a:schemeClr>
        </a:solidFill>
      </dgm:spPr>
      <dgm:t>
        <a:bodyPr/>
        <a:lstStyle/>
        <a:p>
          <a:r>
            <a:rPr lang="en-US" dirty="0" smtClean="0"/>
            <a:t>Time Decay </a:t>
          </a:r>
          <a:br>
            <a:rPr lang="en-US" dirty="0" smtClean="0"/>
          </a:br>
          <a:r>
            <a:rPr lang="en-US" dirty="0" smtClean="0"/>
            <a:t>[Li et al. VLDB’11]</a:t>
          </a:r>
          <a:endParaRPr lang="en-US" dirty="0"/>
        </a:p>
      </dgm:t>
    </dgm:pt>
    <dgm:pt modelId="{A5E70A85-7BBF-3642-8243-A53AF310BE35}" type="parTrans" cxnId="{3B0A63B3-0EA5-5941-A85E-FB31253DAE9A}">
      <dgm:prSet/>
      <dgm:spPr/>
      <dgm:t>
        <a:bodyPr/>
        <a:lstStyle/>
        <a:p>
          <a:endParaRPr lang="en-US"/>
        </a:p>
      </dgm:t>
    </dgm:pt>
    <dgm:pt modelId="{CB743FC7-15B3-5944-942B-92DA8AB54E29}" type="sibTrans" cxnId="{3B0A63B3-0EA5-5941-A85E-FB31253DAE9A}">
      <dgm:prSet/>
      <dgm:spPr/>
      <dgm:t>
        <a:bodyPr/>
        <a:lstStyle/>
        <a:p>
          <a:endParaRPr lang="en-US"/>
        </a:p>
      </dgm:t>
    </dgm:pt>
    <dgm:pt modelId="{B89E4055-1907-0042-85A9-CB2580357B2D}">
      <dgm:prSet phldrT="[Text]"/>
      <dgm:spPr>
        <a:solidFill>
          <a:srgbClr val="B6C882">
            <a:alpha val="70000"/>
          </a:srgbClr>
        </a:solidFill>
      </dgm:spPr>
      <dgm:t>
        <a:bodyPr/>
        <a:lstStyle/>
        <a:p>
          <a:r>
            <a:rPr lang="en-US" dirty="0" smtClean="0"/>
            <a:t>Recurrence Rate</a:t>
          </a:r>
          <a:br>
            <a:rPr lang="en-US" dirty="0" smtClean="0"/>
          </a:br>
          <a:r>
            <a:rPr lang="en-US" dirty="0" smtClean="0"/>
            <a:t>[Chiang et al. Sigmod’14]</a:t>
          </a:r>
          <a:endParaRPr lang="en-US" dirty="0"/>
        </a:p>
      </dgm:t>
    </dgm:pt>
    <dgm:pt modelId="{EA3956D1-7B6C-BD43-B5D6-D92F95197870}" type="parTrans" cxnId="{308FC069-EE05-9349-9AE1-B2D07535AF0B}">
      <dgm:prSet/>
      <dgm:spPr/>
      <dgm:t>
        <a:bodyPr/>
        <a:lstStyle/>
        <a:p>
          <a:endParaRPr lang="en-US"/>
        </a:p>
      </dgm:t>
    </dgm:pt>
    <dgm:pt modelId="{DC283D64-DC93-CC44-A948-0F159B1EA0F7}" type="sibTrans" cxnId="{308FC069-EE05-9349-9AE1-B2D07535AF0B}">
      <dgm:prSet/>
      <dgm:spPr/>
      <dgm:t>
        <a:bodyPr/>
        <a:lstStyle/>
        <a:p>
          <a:endParaRPr lang="en-US"/>
        </a:p>
      </dgm:t>
    </dgm:pt>
    <dgm:pt modelId="{540D8E31-4A04-8249-8B38-45428276CC4C}">
      <dgm:prSet phldrT="[Text]"/>
      <dgm:spPr>
        <a:solidFill>
          <a:schemeClr val="accent4">
            <a:lumMod val="75000"/>
            <a:alpha val="50000"/>
          </a:schemeClr>
        </a:solidFill>
      </dgm:spPr>
      <dgm:t>
        <a:bodyPr/>
        <a:lstStyle/>
        <a:p>
          <a:r>
            <a:rPr lang="en-US" dirty="0" smtClean="0"/>
            <a:t>Transition Probability </a:t>
          </a:r>
          <a:br>
            <a:rPr lang="en-US" dirty="0" smtClean="0"/>
          </a:br>
          <a:r>
            <a:rPr lang="en-US" dirty="0" smtClean="0"/>
            <a:t>[Li et al. Sigmod’15]</a:t>
          </a:r>
          <a:endParaRPr lang="en-US" dirty="0"/>
        </a:p>
      </dgm:t>
    </dgm:pt>
    <dgm:pt modelId="{C909E77C-A3AF-DF4A-B448-DA9A61FACEC8}" type="parTrans" cxnId="{FD075E81-1780-7E4C-BA6C-CFDC06A52F64}">
      <dgm:prSet/>
      <dgm:spPr/>
      <dgm:t>
        <a:bodyPr/>
        <a:lstStyle/>
        <a:p>
          <a:endParaRPr lang="en-US"/>
        </a:p>
      </dgm:t>
    </dgm:pt>
    <dgm:pt modelId="{791E2B06-D2E3-744C-976C-39063C554CA8}" type="sibTrans" cxnId="{FD075E81-1780-7E4C-BA6C-CFDC06A52F64}">
      <dgm:prSet/>
      <dgm:spPr/>
      <dgm:t>
        <a:bodyPr/>
        <a:lstStyle/>
        <a:p>
          <a:endParaRPr lang="en-US"/>
        </a:p>
      </dgm:t>
    </dgm:pt>
    <dgm:pt modelId="{1B8BB19A-F863-0643-B25F-F420B852653F}" type="pres">
      <dgm:prSet presAssocID="{360A85AC-0610-4248-9E3D-F4E11DC0346B}" presName="CompostProcess" presStyleCnt="0">
        <dgm:presLayoutVars>
          <dgm:dir/>
          <dgm:resizeHandles val="exact"/>
        </dgm:presLayoutVars>
      </dgm:prSet>
      <dgm:spPr/>
    </dgm:pt>
    <dgm:pt modelId="{FAF59C5B-E583-1E42-8162-5F7EB726C55E}" type="pres">
      <dgm:prSet presAssocID="{360A85AC-0610-4248-9E3D-F4E11DC0346B}" presName="arrow" presStyleLbl="bgShp" presStyleIdx="0" presStyleCnt="1" custScaleY="68911"/>
      <dgm:spPr/>
    </dgm:pt>
    <dgm:pt modelId="{70C42443-4A75-C946-8B92-E1302DD9BB85}" type="pres">
      <dgm:prSet presAssocID="{360A85AC-0610-4248-9E3D-F4E11DC0346B}" presName="linearProcess" presStyleCnt="0"/>
      <dgm:spPr/>
    </dgm:pt>
    <dgm:pt modelId="{01A2FA4D-28FB-C144-82EA-114584C9A901}" type="pres">
      <dgm:prSet presAssocID="{C4AEE6E8-23F1-D24B-9471-70816ED5A9D4}" presName="textNode" presStyleLbl="node1" presStyleIdx="0" presStyleCnt="3">
        <dgm:presLayoutVars>
          <dgm:bulletEnabled val="1"/>
        </dgm:presLayoutVars>
      </dgm:prSet>
      <dgm:spPr/>
      <dgm:t>
        <a:bodyPr/>
        <a:lstStyle/>
        <a:p>
          <a:endParaRPr lang="en-US"/>
        </a:p>
      </dgm:t>
    </dgm:pt>
    <dgm:pt modelId="{834F3F7B-4CBA-874B-A0DE-398D94B2E280}" type="pres">
      <dgm:prSet presAssocID="{CB743FC7-15B3-5944-942B-92DA8AB54E29}" presName="sibTrans" presStyleCnt="0"/>
      <dgm:spPr/>
    </dgm:pt>
    <dgm:pt modelId="{0B82C91A-D995-994F-BE23-96C5E205DC87}" type="pres">
      <dgm:prSet presAssocID="{B89E4055-1907-0042-85A9-CB2580357B2D}" presName="textNode" presStyleLbl="node1" presStyleIdx="1" presStyleCnt="3">
        <dgm:presLayoutVars>
          <dgm:bulletEnabled val="1"/>
        </dgm:presLayoutVars>
      </dgm:prSet>
      <dgm:spPr/>
      <dgm:t>
        <a:bodyPr/>
        <a:lstStyle/>
        <a:p>
          <a:endParaRPr lang="en-US"/>
        </a:p>
      </dgm:t>
    </dgm:pt>
    <dgm:pt modelId="{821AD956-25E5-6447-BAB4-8AD69D8CFCAE}" type="pres">
      <dgm:prSet presAssocID="{DC283D64-DC93-CC44-A948-0F159B1EA0F7}" presName="sibTrans" presStyleCnt="0"/>
      <dgm:spPr/>
    </dgm:pt>
    <dgm:pt modelId="{27A65F39-66F5-2E40-8A59-BB4F1273485D}" type="pres">
      <dgm:prSet presAssocID="{540D8E31-4A04-8249-8B38-45428276CC4C}" presName="textNode" presStyleLbl="node1" presStyleIdx="2" presStyleCnt="3">
        <dgm:presLayoutVars>
          <dgm:bulletEnabled val="1"/>
        </dgm:presLayoutVars>
      </dgm:prSet>
      <dgm:spPr/>
      <dgm:t>
        <a:bodyPr/>
        <a:lstStyle/>
        <a:p>
          <a:endParaRPr lang="en-US"/>
        </a:p>
      </dgm:t>
    </dgm:pt>
  </dgm:ptLst>
  <dgm:cxnLst>
    <dgm:cxn modelId="{5A9B18EA-1D59-EC44-91E1-0F147911FA21}" type="presOf" srcId="{360A85AC-0610-4248-9E3D-F4E11DC0346B}" destId="{1B8BB19A-F863-0643-B25F-F420B852653F}" srcOrd="0" destOrd="0" presId="urn:microsoft.com/office/officeart/2005/8/layout/hProcess9"/>
    <dgm:cxn modelId="{AD6F2B7F-3EC8-964F-A773-B4DC4613E58B}" type="presOf" srcId="{B89E4055-1907-0042-85A9-CB2580357B2D}" destId="{0B82C91A-D995-994F-BE23-96C5E205DC87}" srcOrd="0" destOrd="0" presId="urn:microsoft.com/office/officeart/2005/8/layout/hProcess9"/>
    <dgm:cxn modelId="{FD075E81-1780-7E4C-BA6C-CFDC06A52F64}" srcId="{360A85AC-0610-4248-9E3D-F4E11DC0346B}" destId="{540D8E31-4A04-8249-8B38-45428276CC4C}" srcOrd="2" destOrd="0" parTransId="{C909E77C-A3AF-DF4A-B448-DA9A61FACEC8}" sibTransId="{791E2B06-D2E3-744C-976C-39063C554CA8}"/>
    <dgm:cxn modelId="{3B0A63B3-0EA5-5941-A85E-FB31253DAE9A}" srcId="{360A85AC-0610-4248-9E3D-F4E11DC0346B}" destId="{C4AEE6E8-23F1-D24B-9471-70816ED5A9D4}" srcOrd="0" destOrd="0" parTransId="{A5E70A85-7BBF-3642-8243-A53AF310BE35}" sibTransId="{CB743FC7-15B3-5944-942B-92DA8AB54E29}"/>
    <dgm:cxn modelId="{9920316C-36A6-B64A-877F-21063B0AB2B8}" type="presOf" srcId="{540D8E31-4A04-8249-8B38-45428276CC4C}" destId="{27A65F39-66F5-2E40-8A59-BB4F1273485D}" srcOrd="0" destOrd="0" presId="urn:microsoft.com/office/officeart/2005/8/layout/hProcess9"/>
    <dgm:cxn modelId="{52F9929E-B2A1-C148-B6B1-19CE24E9A74A}" type="presOf" srcId="{C4AEE6E8-23F1-D24B-9471-70816ED5A9D4}" destId="{01A2FA4D-28FB-C144-82EA-114584C9A901}" srcOrd="0" destOrd="0" presId="urn:microsoft.com/office/officeart/2005/8/layout/hProcess9"/>
    <dgm:cxn modelId="{308FC069-EE05-9349-9AE1-B2D07535AF0B}" srcId="{360A85AC-0610-4248-9E3D-F4E11DC0346B}" destId="{B89E4055-1907-0042-85A9-CB2580357B2D}" srcOrd="1" destOrd="0" parTransId="{EA3956D1-7B6C-BD43-B5D6-D92F95197870}" sibTransId="{DC283D64-DC93-CC44-A948-0F159B1EA0F7}"/>
    <dgm:cxn modelId="{1099E867-7AF9-7845-BEF4-B2D6A7918DFD}" type="presParOf" srcId="{1B8BB19A-F863-0643-B25F-F420B852653F}" destId="{FAF59C5B-E583-1E42-8162-5F7EB726C55E}" srcOrd="0" destOrd="0" presId="urn:microsoft.com/office/officeart/2005/8/layout/hProcess9"/>
    <dgm:cxn modelId="{39F234A8-E8F8-CA41-9B1B-01EA53EE8745}" type="presParOf" srcId="{1B8BB19A-F863-0643-B25F-F420B852653F}" destId="{70C42443-4A75-C946-8B92-E1302DD9BB85}" srcOrd="1" destOrd="0" presId="urn:microsoft.com/office/officeart/2005/8/layout/hProcess9"/>
    <dgm:cxn modelId="{F821B71B-A693-074A-9BF3-916466DC9E82}" type="presParOf" srcId="{70C42443-4A75-C946-8B92-E1302DD9BB85}" destId="{01A2FA4D-28FB-C144-82EA-114584C9A901}" srcOrd="0" destOrd="0" presId="urn:microsoft.com/office/officeart/2005/8/layout/hProcess9"/>
    <dgm:cxn modelId="{19627ABE-6D87-944E-815F-059B89E83B8D}" type="presParOf" srcId="{70C42443-4A75-C946-8B92-E1302DD9BB85}" destId="{834F3F7B-4CBA-874B-A0DE-398D94B2E280}" srcOrd="1" destOrd="0" presId="urn:microsoft.com/office/officeart/2005/8/layout/hProcess9"/>
    <dgm:cxn modelId="{FC815CAA-EA8B-204D-BEC8-B86D4A16C6EF}" type="presParOf" srcId="{70C42443-4A75-C946-8B92-E1302DD9BB85}" destId="{0B82C91A-D995-994F-BE23-96C5E205DC87}" srcOrd="2" destOrd="0" presId="urn:microsoft.com/office/officeart/2005/8/layout/hProcess9"/>
    <dgm:cxn modelId="{E9B09DAB-F28D-194A-B40F-C54181375E5A}" type="presParOf" srcId="{70C42443-4A75-C946-8B92-E1302DD9BB85}" destId="{821AD956-25E5-6447-BAB4-8AD69D8CFCAE}" srcOrd="3" destOrd="0" presId="urn:microsoft.com/office/officeart/2005/8/layout/hProcess9"/>
    <dgm:cxn modelId="{8B2CEB86-32B2-2545-B477-A43C00D2A0DA}" type="presParOf" srcId="{70C42443-4A75-C946-8B92-E1302DD9BB85}" destId="{27A65F39-66F5-2E40-8A59-BB4F1273485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60A85AC-0610-4248-9E3D-F4E11DC0346B}" type="doc">
      <dgm:prSet loTypeId="urn:microsoft.com/office/officeart/2005/8/layout/hProcess9" loCatId="" qsTypeId="urn:microsoft.com/office/officeart/2005/8/quickstyle/simple4" qsCatId="simple" csTypeId="urn:microsoft.com/office/officeart/2005/8/colors/accent4_5" csCatId="accent4" phldr="1"/>
      <dgm:spPr/>
    </dgm:pt>
    <dgm:pt modelId="{C4AEE6E8-23F1-D24B-9471-70816ED5A9D4}">
      <dgm:prSet phldrT="[Text]"/>
      <dgm:spPr>
        <a:solidFill>
          <a:schemeClr val="bg2">
            <a:lumMod val="75000"/>
            <a:alpha val="90000"/>
          </a:schemeClr>
        </a:solidFill>
      </dgm:spPr>
      <dgm:t>
        <a:bodyPr/>
        <a:lstStyle/>
        <a:p>
          <a:r>
            <a:rPr lang="en-US" dirty="0" smtClean="0"/>
            <a:t>Adjusted Binding</a:t>
          </a:r>
          <a:br>
            <a:rPr lang="en-US" dirty="0" smtClean="0"/>
          </a:br>
          <a:r>
            <a:rPr lang="en-US" dirty="0" smtClean="0"/>
            <a:t>[Li et al. VLDB’11]</a:t>
          </a:r>
          <a:endParaRPr lang="en-US" dirty="0"/>
        </a:p>
      </dgm:t>
    </dgm:pt>
    <dgm:pt modelId="{A5E70A85-7BBF-3642-8243-A53AF310BE35}" type="parTrans" cxnId="{3B0A63B3-0EA5-5941-A85E-FB31253DAE9A}">
      <dgm:prSet/>
      <dgm:spPr/>
      <dgm:t>
        <a:bodyPr/>
        <a:lstStyle/>
        <a:p>
          <a:endParaRPr lang="en-US"/>
        </a:p>
      </dgm:t>
    </dgm:pt>
    <dgm:pt modelId="{CB743FC7-15B3-5944-942B-92DA8AB54E29}" type="sibTrans" cxnId="{3B0A63B3-0EA5-5941-A85E-FB31253DAE9A}">
      <dgm:prSet/>
      <dgm:spPr/>
      <dgm:t>
        <a:bodyPr/>
        <a:lstStyle/>
        <a:p>
          <a:endParaRPr lang="en-US"/>
        </a:p>
      </dgm:t>
    </dgm:pt>
    <dgm:pt modelId="{B89E4055-1907-0042-85A9-CB2580357B2D}">
      <dgm:prSet phldrT="[Text]"/>
      <dgm:spPr>
        <a:solidFill>
          <a:schemeClr val="bg2">
            <a:lumMod val="50000"/>
            <a:alpha val="70000"/>
          </a:schemeClr>
        </a:solidFill>
      </dgm:spPr>
      <dgm:t>
        <a:bodyPr/>
        <a:lstStyle/>
        <a:p>
          <a:r>
            <a:rPr lang="en-US" dirty="0" smtClean="0"/>
            <a:t>Static1st, Dynamic 2nd</a:t>
          </a:r>
          <a:br>
            <a:rPr lang="en-US" dirty="0" smtClean="0"/>
          </a:br>
          <a:r>
            <a:rPr lang="en-US" dirty="0" smtClean="0"/>
            <a:t>[Chiang et al.VLDB’14]</a:t>
          </a:r>
          <a:endParaRPr lang="en-US" dirty="0"/>
        </a:p>
      </dgm:t>
    </dgm:pt>
    <dgm:pt modelId="{EA3956D1-7B6C-BD43-B5D6-D92F95197870}" type="parTrans" cxnId="{308FC069-EE05-9349-9AE1-B2D07535AF0B}">
      <dgm:prSet/>
      <dgm:spPr/>
      <dgm:t>
        <a:bodyPr/>
        <a:lstStyle/>
        <a:p>
          <a:endParaRPr lang="en-US"/>
        </a:p>
      </dgm:t>
    </dgm:pt>
    <dgm:pt modelId="{DC283D64-DC93-CC44-A948-0F159B1EA0F7}" type="sibTrans" cxnId="{308FC069-EE05-9349-9AE1-B2D07535AF0B}">
      <dgm:prSet/>
      <dgm:spPr/>
      <dgm:t>
        <a:bodyPr/>
        <a:lstStyle/>
        <a:p>
          <a:endParaRPr lang="en-US"/>
        </a:p>
      </dgm:t>
    </dgm:pt>
    <dgm:pt modelId="{540D8E31-4A04-8249-8B38-45428276CC4C}">
      <dgm:prSet phldrT="[Text]"/>
      <dgm:spPr>
        <a:solidFill>
          <a:schemeClr val="bg2">
            <a:lumMod val="75000"/>
            <a:alpha val="50000"/>
          </a:schemeClr>
        </a:solidFill>
      </dgm:spPr>
      <dgm:t>
        <a:bodyPr/>
        <a:lstStyle/>
        <a:p>
          <a:r>
            <a:rPr lang="en-US" dirty="0" smtClean="0"/>
            <a:t>Source-Aware Clustering  </a:t>
          </a:r>
          <a:br>
            <a:rPr lang="en-US" dirty="0" smtClean="0"/>
          </a:br>
          <a:r>
            <a:rPr lang="en-US" dirty="0" smtClean="0"/>
            <a:t>[Li et al. Sigmod’15]</a:t>
          </a:r>
          <a:endParaRPr lang="en-US" dirty="0"/>
        </a:p>
      </dgm:t>
    </dgm:pt>
    <dgm:pt modelId="{C909E77C-A3AF-DF4A-B448-DA9A61FACEC8}" type="parTrans" cxnId="{FD075E81-1780-7E4C-BA6C-CFDC06A52F64}">
      <dgm:prSet/>
      <dgm:spPr/>
      <dgm:t>
        <a:bodyPr/>
        <a:lstStyle/>
        <a:p>
          <a:endParaRPr lang="en-US"/>
        </a:p>
      </dgm:t>
    </dgm:pt>
    <dgm:pt modelId="{791E2B06-D2E3-744C-976C-39063C554CA8}" type="sibTrans" cxnId="{FD075E81-1780-7E4C-BA6C-CFDC06A52F64}">
      <dgm:prSet/>
      <dgm:spPr/>
      <dgm:t>
        <a:bodyPr/>
        <a:lstStyle/>
        <a:p>
          <a:endParaRPr lang="en-US"/>
        </a:p>
      </dgm:t>
    </dgm:pt>
    <dgm:pt modelId="{1B8BB19A-F863-0643-B25F-F420B852653F}" type="pres">
      <dgm:prSet presAssocID="{360A85AC-0610-4248-9E3D-F4E11DC0346B}" presName="CompostProcess" presStyleCnt="0">
        <dgm:presLayoutVars>
          <dgm:dir/>
          <dgm:resizeHandles val="exact"/>
        </dgm:presLayoutVars>
      </dgm:prSet>
      <dgm:spPr/>
    </dgm:pt>
    <dgm:pt modelId="{FAF59C5B-E583-1E42-8162-5F7EB726C55E}" type="pres">
      <dgm:prSet presAssocID="{360A85AC-0610-4248-9E3D-F4E11DC0346B}" presName="arrow" presStyleLbl="bgShp" presStyleIdx="0" presStyleCnt="1" custScaleY="68911"/>
      <dgm:spPr/>
    </dgm:pt>
    <dgm:pt modelId="{70C42443-4A75-C946-8B92-E1302DD9BB85}" type="pres">
      <dgm:prSet presAssocID="{360A85AC-0610-4248-9E3D-F4E11DC0346B}" presName="linearProcess" presStyleCnt="0"/>
      <dgm:spPr/>
    </dgm:pt>
    <dgm:pt modelId="{01A2FA4D-28FB-C144-82EA-114584C9A901}" type="pres">
      <dgm:prSet presAssocID="{C4AEE6E8-23F1-D24B-9471-70816ED5A9D4}" presName="textNode" presStyleLbl="node1" presStyleIdx="0" presStyleCnt="3">
        <dgm:presLayoutVars>
          <dgm:bulletEnabled val="1"/>
        </dgm:presLayoutVars>
      </dgm:prSet>
      <dgm:spPr/>
      <dgm:t>
        <a:bodyPr/>
        <a:lstStyle/>
        <a:p>
          <a:endParaRPr lang="en-US"/>
        </a:p>
      </dgm:t>
    </dgm:pt>
    <dgm:pt modelId="{834F3F7B-4CBA-874B-A0DE-398D94B2E280}" type="pres">
      <dgm:prSet presAssocID="{CB743FC7-15B3-5944-942B-92DA8AB54E29}" presName="sibTrans" presStyleCnt="0"/>
      <dgm:spPr/>
    </dgm:pt>
    <dgm:pt modelId="{0B82C91A-D995-994F-BE23-96C5E205DC87}" type="pres">
      <dgm:prSet presAssocID="{B89E4055-1907-0042-85A9-CB2580357B2D}" presName="textNode" presStyleLbl="node1" presStyleIdx="1" presStyleCnt="3">
        <dgm:presLayoutVars>
          <dgm:bulletEnabled val="1"/>
        </dgm:presLayoutVars>
      </dgm:prSet>
      <dgm:spPr/>
      <dgm:t>
        <a:bodyPr/>
        <a:lstStyle/>
        <a:p>
          <a:endParaRPr lang="en-US"/>
        </a:p>
      </dgm:t>
    </dgm:pt>
    <dgm:pt modelId="{821AD956-25E5-6447-BAB4-8AD69D8CFCAE}" type="pres">
      <dgm:prSet presAssocID="{DC283D64-DC93-CC44-A948-0F159B1EA0F7}" presName="sibTrans" presStyleCnt="0"/>
      <dgm:spPr/>
    </dgm:pt>
    <dgm:pt modelId="{27A65F39-66F5-2E40-8A59-BB4F1273485D}" type="pres">
      <dgm:prSet presAssocID="{540D8E31-4A04-8249-8B38-45428276CC4C}" presName="textNode" presStyleLbl="node1" presStyleIdx="2" presStyleCnt="3">
        <dgm:presLayoutVars>
          <dgm:bulletEnabled val="1"/>
        </dgm:presLayoutVars>
      </dgm:prSet>
      <dgm:spPr/>
      <dgm:t>
        <a:bodyPr/>
        <a:lstStyle/>
        <a:p>
          <a:endParaRPr lang="en-US"/>
        </a:p>
      </dgm:t>
    </dgm:pt>
  </dgm:ptLst>
  <dgm:cxnLst>
    <dgm:cxn modelId="{B3212771-8310-884D-9C0D-2C892863703F}" type="presOf" srcId="{540D8E31-4A04-8249-8B38-45428276CC4C}" destId="{27A65F39-66F5-2E40-8A59-BB4F1273485D}" srcOrd="0" destOrd="0" presId="urn:microsoft.com/office/officeart/2005/8/layout/hProcess9"/>
    <dgm:cxn modelId="{1B12BDA3-0431-484D-A123-B5A44E72B83D}" type="presOf" srcId="{B89E4055-1907-0042-85A9-CB2580357B2D}" destId="{0B82C91A-D995-994F-BE23-96C5E205DC87}" srcOrd="0" destOrd="0" presId="urn:microsoft.com/office/officeart/2005/8/layout/hProcess9"/>
    <dgm:cxn modelId="{3B0A63B3-0EA5-5941-A85E-FB31253DAE9A}" srcId="{360A85AC-0610-4248-9E3D-F4E11DC0346B}" destId="{C4AEE6E8-23F1-D24B-9471-70816ED5A9D4}" srcOrd="0" destOrd="0" parTransId="{A5E70A85-7BBF-3642-8243-A53AF310BE35}" sibTransId="{CB743FC7-15B3-5944-942B-92DA8AB54E29}"/>
    <dgm:cxn modelId="{A64D2C44-330A-D64A-8E99-D6F034EB372F}" type="presOf" srcId="{C4AEE6E8-23F1-D24B-9471-70816ED5A9D4}" destId="{01A2FA4D-28FB-C144-82EA-114584C9A901}" srcOrd="0" destOrd="0" presId="urn:microsoft.com/office/officeart/2005/8/layout/hProcess9"/>
    <dgm:cxn modelId="{6140EA8F-C396-8547-BE16-701470A2E1EB}" type="presOf" srcId="{360A85AC-0610-4248-9E3D-F4E11DC0346B}" destId="{1B8BB19A-F863-0643-B25F-F420B852653F}" srcOrd="0" destOrd="0" presId="urn:microsoft.com/office/officeart/2005/8/layout/hProcess9"/>
    <dgm:cxn modelId="{FD075E81-1780-7E4C-BA6C-CFDC06A52F64}" srcId="{360A85AC-0610-4248-9E3D-F4E11DC0346B}" destId="{540D8E31-4A04-8249-8B38-45428276CC4C}" srcOrd="2" destOrd="0" parTransId="{C909E77C-A3AF-DF4A-B448-DA9A61FACEC8}" sibTransId="{791E2B06-D2E3-744C-976C-39063C554CA8}"/>
    <dgm:cxn modelId="{308FC069-EE05-9349-9AE1-B2D07535AF0B}" srcId="{360A85AC-0610-4248-9E3D-F4E11DC0346B}" destId="{B89E4055-1907-0042-85A9-CB2580357B2D}" srcOrd="1" destOrd="0" parTransId="{EA3956D1-7B6C-BD43-B5D6-D92F95197870}" sibTransId="{DC283D64-DC93-CC44-A948-0F159B1EA0F7}"/>
    <dgm:cxn modelId="{13C23415-B6A7-4747-9FB3-AAFBC1633FAC}" type="presParOf" srcId="{1B8BB19A-F863-0643-B25F-F420B852653F}" destId="{FAF59C5B-E583-1E42-8162-5F7EB726C55E}" srcOrd="0" destOrd="0" presId="urn:microsoft.com/office/officeart/2005/8/layout/hProcess9"/>
    <dgm:cxn modelId="{AC7C7764-1655-8948-87B7-B80040F4371C}" type="presParOf" srcId="{1B8BB19A-F863-0643-B25F-F420B852653F}" destId="{70C42443-4A75-C946-8B92-E1302DD9BB85}" srcOrd="1" destOrd="0" presId="urn:microsoft.com/office/officeart/2005/8/layout/hProcess9"/>
    <dgm:cxn modelId="{AA768707-052B-4C4D-85F5-C42DC5880D17}" type="presParOf" srcId="{70C42443-4A75-C946-8B92-E1302DD9BB85}" destId="{01A2FA4D-28FB-C144-82EA-114584C9A901}" srcOrd="0" destOrd="0" presId="urn:microsoft.com/office/officeart/2005/8/layout/hProcess9"/>
    <dgm:cxn modelId="{DB9A2793-F825-6B47-85BE-9BD46761D6CD}" type="presParOf" srcId="{70C42443-4A75-C946-8B92-E1302DD9BB85}" destId="{834F3F7B-4CBA-874B-A0DE-398D94B2E280}" srcOrd="1" destOrd="0" presId="urn:microsoft.com/office/officeart/2005/8/layout/hProcess9"/>
    <dgm:cxn modelId="{34DC43FF-55E3-704D-B780-37EDD7E9F3C2}" type="presParOf" srcId="{70C42443-4A75-C946-8B92-E1302DD9BB85}" destId="{0B82C91A-D995-994F-BE23-96C5E205DC87}" srcOrd="2" destOrd="0" presId="urn:microsoft.com/office/officeart/2005/8/layout/hProcess9"/>
    <dgm:cxn modelId="{B067B4D0-C565-B94A-8171-8783217D1CC9}" type="presParOf" srcId="{70C42443-4A75-C946-8B92-E1302DD9BB85}" destId="{821AD956-25E5-6447-BAB4-8AD69D8CFCAE}" srcOrd="3" destOrd="0" presId="urn:microsoft.com/office/officeart/2005/8/layout/hProcess9"/>
    <dgm:cxn modelId="{628824D4-740F-864B-A71D-21CB21036D2D}" type="presParOf" srcId="{70C42443-4A75-C946-8B92-E1302DD9BB85}" destId="{27A65F39-66F5-2E40-8A59-BB4F1273485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60A85AC-0610-4248-9E3D-F4E11DC0346B}" type="doc">
      <dgm:prSet loTypeId="urn:microsoft.com/office/officeart/2005/8/layout/hProcess9" loCatId="" qsTypeId="urn:microsoft.com/office/officeart/2005/8/quickstyle/simple4" qsCatId="simple" csTypeId="urn:microsoft.com/office/officeart/2005/8/colors/accent4_5" csCatId="accent4" phldr="1"/>
      <dgm:spPr/>
    </dgm:pt>
    <dgm:pt modelId="{C4AEE6E8-23F1-D24B-9471-70816ED5A9D4}">
      <dgm:prSet phldrT="[Text]"/>
      <dgm:spPr>
        <a:solidFill>
          <a:schemeClr val="bg2">
            <a:lumMod val="75000"/>
            <a:alpha val="90000"/>
          </a:schemeClr>
        </a:solidFill>
      </dgm:spPr>
      <dgm:t>
        <a:bodyPr/>
        <a:lstStyle/>
        <a:p>
          <a:r>
            <a:rPr lang="en-US" dirty="0" smtClean="0"/>
            <a:t>Adjusted Binding</a:t>
          </a:r>
          <a:br>
            <a:rPr lang="en-US" dirty="0" smtClean="0"/>
          </a:br>
          <a:r>
            <a:rPr lang="en-US" dirty="0" smtClean="0"/>
            <a:t>[Li et al. VLDB’11]</a:t>
          </a:r>
          <a:endParaRPr lang="en-US" dirty="0"/>
        </a:p>
      </dgm:t>
    </dgm:pt>
    <dgm:pt modelId="{A5E70A85-7BBF-3642-8243-A53AF310BE35}" type="parTrans" cxnId="{3B0A63B3-0EA5-5941-A85E-FB31253DAE9A}">
      <dgm:prSet/>
      <dgm:spPr/>
      <dgm:t>
        <a:bodyPr/>
        <a:lstStyle/>
        <a:p>
          <a:endParaRPr lang="en-US"/>
        </a:p>
      </dgm:t>
    </dgm:pt>
    <dgm:pt modelId="{CB743FC7-15B3-5944-942B-92DA8AB54E29}" type="sibTrans" cxnId="{3B0A63B3-0EA5-5941-A85E-FB31253DAE9A}">
      <dgm:prSet/>
      <dgm:spPr/>
      <dgm:t>
        <a:bodyPr/>
        <a:lstStyle/>
        <a:p>
          <a:endParaRPr lang="en-US"/>
        </a:p>
      </dgm:t>
    </dgm:pt>
    <dgm:pt modelId="{B89E4055-1907-0042-85A9-CB2580357B2D}">
      <dgm:prSet phldrT="[Text]"/>
      <dgm:spPr>
        <a:solidFill>
          <a:schemeClr val="bg2">
            <a:lumMod val="50000"/>
            <a:alpha val="70000"/>
          </a:schemeClr>
        </a:solidFill>
      </dgm:spPr>
      <dgm:t>
        <a:bodyPr/>
        <a:lstStyle/>
        <a:p>
          <a:r>
            <a:rPr lang="en-US" dirty="0" smtClean="0"/>
            <a:t>Static1st, Dynamic 2nd</a:t>
          </a:r>
          <a:br>
            <a:rPr lang="en-US" dirty="0" smtClean="0"/>
          </a:br>
          <a:r>
            <a:rPr lang="en-US" dirty="0" smtClean="0"/>
            <a:t>[Chiang et al. VLDB’14]</a:t>
          </a:r>
          <a:endParaRPr lang="en-US" dirty="0"/>
        </a:p>
      </dgm:t>
    </dgm:pt>
    <dgm:pt modelId="{EA3956D1-7B6C-BD43-B5D6-D92F95197870}" type="parTrans" cxnId="{308FC069-EE05-9349-9AE1-B2D07535AF0B}">
      <dgm:prSet/>
      <dgm:spPr/>
      <dgm:t>
        <a:bodyPr/>
        <a:lstStyle/>
        <a:p>
          <a:endParaRPr lang="en-US"/>
        </a:p>
      </dgm:t>
    </dgm:pt>
    <dgm:pt modelId="{DC283D64-DC93-CC44-A948-0F159B1EA0F7}" type="sibTrans" cxnId="{308FC069-EE05-9349-9AE1-B2D07535AF0B}">
      <dgm:prSet/>
      <dgm:spPr/>
      <dgm:t>
        <a:bodyPr/>
        <a:lstStyle/>
        <a:p>
          <a:endParaRPr lang="en-US"/>
        </a:p>
      </dgm:t>
    </dgm:pt>
    <dgm:pt modelId="{540D8E31-4A04-8249-8B38-45428276CC4C}">
      <dgm:prSet phldrT="[Text]"/>
      <dgm:spPr>
        <a:solidFill>
          <a:schemeClr val="bg2">
            <a:lumMod val="75000"/>
            <a:alpha val="50000"/>
          </a:schemeClr>
        </a:solidFill>
      </dgm:spPr>
      <dgm:t>
        <a:bodyPr/>
        <a:lstStyle/>
        <a:p>
          <a:r>
            <a:rPr lang="en-US" dirty="0" smtClean="0"/>
            <a:t>Source-Aware Clustering  </a:t>
          </a:r>
          <a:br>
            <a:rPr lang="en-US" dirty="0" smtClean="0"/>
          </a:br>
          <a:r>
            <a:rPr lang="en-US" dirty="0" smtClean="0"/>
            <a:t>[Li et al. Sigmod’15]</a:t>
          </a:r>
          <a:endParaRPr lang="en-US" dirty="0"/>
        </a:p>
      </dgm:t>
    </dgm:pt>
    <dgm:pt modelId="{C909E77C-A3AF-DF4A-B448-DA9A61FACEC8}" type="parTrans" cxnId="{FD075E81-1780-7E4C-BA6C-CFDC06A52F64}">
      <dgm:prSet/>
      <dgm:spPr/>
      <dgm:t>
        <a:bodyPr/>
        <a:lstStyle/>
        <a:p>
          <a:endParaRPr lang="en-US"/>
        </a:p>
      </dgm:t>
    </dgm:pt>
    <dgm:pt modelId="{791E2B06-D2E3-744C-976C-39063C554CA8}" type="sibTrans" cxnId="{FD075E81-1780-7E4C-BA6C-CFDC06A52F64}">
      <dgm:prSet/>
      <dgm:spPr/>
      <dgm:t>
        <a:bodyPr/>
        <a:lstStyle/>
        <a:p>
          <a:endParaRPr lang="en-US"/>
        </a:p>
      </dgm:t>
    </dgm:pt>
    <dgm:pt modelId="{1B8BB19A-F863-0643-B25F-F420B852653F}" type="pres">
      <dgm:prSet presAssocID="{360A85AC-0610-4248-9E3D-F4E11DC0346B}" presName="CompostProcess" presStyleCnt="0">
        <dgm:presLayoutVars>
          <dgm:dir/>
          <dgm:resizeHandles val="exact"/>
        </dgm:presLayoutVars>
      </dgm:prSet>
      <dgm:spPr/>
    </dgm:pt>
    <dgm:pt modelId="{FAF59C5B-E583-1E42-8162-5F7EB726C55E}" type="pres">
      <dgm:prSet presAssocID="{360A85AC-0610-4248-9E3D-F4E11DC0346B}" presName="arrow" presStyleLbl="bgShp" presStyleIdx="0" presStyleCnt="1" custScaleY="68911"/>
      <dgm:spPr/>
    </dgm:pt>
    <dgm:pt modelId="{70C42443-4A75-C946-8B92-E1302DD9BB85}" type="pres">
      <dgm:prSet presAssocID="{360A85AC-0610-4248-9E3D-F4E11DC0346B}" presName="linearProcess" presStyleCnt="0"/>
      <dgm:spPr/>
    </dgm:pt>
    <dgm:pt modelId="{01A2FA4D-28FB-C144-82EA-114584C9A901}" type="pres">
      <dgm:prSet presAssocID="{C4AEE6E8-23F1-D24B-9471-70816ED5A9D4}" presName="textNode" presStyleLbl="node1" presStyleIdx="0" presStyleCnt="3">
        <dgm:presLayoutVars>
          <dgm:bulletEnabled val="1"/>
        </dgm:presLayoutVars>
      </dgm:prSet>
      <dgm:spPr/>
      <dgm:t>
        <a:bodyPr/>
        <a:lstStyle/>
        <a:p>
          <a:endParaRPr lang="en-US"/>
        </a:p>
      </dgm:t>
    </dgm:pt>
    <dgm:pt modelId="{834F3F7B-4CBA-874B-A0DE-398D94B2E280}" type="pres">
      <dgm:prSet presAssocID="{CB743FC7-15B3-5944-942B-92DA8AB54E29}" presName="sibTrans" presStyleCnt="0"/>
      <dgm:spPr/>
    </dgm:pt>
    <dgm:pt modelId="{0B82C91A-D995-994F-BE23-96C5E205DC87}" type="pres">
      <dgm:prSet presAssocID="{B89E4055-1907-0042-85A9-CB2580357B2D}" presName="textNode" presStyleLbl="node1" presStyleIdx="1" presStyleCnt="3">
        <dgm:presLayoutVars>
          <dgm:bulletEnabled val="1"/>
        </dgm:presLayoutVars>
      </dgm:prSet>
      <dgm:spPr/>
      <dgm:t>
        <a:bodyPr/>
        <a:lstStyle/>
        <a:p>
          <a:endParaRPr lang="en-US"/>
        </a:p>
      </dgm:t>
    </dgm:pt>
    <dgm:pt modelId="{821AD956-25E5-6447-BAB4-8AD69D8CFCAE}" type="pres">
      <dgm:prSet presAssocID="{DC283D64-DC93-CC44-A948-0F159B1EA0F7}" presName="sibTrans" presStyleCnt="0"/>
      <dgm:spPr/>
    </dgm:pt>
    <dgm:pt modelId="{27A65F39-66F5-2E40-8A59-BB4F1273485D}" type="pres">
      <dgm:prSet presAssocID="{540D8E31-4A04-8249-8B38-45428276CC4C}" presName="textNode" presStyleLbl="node1" presStyleIdx="2" presStyleCnt="3">
        <dgm:presLayoutVars>
          <dgm:bulletEnabled val="1"/>
        </dgm:presLayoutVars>
      </dgm:prSet>
      <dgm:spPr/>
      <dgm:t>
        <a:bodyPr/>
        <a:lstStyle/>
        <a:p>
          <a:endParaRPr lang="en-US"/>
        </a:p>
      </dgm:t>
    </dgm:pt>
  </dgm:ptLst>
  <dgm:cxnLst>
    <dgm:cxn modelId="{1375B8E6-E5ED-844B-8406-1A5BEE70DA2F}" type="presOf" srcId="{C4AEE6E8-23F1-D24B-9471-70816ED5A9D4}" destId="{01A2FA4D-28FB-C144-82EA-114584C9A901}" srcOrd="0" destOrd="0" presId="urn:microsoft.com/office/officeart/2005/8/layout/hProcess9"/>
    <dgm:cxn modelId="{E537A09D-6434-724A-A154-B4E780B1ED28}" type="presOf" srcId="{540D8E31-4A04-8249-8B38-45428276CC4C}" destId="{27A65F39-66F5-2E40-8A59-BB4F1273485D}" srcOrd="0" destOrd="0" presId="urn:microsoft.com/office/officeart/2005/8/layout/hProcess9"/>
    <dgm:cxn modelId="{3B0A63B3-0EA5-5941-A85E-FB31253DAE9A}" srcId="{360A85AC-0610-4248-9E3D-F4E11DC0346B}" destId="{C4AEE6E8-23F1-D24B-9471-70816ED5A9D4}" srcOrd="0" destOrd="0" parTransId="{A5E70A85-7BBF-3642-8243-A53AF310BE35}" sibTransId="{CB743FC7-15B3-5944-942B-92DA8AB54E29}"/>
    <dgm:cxn modelId="{DBE08AB7-D81D-C642-BF80-4850157E8ED3}" type="presOf" srcId="{360A85AC-0610-4248-9E3D-F4E11DC0346B}" destId="{1B8BB19A-F863-0643-B25F-F420B852653F}" srcOrd="0" destOrd="0" presId="urn:microsoft.com/office/officeart/2005/8/layout/hProcess9"/>
    <dgm:cxn modelId="{B74F7632-AF82-734B-92BC-14BB370D0C75}" type="presOf" srcId="{B89E4055-1907-0042-85A9-CB2580357B2D}" destId="{0B82C91A-D995-994F-BE23-96C5E205DC87}" srcOrd="0" destOrd="0" presId="urn:microsoft.com/office/officeart/2005/8/layout/hProcess9"/>
    <dgm:cxn modelId="{FD075E81-1780-7E4C-BA6C-CFDC06A52F64}" srcId="{360A85AC-0610-4248-9E3D-F4E11DC0346B}" destId="{540D8E31-4A04-8249-8B38-45428276CC4C}" srcOrd="2" destOrd="0" parTransId="{C909E77C-A3AF-DF4A-B448-DA9A61FACEC8}" sibTransId="{791E2B06-D2E3-744C-976C-39063C554CA8}"/>
    <dgm:cxn modelId="{308FC069-EE05-9349-9AE1-B2D07535AF0B}" srcId="{360A85AC-0610-4248-9E3D-F4E11DC0346B}" destId="{B89E4055-1907-0042-85A9-CB2580357B2D}" srcOrd="1" destOrd="0" parTransId="{EA3956D1-7B6C-BD43-B5D6-D92F95197870}" sibTransId="{DC283D64-DC93-CC44-A948-0F159B1EA0F7}"/>
    <dgm:cxn modelId="{DFC1AF44-9FE5-9145-9366-BF3CE0266883}" type="presParOf" srcId="{1B8BB19A-F863-0643-B25F-F420B852653F}" destId="{FAF59C5B-E583-1E42-8162-5F7EB726C55E}" srcOrd="0" destOrd="0" presId="urn:microsoft.com/office/officeart/2005/8/layout/hProcess9"/>
    <dgm:cxn modelId="{BC283D20-8F8F-9746-A014-C48ACBF45880}" type="presParOf" srcId="{1B8BB19A-F863-0643-B25F-F420B852653F}" destId="{70C42443-4A75-C946-8B92-E1302DD9BB85}" srcOrd="1" destOrd="0" presId="urn:microsoft.com/office/officeart/2005/8/layout/hProcess9"/>
    <dgm:cxn modelId="{CC0E196D-6F4C-2B46-B09B-DFAD8CE4F2D2}" type="presParOf" srcId="{70C42443-4A75-C946-8B92-E1302DD9BB85}" destId="{01A2FA4D-28FB-C144-82EA-114584C9A901}" srcOrd="0" destOrd="0" presId="urn:microsoft.com/office/officeart/2005/8/layout/hProcess9"/>
    <dgm:cxn modelId="{07D16F42-1682-3F4B-B545-78B6B11935CD}" type="presParOf" srcId="{70C42443-4A75-C946-8B92-E1302DD9BB85}" destId="{834F3F7B-4CBA-874B-A0DE-398D94B2E280}" srcOrd="1" destOrd="0" presId="urn:microsoft.com/office/officeart/2005/8/layout/hProcess9"/>
    <dgm:cxn modelId="{2326F068-2087-4448-9354-524CC10F335E}" type="presParOf" srcId="{70C42443-4A75-C946-8B92-E1302DD9BB85}" destId="{0B82C91A-D995-994F-BE23-96C5E205DC87}" srcOrd="2" destOrd="0" presId="urn:microsoft.com/office/officeart/2005/8/layout/hProcess9"/>
    <dgm:cxn modelId="{05C2A229-DB31-F745-98B0-509FE6CB54DC}" type="presParOf" srcId="{70C42443-4A75-C946-8B92-E1302DD9BB85}" destId="{821AD956-25E5-6447-BAB4-8AD69D8CFCAE}" srcOrd="3" destOrd="0" presId="urn:microsoft.com/office/officeart/2005/8/layout/hProcess9"/>
    <dgm:cxn modelId="{0FF2414A-8797-6D47-AB04-48413A4594AC}" type="presParOf" srcId="{70C42443-4A75-C946-8B92-E1302DD9BB85}" destId="{27A65F39-66F5-2E40-8A59-BB4F1273485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60A85AC-0610-4248-9E3D-F4E11DC0346B}" type="doc">
      <dgm:prSet loTypeId="urn:microsoft.com/office/officeart/2005/8/layout/hProcess9" loCatId="" qsTypeId="urn:microsoft.com/office/officeart/2005/8/quickstyle/simple4" qsCatId="simple" csTypeId="urn:microsoft.com/office/officeart/2005/8/colors/accent4_5" csCatId="accent4" phldr="1"/>
      <dgm:spPr/>
    </dgm:pt>
    <dgm:pt modelId="{C4AEE6E8-23F1-D24B-9471-70816ED5A9D4}">
      <dgm:prSet phldrT="[Text]"/>
      <dgm:spPr>
        <a:solidFill>
          <a:schemeClr val="bg2">
            <a:lumMod val="75000"/>
            <a:alpha val="90000"/>
          </a:schemeClr>
        </a:solidFill>
      </dgm:spPr>
      <dgm:t>
        <a:bodyPr/>
        <a:lstStyle/>
        <a:p>
          <a:r>
            <a:rPr lang="en-US" dirty="0" smtClean="0"/>
            <a:t>Adjusted Binding</a:t>
          </a:r>
          <a:br>
            <a:rPr lang="en-US" dirty="0" smtClean="0"/>
          </a:br>
          <a:r>
            <a:rPr lang="en-US" dirty="0" smtClean="0"/>
            <a:t>[Li et al. VLDB’11]</a:t>
          </a:r>
          <a:endParaRPr lang="en-US" dirty="0"/>
        </a:p>
      </dgm:t>
    </dgm:pt>
    <dgm:pt modelId="{A5E70A85-7BBF-3642-8243-A53AF310BE35}" type="parTrans" cxnId="{3B0A63B3-0EA5-5941-A85E-FB31253DAE9A}">
      <dgm:prSet/>
      <dgm:spPr/>
      <dgm:t>
        <a:bodyPr/>
        <a:lstStyle/>
        <a:p>
          <a:endParaRPr lang="en-US"/>
        </a:p>
      </dgm:t>
    </dgm:pt>
    <dgm:pt modelId="{CB743FC7-15B3-5944-942B-92DA8AB54E29}" type="sibTrans" cxnId="{3B0A63B3-0EA5-5941-A85E-FB31253DAE9A}">
      <dgm:prSet/>
      <dgm:spPr/>
      <dgm:t>
        <a:bodyPr/>
        <a:lstStyle/>
        <a:p>
          <a:endParaRPr lang="en-US"/>
        </a:p>
      </dgm:t>
    </dgm:pt>
    <dgm:pt modelId="{B89E4055-1907-0042-85A9-CB2580357B2D}">
      <dgm:prSet phldrT="[Text]"/>
      <dgm:spPr>
        <a:solidFill>
          <a:srgbClr val="B6C882">
            <a:alpha val="70000"/>
          </a:srgbClr>
        </a:solidFill>
      </dgm:spPr>
      <dgm:t>
        <a:bodyPr/>
        <a:lstStyle/>
        <a:p>
          <a:r>
            <a:rPr lang="en-US" dirty="0" smtClean="0"/>
            <a:t>Static1st, Dynamic 2nd</a:t>
          </a:r>
          <a:br>
            <a:rPr lang="en-US" dirty="0" smtClean="0"/>
          </a:br>
          <a:r>
            <a:rPr lang="en-US" dirty="0" smtClean="0"/>
            <a:t>[Chiang et al. VLDB’14]</a:t>
          </a:r>
          <a:endParaRPr lang="en-US" dirty="0"/>
        </a:p>
      </dgm:t>
    </dgm:pt>
    <dgm:pt modelId="{EA3956D1-7B6C-BD43-B5D6-D92F95197870}" type="parTrans" cxnId="{308FC069-EE05-9349-9AE1-B2D07535AF0B}">
      <dgm:prSet/>
      <dgm:spPr/>
      <dgm:t>
        <a:bodyPr/>
        <a:lstStyle/>
        <a:p>
          <a:endParaRPr lang="en-US"/>
        </a:p>
      </dgm:t>
    </dgm:pt>
    <dgm:pt modelId="{DC283D64-DC93-CC44-A948-0F159B1EA0F7}" type="sibTrans" cxnId="{308FC069-EE05-9349-9AE1-B2D07535AF0B}">
      <dgm:prSet/>
      <dgm:spPr/>
      <dgm:t>
        <a:bodyPr/>
        <a:lstStyle/>
        <a:p>
          <a:endParaRPr lang="en-US"/>
        </a:p>
      </dgm:t>
    </dgm:pt>
    <dgm:pt modelId="{540D8E31-4A04-8249-8B38-45428276CC4C}">
      <dgm:prSet phldrT="[Text]"/>
      <dgm:spPr>
        <a:solidFill>
          <a:schemeClr val="accent4">
            <a:lumMod val="75000"/>
            <a:alpha val="50000"/>
          </a:schemeClr>
        </a:solidFill>
      </dgm:spPr>
      <dgm:t>
        <a:bodyPr/>
        <a:lstStyle/>
        <a:p>
          <a:r>
            <a:rPr lang="en-US" dirty="0" smtClean="0"/>
            <a:t>Source-Aware Clustering  </a:t>
          </a:r>
          <a:br>
            <a:rPr lang="en-US" dirty="0" smtClean="0"/>
          </a:br>
          <a:r>
            <a:rPr lang="en-US" dirty="0" smtClean="0"/>
            <a:t>[Li et al. Sigmod’15]</a:t>
          </a:r>
          <a:endParaRPr lang="en-US" dirty="0"/>
        </a:p>
      </dgm:t>
    </dgm:pt>
    <dgm:pt modelId="{C909E77C-A3AF-DF4A-B448-DA9A61FACEC8}" type="parTrans" cxnId="{FD075E81-1780-7E4C-BA6C-CFDC06A52F64}">
      <dgm:prSet/>
      <dgm:spPr/>
      <dgm:t>
        <a:bodyPr/>
        <a:lstStyle/>
        <a:p>
          <a:endParaRPr lang="en-US"/>
        </a:p>
      </dgm:t>
    </dgm:pt>
    <dgm:pt modelId="{791E2B06-D2E3-744C-976C-39063C554CA8}" type="sibTrans" cxnId="{FD075E81-1780-7E4C-BA6C-CFDC06A52F64}">
      <dgm:prSet/>
      <dgm:spPr/>
      <dgm:t>
        <a:bodyPr/>
        <a:lstStyle/>
        <a:p>
          <a:endParaRPr lang="en-US"/>
        </a:p>
      </dgm:t>
    </dgm:pt>
    <dgm:pt modelId="{1B8BB19A-F863-0643-B25F-F420B852653F}" type="pres">
      <dgm:prSet presAssocID="{360A85AC-0610-4248-9E3D-F4E11DC0346B}" presName="CompostProcess" presStyleCnt="0">
        <dgm:presLayoutVars>
          <dgm:dir/>
          <dgm:resizeHandles val="exact"/>
        </dgm:presLayoutVars>
      </dgm:prSet>
      <dgm:spPr/>
    </dgm:pt>
    <dgm:pt modelId="{FAF59C5B-E583-1E42-8162-5F7EB726C55E}" type="pres">
      <dgm:prSet presAssocID="{360A85AC-0610-4248-9E3D-F4E11DC0346B}" presName="arrow" presStyleLbl="bgShp" presStyleIdx="0" presStyleCnt="1" custScaleY="68911"/>
      <dgm:spPr/>
    </dgm:pt>
    <dgm:pt modelId="{70C42443-4A75-C946-8B92-E1302DD9BB85}" type="pres">
      <dgm:prSet presAssocID="{360A85AC-0610-4248-9E3D-F4E11DC0346B}" presName="linearProcess" presStyleCnt="0"/>
      <dgm:spPr/>
    </dgm:pt>
    <dgm:pt modelId="{01A2FA4D-28FB-C144-82EA-114584C9A901}" type="pres">
      <dgm:prSet presAssocID="{C4AEE6E8-23F1-D24B-9471-70816ED5A9D4}" presName="textNode" presStyleLbl="node1" presStyleIdx="0" presStyleCnt="3">
        <dgm:presLayoutVars>
          <dgm:bulletEnabled val="1"/>
        </dgm:presLayoutVars>
      </dgm:prSet>
      <dgm:spPr/>
      <dgm:t>
        <a:bodyPr/>
        <a:lstStyle/>
        <a:p>
          <a:endParaRPr lang="en-US"/>
        </a:p>
      </dgm:t>
    </dgm:pt>
    <dgm:pt modelId="{834F3F7B-4CBA-874B-A0DE-398D94B2E280}" type="pres">
      <dgm:prSet presAssocID="{CB743FC7-15B3-5944-942B-92DA8AB54E29}" presName="sibTrans" presStyleCnt="0"/>
      <dgm:spPr/>
    </dgm:pt>
    <dgm:pt modelId="{0B82C91A-D995-994F-BE23-96C5E205DC87}" type="pres">
      <dgm:prSet presAssocID="{B89E4055-1907-0042-85A9-CB2580357B2D}" presName="textNode" presStyleLbl="node1" presStyleIdx="1" presStyleCnt="3">
        <dgm:presLayoutVars>
          <dgm:bulletEnabled val="1"/>
        </dgm:presLayoutVars>
      </dgm:prSet>
      <dgm:spPr/>
      <dgm:t>
        <a:bodyPr/>
        <a:lstStyle/>
        <a:p>
          <a:endParaRPr lang="en-US"/>
        </a:p>
      </dgm:t>
    </dgm:pt>
    <dgm:pt modelId="{821AD956-25E5-6447-BAB4-8AD69D8CFCAE}" type="pres">
      <dgm:prSet presAssocID="{DC283D64-DC93-CC44-A948-0F159B1EA0F7}" presName="sibTrans" presStyleCnt="0"/>
      <dgm:spPr/>
    </dgm:pt>
    <dgm:pt modelId="{27A65F39-66F5-2E40-8A59-BB4F1273485D}" type="pres">
      <dgm:prSet presAssocID="{540D8E31-4A04-8249-8B38-45428276CC4C}" presName="textNode" presStyleLbl="node1" presStyleIdx="2" presStyleCnt="3">
        <dgm:presLayoutVars>
          <dgm:bulletEnabled val="1"/>
        </dgm:presLayoutVars>
      </dgm:prSet>
      <dgm:spPr/>
      <dgm:t>
        <a:bodyPr/>
        <a:lstStyle/>
        <a:p>
          <a:endParaRPr lang="en-US"/>
        </a:p>
      </dgm:t>
    </dgm:pt>
  </dgm:ptLst>
  <dgm:cxnLst>
    <dgm:cxn modelId="{FD075E81-1780-7E4C-BA6C-CFDC06A52F64}" srcId="{360A85AC-0610-4248-9E3D-F4E11DC0346B}" destId="{540D8E31-4A04-8249-8B38-45428276CC4C}" srcOrd="2" destOrd="0" parTransId="{C909E77C-A3AF-DF4A-B448-DA9A61FACEC8}" sibTransId="{791E2B06-D2E3-744C-976C-39063C554CA8}"/>
    <dgm:cxn modelId="{5D4BCD2F-7B9C-D145-9C71-0217FD862341}" type="presOf" srcId="{360A85AC-0610-4248-9E3D-F4E11DC0346B}" destId="{1B8BB19A-F863-0643-B25F-F420B852653F}" srcOrd="0" destOrd="0" presId="urn:microsoft.com/office/officeart/2005/8/layout/hProcess9"/>
    <dgm:cxn modelId="{89343876-A7FE-4C49-89B3-04B63E4AE523}" type="presOf" srcId="{540D8E31-4A04-8249-8B38-45428276CC4C}" destId="{27A65F39-66F5-2E40-8A59-BB4F1273485D}" srcOrd="0" destOrd="0" presId="urn:microsoft.com/office/officeart/2005/8/layout/hProcess9"/>
    <dgm:cxn modelId="{3B0A63B3-0EA5-5941-A85E-FB31253DAE9A}" srcId="{360A85AC-0610-4248-9E3D-F4E11DC0346B}" destId="{C4AEE6E8-23F1-D24B-9471-70816ED5A9D4}" srcOrd="0" destOrd="0" parTransId="{A5E70A85-7BBF-3642-8243-A53AF310BE35}" sibTransId="{CB743FC7-15B3-5944-942B-92DA8AB54E29}"/>
    <dgm:cxn modelId="{CC9F8BB5-1BF9-724C-B9DE-44976C5351D8}" type="presOf" srcId="{B89E4055-1907-0042-85A9-CB2580357B2D}" destId="{0B82C91A-D995-994F-BE23-96C5E205DC87}" srcOrd="0" destOrd="0" presId="urn:microsoft.com/office/officeart/2005/8/layout/hProcess9"/>
    <dgm:cxn modelId="{308FC069-EE05-9349-9AE1-B2D07535AF0B}" srcId="{360A85AC-0610-4248-9E3D-F4E11DC0346B}" destId="{B89E4055-1907-0042-85A9-CB2580357B2D}" srcOrd="1" destOrd="0" parTransId="{EA3956D1-7B6C-BD43-B5D6-D92F95197870}" sibTransId="{DC283D64-DC93-CC44-A948-0F159B1EA0F7}"/>
    <dgm:cxn modelId="{6B813794-C9A0-D24A-87F3-CF9124B9822A}" type="presOf" srcId="{C4AEE6E8-23F1-D24B-9471-70816ED5A9D4}" destId="{01A2FA4D-28FB-C144-82EA-114584C9A901}" srcOrd="0" destOrd="0" presId="urn:microsoft.com/office/officeart/2005/8/layout/hProcess9"/>
    <dgm:cxn modelId="{A60FC269-10E5-5448-857E-53E91D819BED}" type="presParOf" srcId="{1B8BB19A-F863-0643-B25F-F420B852653F}" destId="{FAF59C5B-E583-1E42-8162-5F7EB726C55E}" srcOrd="0" destOrd="0" presId="urn:microsoft.com/office/officeart/2005/8/layout/hProcess9"/>
    <dgm:cxn modelId="{42787944-991A-304B-B78F-8F604E0C5825}" type="presParOf" srcId="{1B8BB19A-F863-0643-B25F-F420B852653F}" destId="{70C42443-4A75-C946-8B92-E1302DD9BB85}" srcOrd="1" destOrd="0" presId="urn:microsoft.com/office/officeart/2005/8/layout/hProcess9"/>
    <dgm:cxn modelId="{BE2821C9-AC87-8B4C-A65F-1757D0DEBF24}" type="presParOf" srcId="{70C42443-4A75-C946-8B92-E1302DD9BB85}" destId="{01A2FA4D-28FB-C144-82EA-114584C9A901}" srcOrd="0" destOrd="0" presId="urn:microsoft.com/office/officeart/2005/8/layout/hProcess9"/>
    <dgm:cxn modelId="{1C6AB225-0AE9-2F42-AF0D-ABC3B7CB1E07}" type="presParOf" srcId="{70C42443-4A75-C946-8B92-E1302DD9BB85}" destId="{834F3F7B-4CBA-874B-A0DE-398D94B2E280}" srcOrd="1" destOrd="0" presId="urn:microsoft.com/office/officeart/2005/8/layout/hProcess9"/>
    <dgm:cxn modelId="{C14605E9-DFF7-F04B-99FC-54FBB16E3298}" type="presParOf" srcId="{70C42443-4A75-C946-8B92-E1302DD9BB85}" destId="{0B82C91A-D995-994F-BE23-96C5E205DC87}" srcOrd="2" destOrd="0" presId="urn:microsoft.com/office/officeart/2005/8/layout/hProcess9"/>
    <dgm:cxn modelId="{48013B02-A680-A046-88BD-0F95B554DB5E}" type="presParOf" srcId="{70C42443-4A75-C946-8B92-E1302DD9BB85}" destId="{821AD956-25E5-6447-BAB4-8AD69D8CFCAE}" srcOrd="3" destOrd="0" presId="urn:microsoft.com/office/officeart/2005/8/layout/hProcess9"/>
    <dgm:cxn modelId="{45E75386-2D2D-D443-B53B-1C14E330AFD1}" type="presParOf" srcId="{70C42443-4A75-C946-8B92-E1302DD9BB85}" destId="{27A65F39-66F5-2E40-8A59-BB4F1273485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60A85AC-0610-4248-9E3D-F4E11DC0346B}" type="doc">
      <dgm:prSet loTypeId="urn:microsoft.com/office/officeart/2005/8/layout/hProcess9" loCatId="" qsTypeId="urn:microsoft.com/office/officeart/2005/8/quickstyle/simple4" qsCatId="simple" csTypeId="urn:microsoft.com/office/officeart/2005/8/colors/accent4_5" csCatId="accent4" phldr="1"/>
      <dgm:spPr/>
    </dgm:pt>
    <dgm:pt modelId="{C4AEE6E8-23F1-D24B-9471-70816ED5A9D4}">
      <dgm:prSet phldrT="[Text]"/>
      <dgm:spPr>
        <a:solidFill>
          <a:schemeClr val="bg2">
            <a:lumMod val="75000"/>
            <a:alpha val="90000"/>
          </a:schemeClr>
        </a:solidFill>
      </dgm:spPr>
      <dgm:t>
        <a:bodyPr/>
        <a:lstStyle/>
        <a:p>
          <a:r>
            <a:rPr lang="en-US" dirty="0" smtClean="0"/>
            <a:t>Adjusted Binding</a:t>
          </a:r>
          <a:br>
            <a:rPr lang="en-US" dirty="0" smtClean="0"/>
          </a:br>
          <a:r>
            <a:rPr lang="en-US" dirty="0" smtClean="0"/>
            <a:t>[Li et al. VLDB’11]</a:t>
          </a:r>
          <a:endParaRPr lang="en-US" dirty="0"/>
        </a:p>
      </dgm:t>
    </dgm:pt>
    <dgm:pt modelId="{A5E70A85-7BBF-3642-8243-A53AF310BE35}" type="parTrans" cxnId="{3B0A63B3-0EA5-5941-A85E-FB31253DAE9A}">
      <dgm:prSet/>
      <dgm:spPr/>
      <dgm:t>
        <a:bodyPr/>
        <a:lstStyle/>
        <a:p>
          <a:endParaRPr lang="en-US"/>
        </a:p>
      </dgm:t>
    </dgm:pt>
    <dgm:pt modelId="{CB743FC7-15B3-5944-942B-92DA8AB54E29}" type="sibTrans" cxnId="{3B0A63B3-0EA5-5941-A85E-FB31253DAE9A}">
      <dgm:prSet/>
      <dgm:spPr/>
      <dgm:t>
        <a:bodyPr/>
        <a:lstStyle/>
        <a:p>
          <a:endParaRPr lang="en-US"/>
        </a:p>
      </dgm:t>
    </dgm:pt>
    <dgm:pt modelId="{B89E4055-1907-0042-85A9-CB2580357B2D}">
      <dgm:prSet phldrT="[Text]"/>
      <dgm:spPr>
        <a:solidFill>
          <a:srgbClr val="B6C882">
            <a:alpha val="70000"/>
          </a:srgbClr>
        </a:solidFill>
      </dgm:spPr>
      <dgm:t>
        <a:bodyPr/>
        <a:lstStyle/>
        <a:p>
          <a:r>
            <a:rPr lang="en-US" dirty="0" smtClean="0"/>
            <a:t>Static1st, Dynamic 2nd</a:t>
          </a:r>
          <a:br>
            <a:rPr lang="en-US" dirty="0" smtClean="0"/>
          </a:br>
          <a:r>
            <a:rPr lang="en-US" dirty="0" smtClean="0"/>
            <a:t>[Chiang et al. VLDB’14]</a:t>
          </a:r>
          <a:endParaRPr lang="en-US" dirty="0"/>
        </a:p>
      </dgm:t>
    </dgm:pt>
    <dgm:pt modelId="{EA3956D1-7B6C-BD43-B5D6-D92F95197870}" type="parTrans" cxnId="{308FC069-EE05-9349-9AE1-B2D07535AF0B}">
      <dgm:prSet/>
      <dgm:spPr/>
      <dgm:t>
        <a:bodyPr/>
        <a:lstStyle/>
        <a:p>
          <a:endParaRPr lang="en-US"/>
        </a:p>
      </dgm:t>
    </dgm:pt>
    <dgm:pt modelId="{DC283D64-DC93-CC44-A948-0F159B1EA0F7}" type="sibTrans" cxnId="{308FC069-EE05-9349-9AE1-B2D07535AF0B}">
      <dgm:prSet/>
      <dgm:spPr/>
      <dgm:t>
        <a:bodyPr/>
        <a:lstStyle/>
        <a:p>
          <a:endParaRPr lang="en-US"/>
        </a:p>
      </dgm:t>
    </dgm:pt>
    <dgm:pt modelId="{540D8E31-4A04-8249-8B38-45428276CC4C}">
      <dgm:prSet phldrT="[Text]"/>
      <dgm:spPr>
        <a:solidFill>
          <a:schemeClr val="accent4">
            <a:lumMod val="75000"/>
            <a:alpha val="50000"/>
          </a:schemeClr>
        </a:solidFill>
      </dgm:spPr>
      <dgm:t>
        <a:bodyPr/>
        <a:lstStyle/>
        <a:p>
          <a:r>
            <a:rPr lang="en-US" dirty="0" smtClean="0"/>
            <a:t>Source-Aware Clustering  </a:t>
          </a:r>
          <a:br>
            <a:rPr lang="en-US" dirty="0" smtClean="0"/>
          </a:br>
          <a:r>
            <a:rPr lang="en-US" dirty="0" smtClean="0"/>
            <a:t>[Li et al. Sigmod’15]</a:t>
          </a:r>
          <a:endParaRPr lang="en-US" dirty="0"/>
        </a:p>
      </dgm:t>
    </dgm:pt>
    <dgm:pt modelId="{C909E77C-A3AF-DF4A-B448-DA9A61FACEC8}" type="parTrans" cxnId="{FD075E81-1780-7E4C-BA6C-CFDC06A52F64}">
      <dgm:prSet/>
      <dgm:spPr/>
      <dgm:t>
        <a:bodyPr/>
        <a:lstStyle/>
        <a:p>
          <a:endParaRPr lang="en-US"/>
        </a:p>
      </dgm:t>
    </dgm:pt>
    <dgm:pt modelId="{791E2B06-D2E3-744C-976C-39063C554CA8}" type="sibTrans" cxnId="{FD075E81-1780-7E4C-BA6C-CFDC06A52F64}">
      <dgm:prSet/>
      <dgm:spPr/>
      <dgm:t>
        <a:bodyPr/>
        <a:lstStyle/>
        <a:p>
          <a:endParaRPr lang="en-US"/>
        </a:p>
      </dgm:t>
    </dgm:pt>
    <dgm:pt modelId="{1B8BB19A-F863-0643-B25F-F420B852653F}" type="pres">
      <dgm:prSet presAssocID="{360A85AC-0610-4248-9E3D-F4E11DC0346B}" presName="CompostProcess" presStyleCnt="0">
        <dgm:presLayoutVars>
          <dgm:dir/>
          <dgm:resizeHandles val="exact"/>
        </dgm:presLayoutVars>
      </dgm:prSet>
      <dgm:spPr/>
    </dgm:pt>
    <dgm:pt modelId="{FAF59C5B-E583-1E42-8162-5F7EB726C55E}" type="pres">
      <dgm:prSet presAssocID="{360A85AC-0610-4248-9E3D-F4E11DC0346B}" presName="arrow" presStyleLbl="bgShp" presStyleIdx="0" presStyleCnt="1" custScaleY="68911"/>
      <dgm:spPr/>
    </dgm:pt>
    <dgm:pt modelId="{70C42443-4A75-C946-8B92-E1302DD9BB85}" type="pres">
      <dgm:prSet presAssocID="{360A85AC-0610-4248-9E3D-F4E11DC0346B}" presName="linearProcess" presStyleCnt="0"/>
      <dgm:spPr/>
    </dgm:pt>
    <dgm:pt modelId="{01A2FA4D-28FB-C144-82EA-114584C9A901}" type="pres">
      <dgm:prSet presAssocID="{C4AEE6E8-23F1-D24B-9471-70816ED5A9D4}" presName="textNode" presStyleLbl="node1" presStyleIdx="0" presStyleCnt="3">
        <dgm:presLayoutVars>
          <dgm:bulletEnabled val="1"/>
        </dgm:presLayoutVars>
      </dgm:prSet>
      <dgm:spPr/>
      <dgm:t>
        <a:bodyPr/>
        <a:lstStyle/>
        <a:p>
          <a:endParaRPr lang="en-US"/>
        </a:p>
      </dgm:t>
    </dgm:pt>
    <dgm:pt modelId="{834F3F7B-4CBA-874B-A0DE-398D94B2E280}" type="pres">
      <dgm:prSet presAssocID="{CB743FC7-15B3-5944-942B-92DA8AB54E29}" presName="sibTrans" presStyleCnt="0"/>
      <dgm:spPr/>
    </dgm:pt>
    <dgm:pt modelId="{0B82C91A-D995-994F-BE23-96C5E205DC87}" type="pres">
      <dgm:prSet presAssocID="{B89E4055-1907-0042-85A9-CB2580357B2D}" presName="textNode" presStyleLbl="node1" presStyleIdx="1" presStyleCnt="3">
        <dgm:presLayoutVars>
          <dgm:bulletEnabled val="1"/>
        </dgm:presLayoutVars>
      </dgm:prSet>
      <dgm:spPr/>
      <dgm:t>
        <a:bodyPr/>
        <a:lstStyle/>
        <a:p>
          <a:endParaRPr lang="en-US"/>
        </a:p>
      </dgm:t>
    </dgm:pt>
    <dgm:pt modelId="{821AD956-25E5-6447-BAB4-8AD69D8CFCAE}" type="pres">
      <dgm:prSet presAssocID="{DC283D64-DC93-CC44-A948-0F159B1EA0F7}" presName="sibTrans" presStyleCnt="0"/>
      <dgm:spPr/>
    </dgm:pt>
    <dgm:pt modelId="{27A65F39-66F5-2E40-8A59-BB4F1273485D}" type="pres">
      <dgm:prSet presAssocID="{540D8E31-4A04-8249-8B38-45428276CC4C}" presName="textNode" presStyleLbl="node1" presStyleIdx="2" presStyleCnt="3">
        <dgm:presLayoutVars>
          <dgm:bulletEnabled val="1"/>
        </dgm:presLayoutVars>
      </dgm:prSet>
      <dgm:spPr/>
      <dgm:t>
        <a:bodyPr/>
        <a:lstStyle/>
        <a:p>
          <a:endParaRPr lang="en-US"/>
        </a:p>
      </dgm:t>
    </dgm:pt>
  </dgm:ptLst>
  <dgm:cxnLst>
    <dgm:cxn modelId="{924F3204-7910-4242-B592-134B5D8FA9B5}" type="presOf" srcId="{540D8E31-4A04-8249-8B38-45428276CC4C}" destId="{27A65F39-66F5-2E40-8A59-BB4F1273485D}" srcOrd="0" destOrd="0" presId="urn:microsoft.com/office/officeart/2005/8/layout/hProcess9"/>
    <dgm:cxn modelId="{5AB78E3A-A554-694F-AAB5-9584568605B1}" type="presOf" srcId="{360A85AC-0610-4248-9E3D-F4E11DC0346B}" destId="{1B8BB19A-F863-0643-B25F-F420B852653F}" srcOrd="0" destOrd="0" presId="urn:microsoft.com/office/officeart/2005/8/layout/hProcess9"/>
    <dgm:cxn modelId="{3B0A63B3-0EA5-5941-A85E-FB31253DAE9A}" srcId="{360A85AC-0610-4248-9E3D-F4E11DC0346B}" destId="{C4AEE6E8-23F1-D24B-9471-70816ED5A9D4}" srcOrd="0" destOrd="0" parTransId="{A5E70A85-7BBF-3642-8243-A53AF310BE35}" sibTransId="{CB743FC7-15B3-5944-942B-92DA8AB54E29}"/>
    <dgm:cxn modelId="{068C8AF9-D92F-434A-9B14-62C5987FB922}" type="presOf" srcId="{B89E4055-1907-0042-85A9-CB2580357B2D}" destId="{0B82C91A-D995-994F-BE23-96C5E205DC87}" srcOrd="0" destOrd="0" presId="urn:microsoft.com/office/officeart/2005/8/layout/hProcess9"/>
    <dgm:cxn modelId="{A8CEF0FB-62A2-494E-9BED-D51B73652411}" type="presOf" srcId="{C4AEE6E8-23F1-D24B-9471-70816ED5A9D4}" destId="{01A2FA4D-28FB-C144-82EA-114584C9A901}" srcOrd="0" destOrd="0" presId="urn:microsoft.com/office/officeart/2005/8/layout/hProcess9"/>
    <dgm:cxn modelId="{FD075E81-1780-7E4C-BA6C-CFDC06A52F64}" srcId="{360A85AC-0610-4248-9E3D-F4E11DC0346B}" destId="{540D8E31-4A04-8249-8B38-45428276CC4C}" srcOrd="2" destOrd="0" parTransId="{C909E77C-A3AF-DF4A-B448-DA9A61FACEC8}" sibTransId="{791E2B06-D2E3-744C-976C-39063C554CA8}"/>
    <dgm:cxn modelId="{308FC069-EE05-9349-9AE1-B2D07535AF0B}" srcId="{360A85AC-0610-4248-9E3D-F4E11DC0346B}" destId="{B89E4055-1907-0042-85A9-CB2580357B2D}" srcOrd="1" destOrd="0" parTransId="{EA3956D1-7B6C-BD43-B5D6-D92F95197870}" sibTransId="{DC283D64-DC93-CC44-A948-0F159B1EA0F7}"/>
    <dgm:cxn modelId="{698FA6F7-EE0C-B741-AB31-4044F418B161}" type="presParOf" srcId="{1B8BB19A-F863-0643-B25F-F420B852653F}" destId="{FAF59C5B-E583-1E42-8162-5F7EB726C55E}" srcOrd="0" destOrd="0" presId="urn:microsoft.com/office/officeart/2005/8/layout/hProcess9"/>
    <dgm:cxn modelId="{C07DF32D-B5ED-104F-9C89-B0B777F21AD5}" type="presParOf" srcId="{1B8BB19A-F863-0643-B25F-F420B852653F}" destId="{70C42443-4A75-C946-8B92-E1302DD9BB85}" srcOrd="1" destOrd="0" presId="urn:microsoft.com/office/officeart/2005/8/layout/hProcess9"/>
    <dgm:cxn modelId="{D15BECDE-32F3-1445-83D6-A172A2BB8814}" type="presParOf" srcId="{70C42443-4A75-C946-8B92-E1302DD9BB85}" destId="{01A2FA4D-28FB-C144-82EA-114584C9A901}" srcOrd="0" destOrd="0" presId="urn:microsoft.com/office/officeart/2005/8/layout/hProcess9"/>
    <dgm:cxn modelId="{F33D6A41-844B-114C-A5BB-DA045A0E69F6}" type="presParOf" srcId="{70C42443-4A75-C946-8B92-E1302DD9BB85}" destId="{834F3F7B-4CBA-874B-A0DE-398D94B2E280}" srcOrd="1" destOrd="0" presId="urn:microsoft.com/office/officeart/2005/8/layout/hProcess9"/>
    <dgm:cxn modelId="{76EC0701-34F8-1740-A620-E0CA4A139B81}" type="presParOf" srcId="{70C42443-4A75-C946-8B92-E1302DD9BB85}" destId="{0B82C91A-D995-994F-BE23-96C5E205DC87}" srcOrd="2" destOrd="0" presId="urn:microsoft.com/office/officeart/2005/8/layout/hProcess9"/>
    <dgm:cxn modelId="{4B8F925A-02D4-2145-AD64-BDA3036CF624}" type="presParOf" srcId="{70C42443-4A75-C946-8B92-E1302DD9BB85}" destId="{821AD956-25E5-6447-BAB4-8AD69D8CFCAE}" srcOrd="3" destOrd="0" presId="urn:microsoft.com/office/officeart/2005/8/layout/hProcess9"/>
    <dgm:cxn modelId="{2D42FDCB-7641-3F47-943E-E64BBD6C14B7}" type="presParOf" srcId="{70C42443-4A75-C946-8B92-E1302DD9BB85}" destId="{27A65F39-66F5-2E40-8A59-BB4F1273485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D40D1-3B35-C247-8AA4-87AA99A7684E}">
      <dsp:nvSpPr>
        <dsp:cNvPr id="0" name=""/>
        <dsp:cNvSpPr/>
      </dsp:nvSpPr>
      <dsp:spPr>
        <a:xfrm>
          <a:off x="161924" y="0"/>
          <a:ext cx="2114550" cy="1174750"/>
        </a:xfrm>
        <a:prstGeom prst="roundRect">
          <a:avLst>
            <a:gd name="adj" fmla="val 10000"/>
          </a:avLst>
        </a:prstGeom>
        <a:solidFill>
          <a:srgbClr val="3366FF"/>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Blocking</a:t>
          </a:r>
          <a:endParaRPr lang="en-US" sz="3000" kern="1200" dirty="0"/>
        </a:p>
      </dsp:txBody>
      <dsp:txXfrm>
        <a:off x="196331" y="34407"/>
        <a:ext cx="2045736" cy="1105936"/>
      </dsp:txXfrm>
    </dsp:sp>
    <dsp:sp modelId="{76F76E16-FFC1-BA49-8FB0-BEECEAA5DD78}">
      <dsp:nvSpPr>
        <dsp:cNvPr id="0" name=""/>
        <dsp:cNvSpPr/>
      </dsp:nvSpPr>
      <dsp:spPr>
        <a:xfrm rot="5400000">
          <a:off x="998934" y="1204118"/>
          <a:ext cx="440531" cy="528637"/>
        </a:xfrm>
        <a:prstGeom prst="rightArrow">
          <a:avLst>
            <a:gd name="adj1" fmla="val 60000"/>
            <a:gd name="adj2" fmla="val 50000"/>
          </a:avLst>
        </a:prstGeom>
        <a:gradFill rotWithShape="0">
          <a:gsLst>
            <a:gs pos="0">
              <a:schemeClr val="accent2">
                <a:tint val="60000"/>
                <a:hueOff val="0"/>
                <a:satOff val="0"/>
                <a:lumOff val="0"/>
                <a:alphaOff val="0"/>
                <a:tint val="96000"/>
                <a:lumMod val="104000"/>
              </a:schemeClr>
            </a:gs>
            <a:gs pos="100000">
              <a:schemeClr val="accent2">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p>
      </dsp:txBody>
      <dsp:txXfrm rot="-5400000">
        <a:off x="1060609" y="1248171"/>
        <a:ext cx="317183" cy="308372"/>
      </dsp:txXfrm>
    </dsp:sp>
    <dsp:sp modelId="{88112B7E-75A5-7A46-919A-5C9E9FF0744C}">
      <dsp:nvSpPr>
        <dsp:cNvPr id="0" name=""/>
        <dsp:cNvSpPr/>
      </dsp:nvSpPr>
      <dsp:spPr>
        <a:xfrm>
          <a:off x="161924" y="1762124"/>
          <a:ext cx="2114550" cy="1174750"/>
        </a:xfrm>
        <a:prstGeom prst="roundRect">
          <a:avLst>
            <a:gd name="adj" fmla="val 10000"/>
          </a:avLst>
        </a:prstGeom>
        <a:solidFill>
          <a:schemeClr val="accent6">
            <a:lumMod val="60000"/>
            <a:lumOff val="4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Pairwise Matching</a:t>
          </a:r>
          <a:endParaRPr lang="en-US" sz="3000" kern="1200" dirty="0"/>
        </a:p>
      </dsp:txBody>
      <dsp:txXfrm>
        <a:off x="196331" y="1796531"/>
        <a:ext cx="2045736" cy="1105936"/>
      </dsp:txXfrm>
    </dsp:sp>
    <dsp:sp modelId="{A3159909-B308-1B46-9AE1-0BEA2836F11A}">
      <dsp:nvSpPr>
        <dsp:cNvPr id="0" name=""/>
        <dsp:cNvSpPr/>
      </dsp:nvSpPr>
      <dsp:spPr>
        <a:xfrm rot="5400000">
          <a:off x="998934" y="2966243"/>
          <a:ext cx="440531" cy="528637"/>
        </a:xfrm>
        <a:prstGeom prst="rightArrow">
          <a:avLst>
            <a:gd name="adj1" fmla="val 60000"/>
            <a:gd name="adj2" fmla="val 50000"/>
          </a:avLst>
        </a:prstGeom>
        <a:gradFill rotWithShape="0">
          <a:gsLst>
            <a:gs pos="0">
              <a:schemeClr val="accent2">
                <a:tint val="60000"/>
                <a:hueOff val="0"/>
                <a:satOff val="0"/>
                <a:lumOff val="0"/>
                <a:alphaOff val="0"/>
                <a:tint val="96000"/>
                <a:lumMod val="104000"/>
              </a:schemeClr>
            </a:gs>
            <a:gs pos="100000">
              <a:schemeClr val="accent2">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p>
      </dsp:txBody>
      <dsp:txXfrm rot="-5400000">
        <a:off x="1060609" y="3010296"/>
        <a:ext cx="317183" cy="308372"/>
      </dsp:txXfrm>
    </dsp:sp>
    <dsp:sp modelId="{39B3B974-59A7-994D-91C0-A083B8B8CE0D}">
      <dsp:nvSpPr>
        <dsp:cNvPr id="0" name=""/>
        <dsp:cNvSpPr/>
      </dsp:nvSpPr>
      <dsp:spPr>
        <a:xfrm>
          <a:off x="161924" y="3524250"/>
          <a:ext cx="2114550" cy="1174750"/>
        </a:xfrm>
        <a:prstGeom prst="roundRect">
          <a:avLst>
            <a:gd name="adj" fmla="val 10000"/>
          </a:avLst>
        </a:prstGeom>
        <a:solidFill>
          <a:schemeClr val="accent6">
            <a:lumMod val="60000"/>
            <a:lumOff val="4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Clustering</a:t>
          </a:r>
          <a:endParaRPr lang="en-US" sz="3000" kern="1200" dirty="0"/>
        </a:p>
      </dsp:txBody>
      <dsp:txXfrm>
        <a:off x="196331" y="3558657"/>
        <a:ext cx="2045736" cy="110593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ED7E18-5C8A-8D48-8BA4-303612947E7D}">
      <dsp:nvSpPr>
        <dsp:cNvPr id="0" name=""/>
        <dsp:cNvSpPr/>
      </dsp:nvSpPr>
      <dsp:spPr>
        <a:xfrm>
          <a:off x="1013450" y="0"/>
          <a:ext cx="6101098" cy="3903579"/>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31836C3B-5EC7-E64D-88F4-6CF695A55BE0}">
      <dsp:nvSpPr>
        <dsp:cNvPr id="0" name=""/>
        <dsp:cNvSpPr/>
      </dsp:nvSpPr>
      <dsp:spPr>
        <a:xfrm>
          <a:off x="1423697" y="253732"/>
          <a:ext cx="2456569" cy="1561431"/>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smtClean="0"/>
            <a:t>Rule-based Data Fusion</a:t>
          </a:r>
        </a:p>
      </dsp:txBody>
      <dsp:txXfrm>
        <a:off x="1499920" y="329955"/>
        <a:ext cx="2304123" cy="1408985"/>
      </dsp:txXfrm>
    </dsp:sp>
    <dsp:sp modelId="{B13A255D-6C6C-3249-9C4D-558BE1B1BC65}">
      <dsp:nvSpPr>
        <dsp:cNvPr id="0" name=""/>
        <dsp:cNvSpPr/>
      </dsp:nvSpPr>
      <dsp:spPr>
        <a:xfrm>
          <a:off x="4241074" y="267098"/>
          <a:ext cx="2469950" cy="1561431"/>
        </a:xfrm>
        <a:prstGeom prst="roundRect">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Truth Discovery</a:t>
          </a:r>
          <a:endParaRPr lang="en-US" sz="2600" kern="1200" dirty="0"/>
        </a:p>
      </dsp:txBody>
      <dsp:txXfrm>
        <a:off x="4317297" y="343321"/>
        <a:ext cx="2317504" cy="1408985"/>
      </dsp:txXfrm>
    </dsp:sp>
    <dsp:sp modelId="{13868D3E-B475-D547-B159-FBB44CADEEC6}">
      <dsp:nvSpPr>
        <dsp:cNvPr id="0" name=""/>
        <dsp:cNvSpPr/>
      </dsp:nvSpPr>
      <dsp:spPr>
        <a:xfrm>
          <a:off x="1398675" y="2088414"/>
          <a:ext cx="2480162" cy="1561431"/>
        </a:xfrm>
        <a:prstGeom prst="roundRect">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Constraint-based Data Repairing</a:t>
          </a:r>
          <a:endParaRPr lang="en-US" sz="2600" kern="1200" dirty="0"/>
        </a:p>
      </dsp:txBody>
      <dsp:txXfrm>
        <a:off x="1474898" y="2164637"/>
        <a:ext cx="2327716" cy="1408985"/>
      </dsp:txXfrm>
    </dsp:sp>
    <dsp:sp modelId="{9E1E39F3-3FDE-4D4B-B210-B7CD5E278BD5}">
      <dsp:nvSpPr>
        <dsp:cNvPr id="0" name=""/>
        <dsp:cNvSpPr/>
      </dsp:nvSpPr>
      <dsp:spPr>
        <a:xfrm>
          <a:off x="4320230" y="2101780"/>
          <a:ext cx="2418407" cy="1561431"/>
        </a:xfrm>
        <a:prstGeom prst="round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a:t>
          </a:r>
          <a:endParaRPr lang="en-US" sz="2600" kern="1200" dirty="0"/>
        </a:p>
      </dsp:txBody>
      <dsp:txXfrm>
        <a:off x="4396453" y="2178003"/>
        <a:ext cx="2265961" cy="14089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D40D1-3B35-C247-8AA4-87AA99A7684E}">
      <dsp:nvSpPr>
        <dsp:cNvPr id="0" name=""/>
        <dsp:cNvSpPr/>
      </dsp:nvSpPr>
      <dsp:spPr>
        <a:xfrm>
          <a:off x="161924" y="0"/>
          <a:ext cx="2114550" cy="1174750"/>
        </a:xfrm>
        <a:prstGeom prst="roundRect">
          <a:avLst>
            <a:gd name="adj" fmla="val 10000"/>
          </a:avLst>
        </a:prstGeom>
        <a:solidFill>
          <a:schemeClr val="accent6">
            <a:lumMod val="60000"/>
            <a:lumOff val="4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Blocking</a:t>
          </a:r>
          <a:endParaRPr lang="en-US" sz="3000" kern="1200" dirty="0"/>
        </a:p>
      </dsp:txBody>
      <dsp:txXfrm>
        <a:off x="196331" y="34407"/>
        <a:ext cx="2045736" cy="1105936"/>
      </dsp:txXfrm>
    </dsp:sp>
    <dsp:sp modelId="{76F76E16-FFC1-BA49-8FB0-BEECEAA5DD78}">
      <dsp:nvSpPr>
        <dsp:cNvPr id="0" name=""/>
        <dsp:cNvSpPr/>
      </dsp:nvSpPr>
      <dsp:spPr>
        <a:xfrm rot="5400000">
          <a:off x="998934" y="1204118"/>
          <a:ext cx="440531" cy="528637"/>
        </a:xfrm>
        <a:prstGeom prst="rightArrow">
          <a:avLst>
            <a:gd name="adj1" fmla="val 60000"/>
            <a:gd name="adj2" fmla="val 50000"/>
          </a:avLst>
        </a:prstGeom>
        <a:gradFill rotWithShape="0">
          <a:gsLst>
            <a:gs pos="0">
              <a:schemeClr val="accent2">
                <a:tint val="60000"/>
                <a:hueOff val="0"/>
                <a:satOff val="0"/>
                <a:lumOff val="0"/>
                <a:alphaOff val="0"/>
                <a:tint val="96000"/>
                <a:lumMod val="104000"/>
              </a:schemeClr>
            </a:gs>
            <a:gs pos="100000">
              <a:schemeClr val="accent2">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p>
      </dsp:txBody>
      <dsp:txXfrm rot="-5400000">
        <a:off x="1060609" y="1248171"/>
        <a:ext cx="317183" cy="308372"/>
      </dsp:txXfrm>
    </dsp:sp>
    <dsp:sp modelId="{88112B7E-75A5-7A46-919A-5C9E9FF0744C}">
      <dsp:nvSpPr>
        <dsp:cNvPr id="0" name=""/>
        <dsp:cNvSpPr/>
      </dsp:nvSpPr>
      <dsp:spPr>
        <a:xfrm>
          <a:off x="161924" y="1762124"/>
          <a:ext cx="2114550" cy="1174750"/>
        </a:xfrm>
        <a:prstGeom prst="roundRect">
          <a:avLst>
            <a:gd name="adj" fmla="val 10000"/>
          </a:avLst>
        </a:prstGeom>
        <a:solidFill>
          <a:srgbClr val="3366FF"/>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Pairwise Matching</a:t>
          </a:r>
          <a:endParaRPr lang="en-US" sz="3000" kern="1200" dirty="0"/>
        </a:p>
      </dsp:txBody>
      <dsp:txXfrm>
        <a:off x="196331" y="1796531"/>
        <a:ext cx="2045736" cy="1105936"/>
      </dsp:txXfrm>
    </dsp:sp>
    <dsp:sp modelId="{A3159909-B308-1B46-9AE1-0BEA2836F11A}">
      <dsp:nvSpPr>
        <dsp:cNvPr id="0" name=""/>
        <dsp:cNvSpPr/>
      </dsp:nvSpPr>
      <dsp:spPr>
        <a:xfrm rot="5400000">
          <a:off x="998934" y="2966243"/>
          <a:ext cx="440531" cy="528637"/>
        </a:xfrm>
        <a:prstGeom prst="rightArrow">
          <a:avLst>
            <a:gd name="adj1" fmla="val 60000"/>
            <a:gd name="adj2" fmla="val 50000"/>
          </a:avLst>
        </a:prstGeom>
        <a:gradFill rotWithShape="0">
          <a:gsLst>
            <a:gs pos="0">
              <a:schemeClr val="accent2">
                <a:tint val="60000"/>
                <a:hueOff val="0"/>
                <a:satOff val="0"/>
                <a:lumOff val="0"/>
                <a:alphaOff val="0"/>
                <a:tint val="96000"/>
                <a:lumMod val="104000"/>
              </a:schemeClr>
            </a:gs>
            <a:gs pos="100000">
              <a:schemeClr val="accent2">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p>
      </dsp:txBody>
      <dsp:txXfrm rot="-5400000">
        <a:off x="1060609" y="3010296"/>
        <a:ext cx="317183" cy="308372"/>
      </dsp:txXfrm>
    </dsp:sp>
    <dsp:sp modelId="{39B3B974-59A7-994D-91C0-A083B8B8CE0D}">
      <dsp:nvSpPr>
        <dsp:cNvPr id="0" name=""/>
        <dsp:cNvSpPr/>
      </dsp:nvSpPr>
      <dsp:spPr>
        <a:xfrm>
          <a:off x="161924" y="3524250"/>
          <a:ext cx="2114550" cy="1174750"/>
        </a:xfrm>
        <a:prstGeom prst="roundRect">
          <a:avLst>
            <a:gd name="adj" fmla="val 10000"/>
          </a:avLst>
        </a:prstGeom>
        <a:solidFill>
          <a:schemeClr val="accent6">
            <a:lumMod val="60000"/>
            <a:lumOff val="4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Clustering</a:t>
          </a:r>
          <a:endParaRPr lang="en-US" sz="3000" kern="1200" dirty="0"/>
        </a:p>
      </dsp:txBody>
      <dsp:txXfrm>
        <a:off x="196331" y="3558657"/>
        <a:ext cx="2045736" cy="110593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D40D1-3B35-C247-8AA4-87AA99A7684E}">
      <dsp:nvSpPr>
        <dsp:cNvPr id="0" name=""/>
        <dsp:cNvSpPr/>
      </dsp:nvSpPr>
      <dsp:spPr>
        <a:xfrm>
          <a:off x="161924" y="0"/>
          <a:ext cx="2114550" cy="1174750"/>
        </a:xfrm>
        <a:prstGeom prst="roundRect">
          <a:avLst>
            <a:gd name="adj" fmla="val 10000"/>
          </a:avLst>
        </a:prstGeom>
        <a:solidFill>
          <a:srgbClr val="A6CDBD"/>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Blocking</a:t>
          </a:r>
          <a:endParaRPr lang="en-US" sz="3000" kern="1200" dirty="0"/>
        </a:p>
      </dsp:txBody>
      <dsp:txXfrm>
        <a:off x="196331" y="34407"/>
        <a:ext cx="2045736" cy="1105936"/>
      </dsp:txXfrm>
    </dsp:sp>
    <dsp:sp modelId="{76F76E16-FFC1-BA49-8FB0-BEECEAA5DD78}">
      <dsp:nvSpPr>
        <dsp:cNvPr id="0" name=""/>
        <dsp:cNvSpPr/>
      </dsp:nvSpPr>
      <dsp:spPr>
        <a:xfrm rot="5400000">
          <a:off x="998934" y="1204118"/>
          <a:ext cx="440531" cy="528637"/>
        </a:xfrm>
        <a:prstGeom prst="rightArrow">
          <a:avLst>
            <a:gd name="adj1" fmla="val 60000"/>
            <a:gd name="adj2" fmla="val 50000"/>
          </a:avLst>
        </a:prstGeom>
        <a:gradFill rotWithShape="0">
          <a:gsLst>
            <a:gs pos="0">
              <a:schemeClr val="accent2">
                <a:tint val="60000"/>
                <a:hueOff val="0"/>
                <a:satOff val="0"/>
                <a:lumOff val="0"/>
                <a:alphaOff val="0"/>
                <a:tint val="96000"/>
                <a:lumMod val="104000"/>
              </a:schemeClr>
            </a:gs>
            <a:gs pos="100000">
              <a:schemeClr val="accent2">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p>
      </dsp:txBody>
      <dsp:txXfrm rot="-5400000">
        <a:off x="1060609" y="1248171"/>
        <a:ext cx="317183" cy="308372"/>
      </dsp:txXfrm>
    </dsp:sp>
    <dsp:sp modelId="{88112B7E-75A5-7A46-919A-5C9E9FF0744C}">
      <dsp:nvSpPr>
        <dsp:cNvPr id="0" name=""/>
        <dsp:cNvSpPr/>
      </dsp:nvSpPr>
      <dsp:spPr>
        <a:xfrm>
          <a:off x="161924" y="1762124"/>
          <a:ext cx="2114550" cy="1174750"/>
        </a:xfrm>
        <a:prstGeom prst="roundRect">
          <a:avLst>
            <a:gd name="adj" fmla="val 10000"/>
          </a:avLst>
        </a:prstGeom>
        <a:solidFill>
          <a:srgbClr val="A6CDBD"/>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Pairwise Matching</a:t>
          </a:r>
          <a:endParaRPr lang="en-US" sz="3000" kern="1200" dirty="0"/>
        </a:p>
      </dsp:txBody>
      <dsp:txXfrm>
        <a:off x="196331" y="1796531"/>
        <a:ext cx="2045736" cy="1105936"/>
      </dsp:txXfrm>
    </dsp:sp>
    <dsp:sp modelId="{A3159909-B308-1B46-9AE1-0BEA2836F11A}">
      <dsp:nvSpPr>
        <dsp:cNvPr id="0" name=""/>
        <dsp:cNvSpPr/>
      </dsp:nvSpPr>
      <dsp:spPr>
        <a:xfrm rot="5400000">
          <a:off x="998934" y="2966243"/>
          <a:ext cx="440531" cy="528637"/>
        </a:xfrm>
        <a:prstGeom prst="rightArrow">
          <a:avLst>
            <a:gd name="adj1" fmla="val 60000"/>
            <a:gd name="adj2" fmla="val 50000"/>
          </a:avLst>
        </a:prstGeom>
        <a:gradFill rotWithShape="0">
          <a:gsLst>
            <a:gs pos="0">
              <a:schemeClr val="accent2">
                <a:tint val="60000"/>
                <a:hueOff val="0"/>
                <a:satOff val="0"/>
                <a:lumOff val="0"/>
                <a:alphaOff val="0"/>
                <a:tint val="96000"/>
                <a:lumMod val="104000"/>
              </a:schemeClr>
            </a:gs>
            <a:gs pos="100000">
              <a:schemeClr val="accent2">
                <a:tint val="6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n-US" sz="2200" kern="1200"/>
        </a:p>
      </dsp:txBody>
      <dsp:txXfrm rot="-5400000">
        <a:off x="1060609" y="3010296"/>
        <a:ext cx="317183" cy="308372"/>
      </dsp:txXfrm>
    </dsp:sp>
    <dsp:sp modelId="{39B3B974-59A7-994D-91C0-A083B8B8CE0D}">
      <dsp:nvSpPr>
        <dsp:cNvPr id="0" name=""/>
        <dsp:cNvSpPr/>
      </dsp:nvSpPr>
      <dsp:spPr>
        <a:xfrm>
          <a:off x="161924" y="3524250"/>
          <a:ext cx="2114550" cy="1174750"/>
        </a:xfrm>
        <a:prstGeom prst="roundRect">
          <a:avLst>
            <a:gd name="adj" fmla="val 10000"/>
          </a:avLst>
        </a:prstGeom>
        <a:solidFill>
          <a:srgbClr val="3366FF"/>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Clustering</a:t>
          </a:r>
          <a:endParaRPr lang="en-US" sz="3000" kern="1200" dirty="0"/>
        </a:p>
      </dsp:txBody>
      <dsp:txXfrm>
        <a:off x="196331" y="3558657"/>
        <a:ext cx="2045736" cy="11059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59C5B-E583-1E42-8162-5F7EB726C55E}">
      <dsp:nvSpPr>
        <dsp:cNvPr id="0" name=""/>
        <dsp:cNvSpPr/>
      </dsp:nvSpPr>
      <dsp:spPr>
        <a:xfrm>
          <a:off x="609599" y="295430"/>
          <a:ext cx="6908800" cy="1309683"/>
        </a:xfrm>
        <a:prstGeom prst="rightArrow">
          <a:avLst/>
        </a:prstGeom>
        <a:solidFill>
          <a:schemeClr val="accent4">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01A2FA4D-28FB-C144-82EA-114584C9A901}">
      <dsp:nvSpPr>
        <dsp:cNvPr id="0" name=""/>
        <dsp:cNvSpPr/>
      </dsp:nvSpPr>
      <dsp:spPr>
        <a:xfrm>
          <a:off x="4291" y="570163"/>
          <a:ext cx="2611090" cy="760217"/>
        </a:xfrm>
        <a:prstGeom prst="roundRect">
          <a:avLst/>
        </a:prstGeom>
        <a:solidFill>
          <a:schemeClr val="bg2">
            <a:lumMod val="75000"/>
            <a:alpha val="9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Time Decay </a:t>
          </a:r>
          <a:br>
            <a:rPr lang="en-US" sz="1500" kern="1200" dirty="0" smtClean="0"/>
          </a:br>
          <a:r>
            <a:rPr lang="en-US" sz="1500" kern="1200" dirty="0" smtClean="0"/>
            <a:t>[Li et al. VLDB’11]</a:t>
          </a:r>
          <a:endParaRPr lang="en-US" sz="1500" kern="1200" dirty="0"/>
        </a:p>
      </dsp:txBody>
      <dsp:txXfrm>
        <a:off x="41402" y="607274"/>
        <a:ext cx="2536868" cy="685995"/>
      </dsp:txXfrm>
    </dsp:sp>
    <dsp:sp modelId="{0B82C91A-D995-994F-BE23-96C5E205DC87}">
      <dsp:nvSpPr>
        <dsp:cNvPr id="0" name=""/>
        <dsp:cNvSpPr/>
      </dsp:nvSpPr>
      <dsp:spPr>
        <a:xfrm>
          <a:off x="2758454" y="570163"/>
          <a:ext cx="2611090" cy="760217"/>
        </a:xfrm>
        <a:prstGeom prst="roundRect">
          <a:avLst/>
        </a:prstGeom>
        <a:gradFill rotWithShape="0">
          <a:gsLst>
            <a:gs pos="0">
              <a:schemeClr val="accent4">
                <a:alpha val="90000"/>
                <a:hueOff val="0"/>
                <a:satOff val="0"/>
                <a:lumOff val="0"/>
                <a:alphaOff val="-20000"/>
                <a:tint val="96000"/>
                <a:lumMod val="104000"/>
              </a:schemeClr>
            </a:gs>
            <a:gs pos="100000">
              <a:schemeClr val="accent4">
                <a:alpha val="90000"/>
                <a:hueOff val="0"/>
                <a:satOff val="0"/>
                <a:lumOff val="0"/>
                <a:alphaOff val="-2000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Recurrence Rate</a:t>
          </a:r>
          <a:br>
            <a:rPr lang="en-US" sz="1500" kern="1200" dirty="0" smtClean="0"/>
          </a:br>
          <a:r>
            <a:rPr lang="en-US" sz="1500" kern="1200" dirty="0" smtClean="0"/>
            <a:t>[Chiang et al. Sigmod’14]</a:t>
          </a:r>
          <a:endParaRPr lang="en-US" sz="1500" kern="1200" dirty="0"/>
        </a:p>
      </dsp:txBody>
      <dsp:txXfrm>
        <a:off x="2795565" y="607274"/>
        <a:ext cx="2536868" cy="685995"/>
      </dsp:txXfrm>
    </dsp:sp>
    <dsp:sp modelId="{27A65F39-66F5-2E40-8A59-BB4F1273485D}">
      <dsp:nvSpPr>
        <dsp:cNvPr id="0" name=""/>
        <dsp:cNvSpPr/>
      </dsp:nvSpPr>
      <dsp:spPr>
        <a:xfrm>
          <a:off x="5512618" y="570163"/>
          <a:ext cx="2611090" cy="760217"/>
        </a:xfrm>
        <a:prstGeom prst="roundRect">
          <a:avLst/>
        </a:prstGeom>
        <a:solidFill>
          <a:srgbClr val="B6C882">
            <a:alpha val="50000"/>
          </a:srgb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Transition Probability </a:t>
          </a:r>
          <a:br>
            <a:rPr lang="en-US" sz="1500" kern="1200" dirty="0" smtClean="0"/>
          </a:br>
          <a:r>
            <a:rPr lang="en-US" sz="1500" kern="1200" dirty="0" smtClean="0"/>
            <a:t>[Li et al. Sigmod’15]</a:t>
          </a:r>
          <a:endParaRPr lang="en-US" sz="1500" kern="1200" dirty="0"/>
        </a:p>
      </dsp:txBody>
      <dsp:txXfrm>
        <a:off x="5549729" y="607274"/>
        <a:ext cx="2536868" cy="68599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59C5B-E583-1E42-8162-5F7EB726C55E}">
      <dsp:nvSpPr>
        <dsp:cNvPr id="0" name=""/>
        <dsp:cNvSpPr/>
      </dsp:nvSpPr>
      <dsp:spPr>
        <a:xfrm>
          <a:off x="609599" y="295430"/>
          <a:ext cx="6908800" cy="1309683"/>
        </a:xfrm>
        <a:prstGeom prst="rightArrow">
          <a:avLst/>
        </a:prstGeom>
        <a:solidFill>
          <a:schemeClr val="accent4">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01A2FA4D-28FB-C144-82EA-114584C9A901}">
      <dsp:nvSpPr>
        <dsp:cNvPr id="0" name=""/>
        <dsp:cNvSpPr/>
      </dsp:nvSpPr>
      <dsp:spPr>
        <a:xfrm>
          <a:off x="4291" y="570163"/>
          <a:ext cx="2611090" cy="760217"/>
        </a:xfrm>
        <a:prstGeom prst="roundRect">
          <a:avLst/>
        </a:prstGeom>
        <a:solidFill>
          <a:schemeClr val="bg2">
            <a:lumMod val="75000"/>
            <a:alpha val="9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Time Decay </a:t>
          </a:r>
          <a:br>
            <a:rPr lang="en-US" sz="1500" kern="1200" dirty="0" smtClean="0"/>
          </a:br>
          <a:r>
            <a:rPr lang="en-US" sz="1500" kern="1200" dirty="0" smtClean="0"/>
            <a:t>[Li et al. VLDB’11]</a:t>
          </a:r>
          <a:endParaRPr lang="en-US" sz="1500" kern="1200" dirty="0"/>
        </a:p>
      </dsp:txBody>
      <dsp:txXfrm>
        <a:off x="41402" y="607274"/>
        <a:ext cx="2536868" cy="685995"/>
      </dsp:txXfrm>
    </dsp:sp>
    <dsp:sp modelId="{0B82C91A-D995-994F-BE23-96C5E205DC87}">
      <dsp:nvSpPr>
        <dsp:cNvPr id="0" name=""/>
        <dsp:cNvSpPr/>
      </dsp:nvSpPr>
      <dsp:spPr>
        <a:xfrm>
          <a:off x="2758454" y="570163"/>
          <a:ext cx="2611090" cy="760217"/>
        </a:xfrm>
        <a:prstGeom prst="roundRect">
          <a:avLst/>
        </a:prstGeom>
        <a:solidFill>
          <a:srgbClr val="B6C882">
            <a:alpha val="70000"/>
          </a:srgb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Recurrence Rate</a:t>
          </a:r>
          <a:br>
            <a:rPr lang="en-US" sz="1500" kern="1200" dirty="0" smtClean="0"/>
          </a:br>
          <a:r>
            <a:rPr lang="en-US" sz="1500" kern="1200" dirty="0" smtClean="0"/>
            <a:t>[Chiang et al. Sigmod’14]</a:t>
          </a:r>
          <a:endParaRPr lang="en-US" sz="1500" kern="1200" dirty="0"/>
        </a:p>
      </dsp:txBody>
      <dsp:txXfrm>
        <a:off x="2795565" y="607274"/>
        <a:ext cx="2536868" cy="685995"/>
      </dsp:txXfrm>
    </dsp:sp>
    <dsp:sp modelId="{27A65F39-66F5-2E40-8A59-BB4F1273485D}">
      <dsp:nvSpPr>
        <dsp:cNvPr id="0" name=""/>
        <dsp:cNvSpPr/>
      </dsp:nvSpPr>
      <dsp:spPr>
        <a:xfrm>
          <a:off x="5512618" y="570163"/>
          <a:ext cx="2611090" cy="760217"/>
        </a:xfrm>
        <a:prstGeom prst="roundRect">
          <a:avLst/>
        </a:prstGeom>
        <a:solidFill>
          <a:schemeClr val="accent4">
            <a:lumMod val="75000"/>
            <a:alpha val="5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Transition Probability </a:t>
          </a:r>
          <a:br>
            <a:rPr lang="en-US" sz="1500" kern="1200" dirty="0" smtClean="0"/>
          </a:br>
          <a:r>
            <a:rPr lang="en-US" sz="1500" kern="1200" dirty="0" smtClean="0"/>
            <a:t>[Li et al. Sigmod’15]</a:t>
          </a:r>
          <a:endParaRPr lang="en-US" sz="1500" kern="1200" dirty="0"/>
        </a:p>
      </dsp:txBody>
      <dsp:txXfrm>
        <a:off x="5549729" y="607274"/>
        <a:ext cx="2536868" cy="6859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59C5B-E583-1E42-8162-5F7EB726C55E}">
      <dsp:nvSpPr>
        <dsp:cNvPr id="0" name=""/>
        <dsp:cNvSpPr/>
      </dsp:nvSpPr>
      <dsp:spPr>
        <a:xfrm>
          <a:off x="609599" y="295430"/>
          <a:ext cx="6908800" cy="1309683"/>
        </a:xfrm>
        <a:prstGeom prst="rightArrow">
          <a:avLst/>
        </a:prstGeom>
        <a:solidFill>
          <a:schemeClr val="accent4">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01A2FA4D-28FB-C144-82EA-114584C9A901}">
      <dsp:nvSpPr>
        <dsp:cNvPr id="0" name=""/>
        <dsp:cNvSpPr/>
      </dsp:nvSpPr>
      <dsp:spPr>
        <a:xfrm>
          <a:off x="4291" y="570163"/>
          <a:ext cx="2611090" cy="760217"/>
        </a:xfrm>
        <a:prstGeom prst="roundRect">
          <a:avLst/>
        </a:prstGeom>
        <a:solidFill>
          <a:schemeClr val="bg2">
            <a:lumMod val="75000"/>
            <a:alpha val="9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Adjusted Binding</a:t>
          </a:r>
          <a:br>
            <a:rPr lang="en-US" sz="1600" kern="1200" dirty="0" smtClean="0"/>
          </a:br>
          <a:r>
            <a:rPr lang="en-US" sz="1600" kern="1200" dirty="0" smtClean="0"/>
            <a:t>[Li et al. VLDB’11]</a:t>
          </a:r>
          <a:endParaRPr lang="en-US" sz="1600" kern="1200" dirty="0"/>
        </a:p>
      </dsp:txBody>
      <dsp:txXfrm>
        <a:off x="41402" y="607274"/>
        <a:ext cx="2536868" cy="685995"/>
      </dsp:txXfrm>
    </dsp:sp>
    <dsp:sp modelId="{0B82C91A-D995-994F-BE23-96C5E205DC87}">
      <dsp:nvSpPr>
        <dsp:cNvPr id="0" name=""/>
        <dsp:cNvSpPr/>
      </dsp:nvSpPr>
      <dsp:spPr>
        <a:xfrm>
          <a:off x="2758454" y="570163"/>
          <a:ext cx="2611090" cy="760217"/>
        </a:xfrm>
        <a:prstGeom prst="roundRect">
          <a:avLst/>
        </a:prstGeom>
        <a:solidFill>
          <a:schemeClr val="bg2">
            <a:lumMod val="50000"/>
            <a:alpha val="7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Static1st, Dynamic 2nd</a:t>
          </a:r>
          <a:br>
            <a:rPr lang="en-US" sz="1600" kern="1200" dirty="0" smtClean="0"/>
          </a:br>
          <a:r>
            <a:rPr lang="en-US" sz="1600" kern="1200" dirty="0" smtClean="0"/>
            <a:t>[Chiang et al.VLDB’14]</a:t>
          </a:r>
          <a:endParaRPr lang="en-US" sz="1600" kern="1200" dirty="0"/>
        </a:p>
      </dsp:txBody>
      <dsp:txXfrm>
        <a:off x="2795565" y="607274"/>
        <a:ext cx="2536868" cy="685995"/>
      </dsp:txXfrm>
    </dsp:sp>
    <dsp:sp modelId="{27A65F39-66F5-2E40-8A59-BB4F1273485D}">
      <dsp:nvSpPr>
        <dsp:cNvPr id="0" name=""/>
        <dsp:cNvSpPr/>
      </dsp:nvSpPr>
      <dsp:spPr>
        <a:xfrm>
          <a:off x="5512618" y="570163"/>
          <a:ext cx="2611090" cy="760217"/>
        </a:xfrm>
        <a:prstGeom prst="roundRect">
          <a:avLst/>
        </a:prstGeom>
        <a:solidFill>
          <a:schemeClr val="bg2">
            <a:lumMod val="75000"/>
            <a:alpha val="5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Source-Aware Clustering  </a:t>
          </a:r>
          <a:br>
            <a:rPr lang="en-US" sz="1600" kern="1200" dirty="0" smtClean="0"/>
          </a:br>
          <a:r>
            <a:rPr lang="en-US" sz="1600" kern="1200" dirty="0" smtClean="0"/>
            <a:t>[Li et al. Sigmod’15]</a:t>
          </a:r>
          <a:endParaRPr lang="en-US" sz="1600" kern="1200" dirty="0"/>
        </a:p>
      </dsp:txBody>
      <dsp:txXfrm>
        <a:off x="5549729" y="607274"/>
        <a:ext cx="2536868" cy="6859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59C5B-E583-1E42-8162-5F7EB726C55E}">
      <dsp:nvSpPr>
        <dsp:cNvPr id="0" name=""/>
        <dsp:cNvSpPr/>
      </dsp:nvSpPr>
      <dsp:spPr>
        <a:xfrm>
          <a:off x="609599" y="295430"/>
          <a:ext cx="6908800" cy="1309683"/>
        </a:xfrm>
        <a:prstGeom prst="rightArrow">
          <a:avLst/>
        </a:prstGeom>
        <a:solidFill>
          <a:schemeClr val="accent4">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01A2FA4D-28FB-C144-82EA-114584C9A901}">
      <dsp:nvSpPr>
        <dsp:cNvPr id="0" name=""/>
        <dsp:cNvSpPr/>
      </dsp:nvSpPr>
      <dsp:spPr>
        <a:xfrm>
          <a:off x="4291" y="570163"/>
          <a:ext cx="2611090" cy="760217"/>
        </a:xfrm>
        <a:prstGeom prst="roundRect">
          <a:avLst/>
        </a:prstGeom>
        <a:solidFill>
          <a:schemeClr val="bg2">
            <a:lumMod val="75000"/>
            <a:alpha val="9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Adjusted Binding</a:t>
          </a:r>
          <a:br>
            <a:rPr lang="en-US" sz="1600" kern="1200" dirty="0" smtClean="0"/>
          </a:br>
          <a:r>
            <a:rPr lang="en-US" sz="1600" kern="1200" dirty="0" smtClean="0"/>
            <a:t>[Li et al. VLDB’11]</a:t>
          </a:r>
          <a:endParaRPr lang="en-US" sz="1600" kern="1200" dirty="0"/>
        </a:p>
      </dsp:txBody>
      <dsp:txXfrm>
        <a:off x="41402" y="607274"/>
        <a:ext cx="2536868" cy="685995"/>
      </dsp:txXfrm>
    </dsp:sp>
    <dsp:sp modelId="{0B82C91A-D995-994F-BE23-96C5E205DC87}">
      <dsp:nvSpPr>
        <dsp:cNvPr id="0" name=""/>
        <dsp:cNvSpPr/>
      </dsp:nvSpPr>
      <dsp:spPr>
        <a:xfrm>
          <a:off x="2758454" y="570163"/>
          <a:ext cx="2611090" cy="760217"/>
        </a:xfrm>
        <a:prstGeom prst="roundRect">
          <a:avLst/>
        </a:prstGeom>
        <a:solidFill>
          <a:schemeClr val="bg2">
            <a:lumMod val="50000"/>
            <a:alpha val="7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Static1st, Dynamic 2nd</a:t>
          </a:r>
          <a:br>
            <a:rPr lang="en-US" sz="1600" kern="1200" dirty="0" smtClean="0"/>
          </a:br>
          <a:r>
            <a:rPr lang="en-US" sz="1600" kern="1200" dirty="0" smtClean="0"/>
            <a:t>[Chiang et al. VLDB’14]</a:t>
          </a:r>
          <a:endParaRPr lang="en-US" sz="1600" kern="1200" dirty="0"/>
        </a:p>
      </dsp:txBody>
      <dsp:txXfrm>
        <a:off x="2795565" y="607274"/>
        <a:ext cx="2536868" cy="685995"/>
      </dsp:txXfrm>
    </dsp:sp>
    <dsp:sp modelId="{27A65F39-66F5-2E40-8A59-BB4F1273485D}">
      <dsp:nvSpPr>
        <dsp:cNvPr id="0" name=""/>
        <dsp:cNvSpPr/>
      </dsp:nvSpPr>
      <dsp:spPr>
        <a:xfrm>
          <a:off x="5512618" y="570163"/>
          <a:ext cx="2611090" cy="760217"/>
        </a:xfrm>
        <a:prstGeom prst="roundRect">
          <a:avLst/>
        </a:prstGeom>
        <a:solidFill>
          <a:schemeClr val="bg2">
            <a:lumMod val="75000"/>
            <a:alpha val="5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Source-Aware Clustering  </a:t>
          </a:r>
          <a:br>
            <a:rPr lang="en-US" sz="1600" kern="1200" dirty="0" smtClean="0"/>
          </a:br>
          <a:r>
            <a:rPr lang="en-US" sz="1600" kern="1200" dirty="0" smtClean="0"/>
            <a:t>[Li et al. Sigmod’15]</a:t>
          </a:r>
          <a:endParaRPr lang="en-US" sz="1600" kern="1200" dirty="0"/>
        </a:p>
      </dsp:txBody>
      <dsp:txXfrm>
        <a:off x="5549729" y="607274"/>
        <a:ext cx="2536868" cy="6859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59C5B-E583-1E42-8162-5F7EB726C55E}">
      <dsp:nvSpPr>
        <dsp:cNvPr id="0" name=""/>
        <dsp:cNvSpPr/>
      </dsp:nvSpPr>
      <dsp:spPr>
        <a:xfrm>
          <a:off x="609599" y="295430"/>
          <a:ext cx="6908800" cy="1309683"/>
        </a:xfrm>
        <a:prstGeom prst="rightArrow">
          <a:avLst/>
        </a:prstGeom>
        <a:solidFill>
          <a:schemeClr val="accent4">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01A2FA4D-28FB-C144-82EA-114584C9A901}">
      <dsp:nvSpPr>
        <dsp:cNvPr id="0" name=""/>
        <dsp:cNvSpPr/>
      </dsp:nvSpPr>
      <dsp:spPr>
        <a:xfrm>
          <a:off x="4291" y="570163"/>
          <a:ext cx="2611090" cy="760217"/>
        </a:xfrm>
        <a:prstGeom prst="roundRect">
          <a:avLst/>
        </a:prstGeom>
        <a:solidFill>
          <a:schemeClr val="bg2">
            <a:lumMod val="75000"/>
            <a:alpha val="9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Adjusted Binding</a:t>
          </a:r>
          <a:br>
            <a:rPr lang="en-US" sz="1600" kern="1200" dirty="0" smtClean="0"/>
          </a:br>
          <a:r>
            <a:rPr lang="en-US" sz="1600" kern="1200" dirty="0" smtClean="0"/>
            <a:t>[Li et al. VLDB’11]</a:t>
          </a:r>
          <a:endParaRPr lang="en-US" sz="1600" kern="1200" dirty="0"/>
        </a:p>
      </dsp:txBody>
      <dsp:txXfrm>
        <a:off x="41402" y="607274"/>
        <a:ext cx="2536868" cy="685995"/>
      </dsp:txXfrm>
    </dsp:sp>
    <dsp:sp modelId="{0B82C91A-D995-994F-BE23-96C5E205DC87}">
      <dsp:nvSpPr>
        <dsp:cNvPr id="0" name=""/>
        <dsp:cNvSpPr/>
      </dsp:nvSpPr>
      <dsp:spPr>
        <a:xfrm>
          <a:off x="2758454" y="570163"/>
          <a:ext cx="2611090" cy="760217"/>
        </a:xfrm>
        <a:prstGeom prst="roundRect">
          <a:avLst/>
        </a:prstGeom>
        <a:solidFill>
          <a:srgbClr val="B6C882">
            <a:alpha val="70000"/>
          </a:srgb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Static1st, Dynamic 2nd</a:t>
          </a:r>
          <a:br>
            <a:rPr lang="en-US" sz="1600" kern="1200" dirty="0" smtClean="0"/>
          </a:br>
          <a:r>
            <a:rPr lang="en-US" sz="1600" kern="1200" dirty="0" smtClean="0"/>
            <a:t>[Chiang et al. VLDB’14]</a:t>
          </a:r>
          <a:endParaRPr lang="en-US" sz="1600" kern="1200" dirty="0"/>
        </a:p>
      </dsp:txBody>
      <dsp:txXfrm>
        <a:off x="2795565" y="607274"/>
        <a:ext cx="2536868" cy="685995"/>
      </dsp:txXfrm>
    </dsp:sp>
    <dsp:sp modelId="{27A65F39-66F5-2E40-8A59-BB4F1273485D}">
      <dsp:nvSpPr>
        <dsp:cNvPr id="0" name=""/>
        <dsp:cNvSpPr/>
      </dsp:nvSpPr>
      <dsp:spPr>
        <a:xfrm>
          <a:off x="5512618" y="570163"/>
          <a:ext cx="2611090" cy="760217"/>
        </a:xfrm>
        <a:prstGeom prst="roundRect">
          <a:avLst/>
        </a:prstGeom>
        <a:solidFill>
          <a:schemeClr val="accent4">
            <a:lumMod val="75000"/>
            <a:alpha val="5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Source-Aware Clustering  </a:t>
          </a:r>
          <a:br>
            <a:rPr lang="en-US" sz="1600" kern="1200" dirty="0" smtClean="0"/>
          </a:br>
          <a:r>
            <a:rPr lang="en-US" sz="1600" kern="1200" dirty="0" smtClean="0"/>
            <a:t>[Li et al. Sigmod’15]</a:t>
          </a:r>
          <a:endParaRPr lang="en-US" sz="1600" kern="1200" dirty="0"/>
        </a:p>
      </dsp:txBody>
      <dsp:txXfrm>
        <a:off x="5549729" y="607274"/>
        <a:ext cx="2536868" cy="6859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59C5B-E583-1E42-8162-5F7EB726C55E}">
      <dsp:nvSpPr>
        <dsp:cNvPr id="0" name=""/>
        <dsp:cNvSpPr/>
      </dsp:nvSpPr>
      <dsp:spPr>
        <a:xfrm>
          <a:off x="609599" y="295430"/>
          <a:ext cx="6908800" cy="1309683"/>
        </a:xfrm>
        <a:prstGeom prst="rightArrow">
          <a:avLst/>
        </a:prstGeom>
        <a:solidFill>
          <a:schemeClr val="accent4">
            <a:tint val="40000"/>
            <a:hueOff val="0"/>
            <a:satOff val="0"/>
            <a:lumOff val="0"/>
            <a:alphaOff val="0"/>
          </a:schemeClr>
        </a:solidFill>
        <a:ln>
          <a:noFill/>
        </a:ln>
        <a:effectLst>
          <a:outerShdw blurRad="38100" dist="25400" dir="5400000" rotWithShape="0">
            <a:srgbClr val="000000">
              <a:alpha val="25000"/>
            </a:srgbClr>
          </a:outerShdw>
        </a:effectLst>
      </dsp:spPr>
      <dsp:style>
        <a:lnRef idx="0">
          <a:scrgbClr r="0" g="0" b="0"/>
        </a:lnRef>
        <a:fillRef idx="1">
          <a:scrgbClr r="0" g="0" b="0"/>
        </a:fillRef>
        <a:effectRef idx="2">
          <a:scrgbClr r="0" g="0" b="0"/>
        </a:effectRef>
        <a:fontRef idx="minor"/>
      </dsp:style>
    </dsp:sp>
    <dsp:sp modelId="{01A2FA4D-28FB-C144-82EA-114584C9A901}">
      <dsp:nvSpPr>
        <dsp:cNvPr id="0" name=""/>
        <dsp:cNvSpPr/>
      </dsp:nvSpPr>
      <dsp:spPr>
        <a:xfrm>
          <a:off x="4291" y="570163"/>
          <a:ext cx="2611090" cy="760217"/>
        </a:xfrm>
        <a:prstGeom prst="roundRect">
          <a:avLst/>
        </a:prstGeom>
        <a:solidFill>
          <a:schemeClr val="bg2">
            <a:lumMod val="75000"/>
            <a:alpha val="9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Adjusted Binding</a:t>
          </a:r>
          <a:br>
            <a:rPr lang="en-US" sz="1600" kern="1200" dirty="0" smtClean="0"/>
          </a:br>
          <a:r>
            <a:rPr lang="en-US" sz="1600" kern="1200" dirty="0" smtClean="0"/>
            <a:t>[Li et al. VLDB’11]</a:t>
          </a:r>
          <a:endParaRPr lang="en-US" sz="1600" kern="1200" dirty="0"/>
        </a:p>
      </dsp:txBody>
      <dsp:txXfrm>
        <a:off x="41402" y="607274"/>
        <a:ext cx="2536868" cy="685995"/>
      </dsp:txXfrm>
    </dsp:sp>
    <dsp:sp modelId="{0B82C91A-D995-994F-BE23-96C5E205DC87}">
      <dsp:nvSpPr>
        <dsp:cNvPr id="0" name=""/>
        <dsp:cNvSpPr/>
      </dsp:nvSpPr>
      <dsp:spPr>
        <a:xfrm>
          <a:off x="2758454" y="570163"/>
          <a:ext cx="2611090" cy="760217"/>
        </a:xfrm>
        <a:prstGeom prst="roundRect">
          <a:avLst/>
        </a:prstGeom>
        <a:solidFill>
          <a:srgbClr val="B6C882">
            <a:alpha val="70000"/>
          </a:srgb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Static1st, Dynamic 2nd</a:t>
          </a:r>
          <a:br>
            <a:rPr lang="en-US" sz="1600" kern="1200" dirty="0" smtClean="0"/>
          </a:br>
          <a:r>
            <a:rPr lang="en-US" sz="1600" kern="1200" dirty="0" smtClean="0"/>
            <a:t>[Chiang et al. VLDB’14]</a:t>
          </a:r>
          <a:endParaRPr lang="en-US" sz="1600" kern="1200" dirty="0"/>
        </a:p>
      </dsp:txBody>
      <dsp:txXfrm>
        <a:off x="2795565" y="607274"/>
        <a:ext cx="2536868" cy="685995"/>
      </dsp:txXfrm>
    </dsp:sp>
    <dsp:sp modelId="{27A65F39-66F5-2E40-8A59-BB4F1273485D}">
      <dsp:nvSpPr>
        <dsp:cNvPr id="0" name=""/>
        <dsp:cNvSpPr/>
      </dsp:nvSpPr>
      <dsp:spPr>
        <a:xfrm>
          <a:off x="5512618" y="570163"/>
          <a:ext cx="2611090" cy="760217"/>
        </a:xfrm>
        <a:prstGeom prst="roundRect">
          <a:avLst/>
        </a:prstGeom>
        <a:solidFill>
          <a:schemeClr val="accent4">
            <a:lumMod val="75000"/>
            <a:alpha val="50000"/>
          </a:schemeClr>
        </a:soli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Source-Aware Clustering  </a:t>
          </a:r>
          <a:br>
            <a:rPr lang="en-US" sz="1600" kern="1200" dirty="0" smtClean="0"/>
          </a:br>
          <a:r>
            <a:rPr lang="en-US" sz="1600" kern="1200" dirty="0" smtClean="0"/>
            <a:t>[Li et al. Sigmod’15]</a:t>
          </a:r>
          <a:endParaRPr lang="en-US" sz="1600" kern="1200" dirty="0"/>
        </a:p>
      </dsp:txBody>
      <dsp:txXfrm>
        <a:off x="5549729" y="607274"/>
        <a:ext cx="2536868" cy="685995"/>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6.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7.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5336EE3-B617-8946-BC3C-07ABB9F5E71A}" type="datetimeFigureOut">
              <a:rPr lang="en-US" smtClean="0"/>
              <a:t>9/14/15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DF4EBE-4EAB-5B49-B247-F91986C36541}" type="slidenum">
              <a:rPr lang="en-US" smtClean="0"/>
              <a:t>‹#›</a:t>
            </a:fld>
            <a:endParaRPr lang="en-US"/>
          </a:p>
        </p:txBody>
      </p:sp>
    </p:spTree>
    <p:extLst>
      <p:ext uri="{BB962C8B-B14F-4D97-AF65-F5344CB8AC3E}">
        <p14:creationId xmlns:p14="http://schemas.microsoft.com/office/powerpoint/2010/main" val="20039883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DFD204-7C3D-7245-810B-A0C5D14BCF62}" type="datetimeFigureOut">
              <a:rPr lang="en-US" smtClean="0"/>
              <a:t>9/14/15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9F05F6-93AA-C947-B810-021FB3F96615}" type="slidenum">
              <a:rPr lang="en-US" smtClean="0"/>
              <a:t>‹#›</a:t>
            </a:fld>
            <a:endParaRPr lang="en-US"/>
          </a:p>
        </p:txBody>
      </p:sp>
    </p:spTree>
    <p:extLst>
      <p:ext uri="{BB962C8B-B14F-4D97-AF65-F5344CB8AC3E}">
        <p14:creationId xmlns:p14="http://schemas.microsoft.com/office/powerpoint/2010/main" val="169819237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1</a:t>
            </a:fld>
            <a:endParaRPr lang="en-US"/>
          </a:p>
        </p:txBody>
      </p:sp>
    </p:spTree>
    <p:extLst>
      <p:ext uri="{BB962C8B-B14F-4D97-AF65-F5344CB8AC3E}">
        <p14:creationId xmlns:p14="http://schemas.microsoft.com/office/powerpoint/2010/main" val="2979876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Give examples. Internet archive.</a:t>
            </a:r>
            <a:r>
              <a:rPr lang="en-US" baseline="0" dirty="0" smtClean="0"/>
              <a:t> LOCKS system.</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10</a:t>
            </a:fld>
            <a:endParaRPr lang="en-US"/>
          </a:p>
        </p:txBody>
      </p:sp>
    </p:spTree>
    <p:extLst>
      <p:ext uri="{BB962C8B-B14F-4D97-AF65-F5344CB8AC3E}">
        <p14:creationId xmlns:p14="http://schemas.microsoft.com/office/powerpoint/2010/main" val="2099076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“definition” of what we mean by building a time machine. Timeline to support search and exploration</a:t>
            </a:r>
            <a:r>
              <a:rPr lang="en-US" baseline="0" dirty="0" smtClean="0"/>
              <a:t> or to predict the trend. Focus on how to collect the data.</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11</a:t>
            </a:fld>
            <a:endParaRPr lang="en-US"/>
          </a:p>
        </p:txBody>
      </p:sp>
    </p:spTree>
    <p:extLst>
      <p:ext uri="{BB962C8B-B14F-4D97-AF65-F5344CB8AC3E}">
        <p14:creationId xmlns:p14="http://schemas.microsoft.com/office/powerpoint/2010/main" val="4191552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Emphasize this is not</a:t>
            </a:r>
            <a:r>
              <a:rPr lang="en-US" baseline="0" dirty="0" smtClean="0"/>
              <a:t> an absolute pipeline. Modules can occur in a different order and may be repeated. We think of fusion as part of cleaning in our context although they may be separate steps.</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12</a:t>
            </a:fld>
            <a:endParaRPr lang="en-US"/>
          </a:p>
        </p:txBody>
      </p:sp>
    </p:spTree>
    <p:extLst>
      <p:ext uri="{BB962C8B-B14F-4D97-AF65-F5344CB8AC3E}">
        <p14:creationId xmlns:p14="http://schemas.microsoft.com/office/powerpoint/2010/main" val="2305942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13</a:t>
            </a:fld>
            <a:endParaRPr lang="en-US"/>
          </a:p>
        </p:txBody>
      </p:sp>
    </p:spTree>
    <p:extLst>
      <p:ext uri="{BB962C8B-B14F-4D97-AF65-F5344CB8AC3E}">
        <p14:creationId xmlns:p14="http://schemas.microsoft.com/office/powerpoint/2010/main" val="2479064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14</a:t>
            </a:fld>
            <a:endParaRPr lang="en-US"/>
          </a:p>
        </p:txBody>
      </p:sp>
    </p:spTree>
    <p:extLst>
      <p:ext uri="{BB962C8B-B14F-4D97-AF65-F5344CB8AC3E}">
        <p14:creationId xmlns:p14="http://schemas.microsoft.com/office/powerpoint/2010/main" val="2418652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15</a:t>
            </a:fld>
            <a:endParaRPr lang="en-US"/>
          </a:p>
        </p:txBody>
      </p:sp>
    </p:spTree>
    <p:extLst>
      <p:ext uri="{BB962C8B-B14F-4D97-AF65-F5344CB8AC3E}">
        <p14:creationId xmlns:p14="http://schemas.microsoft.com/office/powerpoint/2010/main" val="3644113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 temporal databases were </a:t>
            </a:r>
            <a:r>
              <a:rPr lang="en-US" dirty="0" err="1" smtClean="0"/>
              <a:t>introducted</a:t>
            </a:r>
            <a:r>
              <a:rPr lang="en-US" dirty="0" smtClean="0"/>
              <a:t> to keep track of two notions of time (mostly needed</a:t>
            </a:r>
            <a:r>
              <a:rPr lang="en-US" baseline="0" dirty="0" smtClean="0"/>
              <a:t> for business or legal reasons). It is not important to know when Anna owns her new car but when she informed her car insurance when she bought her new car.</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16</a:t>
            </a:fld>
            <a:endParaRPr lang="en-US"/>
          </a:p>
        </p:txBody>
      </p:sp>
    </p:spTree>
    <p:extLst>
      <p:ext uri="{BB962C8B-B14F-4D97-AF65-F5344CB8AC3E}">
        <p14:creationId xmlns:p14="http://schemas.microsoft.com/office/powerpoint/2010/main" val="15652168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B6507D9-EFC0-7C4B-9EF3-DBF8B3B74B36}" type="slidenum">
              <a:rPr lang="en-US" smtClean="0"/>
              <a:pPr/>
              <a:t>17</a:t>
            </a:fld>
            <a:endParaRPr lang="en-US"/>
          </a:p>
        </p:txBody>
      </p:sp>
    </p:spTree>
    <p:extLst>
      <p:ext uri="{BB962C8B-B14F-4D97-AF65-F5344CB8AC3E}">
        <p14:creationId xmlns:p14="http://schemas.microsoft.com/office/powerpoint/2010/main" val="12331918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retrieve</a:t>
            </a:r>
            <a:r>
              <a:rPr lang="en-US" baseline="0" dirty="0" smtClean="0"/>
              <a:t> time the same as tweet time.</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18</a:t>
            </a:fld>
            <a:endParaRPr lang="en-US"/>
          </a:p>
        </p:txBody>
      </p:sp>
    </p:spTree>
    <p:extLst>
      <p:ext uri="{BB962C8B-B14F-4D97-AF65-F5344CB8AC3E}">
        <p14:creationId xmlns:p14="http://schemas.microsoft.com/office/powerpoint/2010/main" val="3353180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19</a:t>
            </a:fld>
            <a:endParaRPr lang="en-US"/>
          </a:p>
        </p:txBody>
      </p:sp>
    </p:spTree>
    <p:extLst>
      <p:ext uri="{BB962C8B-B14F-4D97-AF65-F5344CB8AC3E}">
        <p14:creationId xmlns:p14="http://schemas.microsoft.com/office/powerpoint/2010/main" val="3071241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lots of data. </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2</a:t>
            </a:fld>
            <a:endParaRPr lang="en-US"/>
          </a:p>
        </p:txBody>
      </p:sp>
    </p:spTree>
    <p:extLst>
      <p:ext uri="{BB962C8B-B14F-4D97-AF65-F5344CB8AC3E}">
        <p14:creationId xmlns:p14="http://schemas.microsoft.com/office/powerpoint/2010/main" val="31618104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 bullet: What this</a:t>
            </a:r>
            <a:r>
              <a:rPr lang="en-US" baseline="0" dirty="0" smtClean="0"/>
              <a:t> means is that you trust information with a later transaction timestamp. If you have to decide between whether Anna is at location A or B at a time instant, pick the one with a later transaction time stamp.</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20</a:t>
            </a:fld>
            <a:endParaRPr lang="en-US"/>
          </a:p>
        </p:txBody>
      </p:sp>
    </p:spTree>
    <p:extLst>
      <p:ext uri="{BB962C8B-B14F-4D97-AF65-F5344CB8AC3E}">
        <p14:creationId xmlns:p14="http://schemas.microsoft.com/office/powerpoint/2010/main" val="4259944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21</a:t>
            </a:fld>
            <a:endParaRPr lang="en-US"/>
          </a:p>
        </p:txBody>
      </p:sp>
    </p:spTree>
    <p:extLst>
      <p:ext uri="{BB962C8B-B14F-4D97-AF65-F5344CB8AC3E}">
        <p14:creationId xmlns:p14="http://schemas.microsoft.com/office/powerpoint/2010/main" val="31823154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22</a:t>
            </a:fld>
            <a:endParaRPr lang="en-US"/>
          </a:p>
        </p:txBody>
      </p:sp>
    </p:spTree>
    <p:extLst>
      <p:ext uri="{BB962C8B-B14F-4D97-AF65-F5344CB8AC3E}">
        <p14:creationId xmlns:p14="http://schemas.microsoft.com/office/powerpoint/2010/main" val="2881162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23</a:t>
            </a:fld>
            <a:endParaRPr lang="en-US"/>
          </a:p>
        </p:txBody>
      </p:sp>
    </p:spTree>
    <p:extLst>
      <p:ext uri="{BB962C8B-B14F-4D97-AF65-F5344CB8AC3E}">
        <p14:creationId xmlns:p14="http://schemas.microsoft.com/office/powerpoint/2010/main" val="3427661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24</a:t>
            </a:fld>
            <a:endParaRPr lang="en-US"/>
          </a:p>
        </p:txBody>
      </p:sp>
    </p:spTree>
    <p:extLst>
      <p:ext uri="{BB962C8B-B14F-4D97-AF65-F5344CB8AC3E}">
        <p14:creationId xmlns:p14="http://schemas.microsoft.com/office/powerpoint/2010/main" val="1031976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25</a:t>
            </a:fld>
            <a:endParaRPr lang="en-US"/>
          </a:p>
        </p:txBody>
      </p:sp>
    </p:spTree>
    <p:extLst>
      <p:ext uri="{BB962C8B-B14F-4D97-AF65-F5344CB8AC3E}">
        <p14:creationId xmlns:p14="http://schemas.microsoft.com/office/powerpoint/2010/main" val="24408920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26</a:t>
            </a:fld>
            <a:endParaRPr lang="en-US"/>
          </a:p>
        </p:txBody>
      </p:sp>
    </p:spTree>
    <p:extLst>
      <p:ext uri="{BB962C8B-B14F-4D97-AF65-F5344CB8AC3E}">
        <p14:creationId xmlns:p14="http://schemas.microsoft.com/office/powerpoint/2010/main" val="2771758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27</a:t>
            </a:fld>
            <a:endParaRPr lang="en-US"/>
          </a:p>
        </p:txBody>
      </p:sp>
    </p:spTree>
    <p:extLst>
      <p:ext uri="{BB962C8B-B14F-4D97-AF65-F5344CB8AC3E}">
        <p14:creationId xmlns:p14="http://schemas.microsoft.com/office/powerpoint/2010/main" val="17755040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28</a:t>
            </a:fld>
            <a:endParaRPr lang="en-US"/>
          </a:p>
        </p:txBody>
      </p:sp>
    </p:spTree>
    <p:extLst>
      <p:ext uri="{BB962C8B-B14F-4D97-AF65-F5344CB8AC3E}">
        <p14:creationId xmlns:p14="http://schemas.microsoft.com/office/powerpoint/2010/main" val="2973761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29</a:t>
            </a:fld>
            <a:endParaRPr lang="en-US"/>
          </a:p>
        </p:txBody>
      </p:sp>
    </p:spTree>
    <p:extLst>
      <p:ext uri="{BB962C8B-B14F-4D97-AF65-F5344CB8AC3E}">
        <p14:creationId xmlns:p14="http://schemas.microsoft.com/office/powerpoint/2010/main" val="68428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they are important</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3</a:t>
            </a:fld>
            <a:endParaRPr lang="en-US"/>
          </a:p>
        </p:txBody>
      </p:sp>
    </p:spTree>
    <p:extLst>
      <p:ext uri="{BB962C8B-B14F-4D97-AF65-F5344CB8AC3E}">
        <p14:creationId xmlns:p14="http://schemas.microsoft.com/office/powerpoint/2010/main" val="41611117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we prefer</a:t>
            </a:r>
            <a:r>
              <a:rPr lang="en-US" baseline="0" dirty="0" smtClean="0"/>
              <a:t> information from Twitter all the time, then we will never conclude that Anna was at Fleur </a:t>
            </a:r>
            <a:r>
              <a:rPr lang="en-US" baseline="0" dirty="0" err="1" smtClean="0"/>
              <a:t>Dy</a:t>
            </a:r>
            <a:r>
              <a:rPr lang="en-US" baseline="0" dirty="0" smtClean="0"/>
              <a:t> Lys at any time instant. She is at </a:t>
            </a:r>
            <a:r>
              <a:rPr lang="en-US" baseline="0" dirty="0" err="1" smtClean="0"/>
              <a:t>SFMoma</a:t>
            </a:r>
            <a:r>
              <a:rPr lang="en-US" baseline="0" dirty="0" smtClean="0"/>
              <a:t> all the time.</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30</a:t>
            </a:fld>
            <a:endParaRPr lang="en-US"/>
          </a:p>
        </p:txBody>
      </p:sp>
    </p:spTree>
    <p:extLst>
      <p:ext uri="{BB962C8B-B14F-4D97-AF65-F5344CB8AC3E}">
        <p14:creationId xmlns:p14="http://schemas.microsoft.com/office/powerpoint/2010/main" val="42599447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If we prefer</a:t>
            </a:r>
            <a:r>
              <a:rPr lang="en-US" baseline="0" dirty="0" smtClean="0"/>
              <a:t> information from Twitter all the time, then we will never conclude that Anna was at Fleur De Lys at any time instant. She is at </a:t>
            </a:r>
            <a:r>
              <a:rPr lang="en-US" baseline="0" dirty="0" err="1" smtClean="0"/>
              <a:t>SFMoma</a:t>
            </a:r>
            <a:r>
              <a:rPr lang="en-US" baseline="0" dirty="0" smtClean="0"/>
              <a:t> all the time.</a:t>
            </a:r>
            <a:endParaRPr lang="en-US" dirty="0" smtClean="0"/>
          </a:p>
          <a:p>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31</a:t>
            </a:fld>
            <a:endParaRPr lang="en-US"/>
          </a:p>
        </p:txBody>
      </p:sp>
    </p:spTree>
    <p:extLst>
      <p:ext uri="{BB962C8B-B14F-4D97-AF65-F5344CB8AC3E}">
        <p14:creationId xmlns:p14="http://schemas.microsoft.com/office/powerpoint/2010/main" val="22292941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32</a:t>
            </a:fld>
            <a:endParaRPr lang="en-US"/>
          </a:p>
        </p:txBody>
      </p:sp>
    </p:spTree>
    <p:extLst>
      <p:ext uri="{BB962C8B-B14F-4D97-AF65-F5344CB8AC3E}">
        <p14:creationId xmlns:p14="http://schemas.microsoft.com/office/powerpoint/2010/main" val="1219622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33</a:t>
            </a:fld>
            <a:endParaRPr lang="en-US"/>
          </a:p>
        </p:txBody>
      </p:sp>
    </p:spTree>
    <p:extLst>
      <p:ext uri="{BB962C8B-B14F-4D97-AF65-F5344CB8AC3E}">
        <p14:creationId xmlns:p14="http://schemas.microsoft.com/office/powerpoint/2010/main" val="19727001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a:t>
            </a:r>
            <a:r>
              <a:rPr lang="en-US" baseline="0" dirty="0" smtClean="0"/>
              <a:t>e popular method to extract facts from texts and DOM trees is Distant Supervision</a:t>
            </a:r>
          </a:p>
          <a:p>
            <a:r>
              <a:rPr lang="en-US" baseline="0" dirty="0" smtClean="0"/>
              <a:t>Phase I. Training</a:t>
            </a:r>
          </a:p>
          <a:p>
            <a:r>
              <a:rPr lang="en-US" baseline="0" dirty="0" smtClean="0"/>
              <a:t>- From Freebase we know Tom Cruise has date of birth 7/3/1962</a:t>
            </a:r>
          </a:p>
          <a:p>
            <a:pPr marL="171450" indent="-171450">
              <a:buFontTx/>
              <a:buChar char="-"/>
            </a:pPr>
            <a:r>
              <a:rPr lang="en-US" baseline="0" dirty="0" smtClean="0"/>
              <a:t>From the sentence in Wikipedia, we see the mention of “Tom Cruise” and “July 3, 1962”.</a:t>
            </a:r>
          </a:p>
          <a:p>
            <a:pPr marL="171450" indent="-171450">
              <a:buFontTx/>
              <a:buChar char="-"/>
            </a:pPr>
            <a:r>
              <a:rPr lang="en-US" baseline="0" dirty="0" smtClean="0"/>
              <a:t>After seeing a lot of positive and negative examples, we learn Pattern 1</a:t>
            </a:r>
          </a:p>
          <a:p>
            <a:pPr marL="0" indent="0">
              <a:buFontTx/>
              <a:buNone/>
            </a:pPr>
            <a:r>
              <a:rPr lang="en-US" baseline="0" dirty="0" smtClean="0"/>
              <a:t>Phase II. Inference</a:t>
            </a:r>
          </a:p>
          <a:p>
            <a:pPr marL="0" indent="0">
              <a:buFontTx/>
              <a:buNone/>
            </a:pPr>
            <a:r>
              <a:rPr lang="en-US" baseline="0" dirty="0" smtClean="0"/>
              <a:t>When we see another sentence “XXX, (born YYY)” we apply the model and extract (XXX, </a:t>
            </a:r>
            <a:r>
              <a:rPr lang="en-US" baseline="0" dirty="0" err="1" smtClean="0"/>
              <a:t>date_of_birth</a:t>
            </a:r>
            <a:r>
              <a:rPr lang="en-US" baseline="0" dirty="0" smtClean="0"/>
              <a:t>, YYY)</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34</a:t>
            </a:fld>
            <a:endParaRPr lang="en-US"/>
          </a:p>
        </p:txBody>
      </p:sp>
    </p:spTree>
    <p:extLst>
      <p:ext uri="{BB962C8B-B14F-4D97-AF65-F5344CB8AC3E}">
        <p14:creationId xmlns:p14="http://schemas.microsoft.com/office/powerpoint/2010/main" val="2988903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Explicit: On the </a:t>
            </a:r>
            <a:r>
              <a:rPr lang="en-US" smtClean="0"/>
              <a:t>3</a:t>
            </a:r>
            <a:r>
              <a:rPr lang="en-US" baseline="30000" smtClean="0"/>
              <a:t>rd</a:t>
            </a:r>
            <a:r>
              <a:rPr lang="en-US" baseline="0" smtClean="0"/>
              <a:t> Sunday of </a:t>
            </a:r>
            <a:r>
              <a:rPr lang="en-US" baseline="0" dirty="0" smtClean="0"/>
              <a:t>March… still explicit but less direct.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previous example assumes that the entities and</a:t>
            </a:r>
            <a:r>
              <a:rPr lang="en-US" baseline="0" dirty="0" smtClean="0"/>
              <a:t> time are identified and known to be associated somehow.</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Text (e.g., news, emails, social media) contains vast amount of information centered around entities (e.g., people, companies …) over time.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Log entries</a:t>
            </a:r>
            <a:r>
              <a:rPr lang="en-US" baseline="0" dirty="0" smtClean="0"/>
              <a:t> of changes.</a:t>
            </a:r>
            <a:endParaRPr lang="en-US" dirty="0" smtClean="0"/>
          </a:p>
          <a:p>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35</a:t>
            </a:fld>
            <a:endParaRPr lang="en-US"/>
          </a:p>
        </p:txBody>
      </p:sp>
    </p:spTree>
    <p:extLst>
      <p:ext uri="{BB962C8B-B14F-4D97-AF65-F5344CB8AC3E}">
        <p14:creationId xmlns:p14="http://schemas.microsoft.com/office/powerpoint/2010/main" val="20885383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This work does not really address all the issues we raised earlier but …</a:t>
            </a:r>
            <a:endParaRPr lang="en-US" dirty="0" smtClean="0"/>
          </a:p>
          <a:p>
            <a:r>
              <a:rPr lang="en-US" dirty="0" smtClean="0"/>
              <a:t>only going to focus on</a:t>
            </a:r>
            <a:r>
              <a:rPr lang="en-US" baseline="0" dirty="0" smtClean="0"/>
              <a:t> one case study to give a sense of what is an example process of temporal fact extraction. A very high level overview.</a:t>
            </a:r>
          </a:p>
        </p:txBody>
      </p:sp>
      <p:sp>
        <p:nvSpPr>
          <p:cNvPr id="4" name="Slide Number Placeholder 3"/>
          <p:cNvSpPr>
            <a:spLocks noGrp="1"/>
          </p:cNvSpPr>
          <p:nvPr>
            <p:ph type="sldNum" sz="quarter" idx="10"/>
          </p:nvPr>
        </p:nvSpPr>
        <p:spPr/>
        <p:txBody>
          <a:bodyPr/>
          <a:lstStyle/>
          <a:p>
            <a:fld id="{3D9F05F6-93AA-C947-B810-021FB3F96615}" type="slidenum">
              <a:rPr lang="en-US" smtClean="0"/>
              <a:t>36</a:t>
            </a:fld>
            <a:endParaRPr lang="en-US"/>
          </a:p>
        </p:txBody>
      </p:sp>
    </p:spTree>
    <p:extLst>
      <p:ext uri="{BB962C8B-B14F-4D97-AF65-F5344CB8AC3E}">
        <p14:creationId xmlns:p14="http://schemas.microsoft.com/office/powerpoint/2010/main" val="18221420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Four phases:</a:t>
            </a:r>
          </a:p>
          <a:p>
            <a:pPr marL="228600" indent="-228600">
              <a:buAutoNum type="arabicParenR"/>
            </a:pPr>
            <a:r>
              <a:rPr lang="en-US" dirty="0" smtClean="0"/>
              <a:t>Collect candidate sentences</a:t>
            </a:r>
          </a:p>
          <a:p>
            <a:pPr marL="228600" indent="-228600">
              <a:buAutoNum type="arabicParenR"/>
            </a:pPr>
            <a:r>
              <a:rPr lang="en-US" dirty="0" smtClean="0"/>
              <a:t>Mines</a:t>
            </a:r>
            <a:r>
              <a:rPr lang="en-US" baseline="0" dirty="0" smtClean="0"/>
              <a:t> patterns from candidate sentences</a:t>
            </a:r>
          </a:p>
          <a:p>
            <a:pPr marL="228600" indent="-228600">
              <a:buAutoNum type="arabicParenR"/>
            </a:pPr>
            <a:r>
              <a:rPr lang="en-US" baseline="0" dirty="0" smtClean="0"/>
              <a:t>Extracts temporal facts from sentences utilizing patterns</a:t>
            </a:r>
          </a:p>
          <a:p>
            <a:pPr marL="228600" indent="-228600">
              <a:buAutoNum type="arabicParenR"/>
            </a:pPr>
            <a:r>
              <a:rPr lang="en-US" baseline="0" dirty="0" smtClean="0"/>
              <a:t>Cleaning: remove noisy facts by enforcing constraints</a:t>
            </a:r>
            <a:endParaRPr lang="en-US" dirty="0" smtClean="0"/>
          </a:p>
          <a:p>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37</a:t>
            </a:fld>
            <a:endParaRPr lang="en-US"/>
          </a:p>
        </p:txBody>
      </p:sp>
    </p:spTree>
    <p:extLst>
      <p:ext uri="{BB962C8B-B14F-4D97-AF65-F5344CB8AC3E}">
        <p14:creationId xmlns:p14="http://schemas.microsoft.com/office/powerpoint/2010/main" val="8328584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38</a:t>
            </a:fld>
            <a:endParaRPr lang="en-US"/>
          </a:p>
        </p:txBody>
      </p:sp>
    </p:spTree>
    <p:extLst>
      <p:ext uri="{BB962C8B-B14F-4D97-AF65-F5344CB8AC3E}">
        <p14:creationId xmlns:p14="http://schemas.microsoft.com/office/powerpoint/2010/main" val="1414461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Strong patterns are</a:t>
            </a:r>
            <a:r>
              <a:rPr lang="en-US" baseline="0" dirty="0" smtClean="0"/>
              <a:t> patterns above a minimum threshold.</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39</a:t>
            </a:fld>
            <a:endParaRPr lang="en-US"/>
          </a:p>
        </p:txBody>
      </p:sp>
    </p:spTree>
    <p:extLst>
      <p:ext uri="{BB962C8B-B14F-4D97-AF65-F5344CB8AC3E}">
        <p14:creationId xmlns:p14="http://schemas.microsoft.com/office/powerpoint/2010/main" val="2182276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4</a:t>
            </a:fld>
            <a:endParaRPr lang="en-US"/>
          </a:p>
        </p:txBody>
      </p:sp>
    </p:spTree>
    <p:extLst>
      <p:ext uri="{BB962C8B-B14F-4D97-AF65-F5344CB8AC3E}">
        <p14:creationId xmlns:p14="http://schemas.microsoft.com/office/powerpoint/2010/main" val="9849628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Candidate sentences are from previous step.</a:t>
            </a:r>
          </a:p>
          <a:p>
            <a:r>
              <a:rPr lang="en-US" dirty="0" smtClean="0"/>
              <a:t>Seed facts. Positive</a:t>
            </a:r>
            <a:r>
              <a:rPr lang="en-US" baseline="0" dirty="0" smtClean="0"/>
              <a:t> seed and negative seed facts are provided as part of the input. Used to determine the strength of a pattern.</a:t>
            </a:r>
            <a:endParaRPr lang="en-US" dirty="0" smtClean="0"/>
          </a:p>
          <a:p>
            <a:r>
              <a:rPr lang="en-US" dirty="0" smtClean="0"/>
              <a:t>Strong patterns are</a:t>
            </a:r>
            <a:r>
              <a:rPr lang="en-US" baseline="0" dirty="0" smtClean="0"/>
              <a:t> patterns above a minimum threshold.</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40</a:t>
            </a:fld>
            <a:endParaRPr lang="en-US"/>
          </a:p>
        </p:txBody>
      </p:sp>
    </p:spTree>
    <p:extLst>
      <p:ext uri="{BB962C8B-B14F-4D97-AF65-F5344CB8AC3E}">
        <p14:creationId xmlns:p14="http://schemas.microsoft.com/office/powerpoint/2010/main" val="21822761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Positive</a:t>
            </a:r>
            <a:r>
              <a:rPr lang="en-US" baseline="0" dirty="0" smtClean="0"/>
              <a:t> seed and negative seed facts are derived by humans.</a:t>
            </a:r>
            <a:endParaRPr lang="en-US" dirty="0" smtClean="0"/>
          </a:p>
          <a:p>
            <a:r>
              <a:rPr lang="en-US" dirty="0" smtClean="0"/>
              <a:t>Strong patterns are</a:t>
            </a:r>
            <a:r>
              <a:rPr lang="en-US" baseline="0" dirty="0" smtClean="0"/>
              <a:t> patterns above a minimum threshold.</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41</a:t>
            </a:fld>
            <a:endParaRPr lang="en-US"/>
          </a:p>
        </p:txBody>
      </p:sp>
    </p:spTree>
    <p:extLst>
      <p:ext uri="{BB962C8B-B14F-4D97-AF65-F5344CB8AC3E}">
        <p14:creationId xmlns:p14="http://schemas.microsoft.com/office/powerpoint/2010/main" val="21822761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F05F6-93AA-C947-B810-021FB3F96615}" type="slidenum">
              <a:rPr lang="en-US" smtClean="0"/>
              <a:t>42</a:t>
            </a:fld>
            <a:endParaRPr lang="en-US"/>
          </a:p>
        </p:txBody>
      </p:sp>
    </p:spTree>
    <p:extLst>
      <p:ext uri="{BB962C8B-B14F-4D97-AF65-F5344CB8AC3E}">
        <p14:creationId xmlns:p14="http://schemas.microsoft.com/office/powerpoint/2010/main" val="41880478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one example from … that is focused on understanding the past. We will see more examples on using the past to predict the future towards the end of this tutorial.</a:t>
            </a:r>
          </a:p>
          <a:p>
            <a:endParaRPr lang="en-US" baseline="0" dirty="0" smtClean="0"/>
          </a:p>
          <a:p>
            <a:r>
              <a:rPr lang="en-US" dirty="0" smtClean="0"/>
              <a:t>It shows</a:t>
            </a:r>
            <a:r>
              <a:rPr lang="en-US" baseline="0" dirty="0" smtClean="0"/>
              <a:t> the timeline for Robert Downey JR. generated according to Freebase data</a:t>
            </a:r>
          </a:p>
          <a:p>
            <a:pPr marL="171450" indent="-171450">
              <a:buFontTx/>
              <a:buChar char="-"/>
            </a:pPr>
            <a:r>
              <a:rPr lang="en-US" baseline="0" dirty="0" smtClean="0"/>
              <a:t>Each box is an important event in his life; for example, Ally </a:t>
            </a:r>
            <a:r>
              <a:rPr lang="en-US" baseline="0" dirty="0" err="1" smtClean="0"/>
              <a:t>McBeal</a:t>
            </a:r>
            <a:endParaRPr lang="en-US" baseline="0" dirty="0" smtClean="0"/>
          </a:p>
          <a:p>
            <a:pPr marL="171450" indent="-171450">
              <a:buFontTx/>
              <a:buChar char="-"/>
            </a:pPr>
            <a:r>
              <a:rPr lang="en-US" baseline="0" dirty="0" smtClean="0"/>
              <a:t>Each event has a description, which we show in the next slide</a:t>
            </a:r>
          </a:p>
          <a:p>
            <a:pPr marL="171450" indent="-171450">
              <a:buFontTx/>
              <a:buChar char="-"/>
            </a:pPr>
            <a:r>
              <a:rPr lang="en-US" baseline="0" dirty="0" smtClean="0"/>
              <a:t>One can also zoom in to a small time period</a:t>
            </a:r>
          </a:p>
        </p:txBody>
      </p:sp>
      <p:sp>
        <p:nvSpPr>
          <p:cNvPr id="4" name="Slide Number Placeholder 3"/>
          <p:cNvSpPr>
            <a:spLocks noGrp="1"/>
          </p:cNvSpPr>
          <p:nvPr>
            <p:ph type="sldNum" sz="quarter" idx="10"/>
          </p:nvPr>
        </p:nvSpPr>
        <p:spPr/>
        <p:txBody>
          <a:bodyPr/>
          <a:lstStyle/>
          <a:p>
            <a:fld id="{3D9F05F6-93AA-C947-B810-021FB3F96615}" type="slidenum">
              <a:rPr lang="en-US" smtClean="0"/>
              <a:t>88</a:t>
            </a:fld>
            <a:endParaRPr lang="en-US"/>
          </a:p>
        </p:txBody>
      </p:sp>
    </p:spTree>
    <p:extLst>
      <p:ext uri="{BB962C8B-B14F-4D97-AF65-F5344CB8AC3E}">
        <p14:creationId xmlns:p14="http://schemas.microsoft.com/office/powerpoint/2010/main" val="29956021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While there is a substantial body of work on temporal text extraction and temporal entity resolution, earlier foundational work on mapping and data exchange, conflict resolution, and query answering</a:t>
            </a:r>
          </a:p>
          <a:p>
            <a:r>
              <a:rPr lang="en-US" sz="1200" b="0" i="0" u="none" strike="noStrike" kern="1200" baseline="0" dirty="0" smtClean="0">
                <a:solidFill>
                  <a:schemeClr val="tx1"/>
                </a:solidFill>
                <a:latin typeface="+mn-lt"/>
                <a:ea typeface="+mn-ea"/>
                <a:cs typeface="+mn-cs"/>
              </a:rPr>
              <a:t>in inconsistent and incomplete databases have been largely time-agnostic.</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108</a:t>
            </a:fld>
            <a:endParaRPr lang="en-US"/>
          </a:p>
        </p:txBody>
      </p:sp>
    </p:spTree>
    <p:extLst>
      <p:ext uri="{BB962C8B-B14F-4D97-AF65-F5344CB8AC3E}">
        <p14:creationId xmlns:p14="http://schemas.microsoft.com/office/powerpoint/2010/main" val="42044472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111</a:t>
            </a:fld>
            <a:endParaRPr lang="en-US"/>
          </a:p>
        </p:txBody>
      </p:sp>
    </p:spTree>
    <p:extLst>
      <p:ext uri="{BB962C8B-B14F-4D97-AF65-F5344CB8AC3E}">
        <p14:creationId xmlns:p14="http://schemas.microsoft.com/office/powerpoint/2010/main" val="25119570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112</a:t>
            </a:fld>
            <a:endParaRPr lang="en-US"/>
          </a:p>
        </p:txBody>
      </p:sp>
    </p:spTree>
    <p:extLst>
      <p:ext uri="{BB962C8B-B14F-4D97-AF65-F5344CB8AC3E}">
        <p14:creationId xmlns:p14="http://schemas.microsoft.com/office/powerpoint/2010/main" val="4204447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What is normal over time, what is normal at a current time.</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Flat earth</a:t>
            </a:r>
            <a:r>
              <a:rPr lang="en-US" baseline="0" dirty="0" smtClean="0"/>
              <a:t> – until about 425 BC. Herodotus casts doubts on the flat earth belief. After the Greek philosophers Pythagoras, in the 6th century BC, and Parmenides, in the 5th, recognized that the Earth is spherical, the spherical view spread rapidly in the Greek world. </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5</a:t>
            </a:fld>
            <a:endParaRPr lang="en-US"/>
          </a:p>
        </p:txBody>
      </p:sp>
    </p:spTree>
    <p:extLst>
      <p:ext uri="{BB962C8B-B14F-4D97-AF65-F5344CB8AC3E}">
        <p14:creationId xmlns:p14="http://schemas.microsoft.com/office/powerpoint/2010/main" val="9849628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Enrich big data with long data. </a:t>
            </a:r>
          </a:p>
          <a:p>
            <a:r>
              <a:rPr lang="en-US" dirty="0" smtClean="0"/>
              <a:t>Give examples. </a:t>
            </a:r>
            <a:r>
              <a:rPr lang="en-US" dirty="0" err="1" smtClean="0"/>
              <a:t>Yago</a:t>
            </a:r>
            <a:r>
              <a:rPr lang="en-US" dirty="0" smtClean="0"/>
              <a:t>,</a:t>
            </a:r>
            <a:r>
              <a:rPr lang="en-US" baseline="0" dirty="0" smtClean="0"/>
              <a:t> Microsoft Knowledge panel, KDD paper, … etc. research just starting. (end of section 2.1 in tutorial2.pdf)</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6</a:t>
            </a:fld>
            <a:endParaRPr lang="en-US"/>
          </a:p>
        </p:txBody>
      </p:sp>
    </p:spTree>
    <p:extLst>
      <p:ext uri="{BB962C8B-B14F-4D97-AF65-F5344CB8AC3E}">
        <p14:creationId xmlns:p14="http://schemas.microsoft.com/office/powerpoint/2010/main" val="15408607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one example from … that is focused on understanding the past. We will see more examples on using the past to understand the future towards the end of this tutorial.</a:t>
            </a:r>
          </a:p>
          <a:p>
            <a:endParaRPr lang="en-US" baseline="0" dirty="0" smtClean="0"/>
          </a:p>
          <a:p>
            <a:r>
              <a:rPr lang="en-US" dirty="0" smtClean="0"/>
              <a:t>It shows</a:t>
            </a:r>
            <a:r>
              <a:rPr lang="en-US" baseline="0" dirty="0" smtClean="0"/>
              <a:t> the timeline for Robert Downey JR. generated according to Freebase data</a:t>
            </a:r>
          </a:p>
          <a:p>
            <a:pPr marL="171450" indent="-171450">
              <a:buFontTx/>
              <a:buChar char="-"/>
            </a:pPr>
            <a:r>
              <a:rPr lang="en-US" baseline="0" dirty="0" smtClean="0"/>
              <a:t>Each box is an important event in his life; for example, Ally </a:t>
            </a:r>
            <a:r>
              <a:rPr lang="en-US" baseline="0" dirty="0" err="1" smtClean="0"/>
              <a:t>McBeal</a:t>
            </a:r>
            <a:endParaRPr lang="en-US" baseline="0" dirty="0" smtClean="0"/>
          </a:p>
          <a:p>
            <a:pPr marL="171450" indent="-171450">
              <a:buFontTx/>
              <a:buChar char="-"/>
            </a:pPr>
            <a:r>
              <a:rPr lang="en-US" baseline="0" dirty="0" smtClean="0"/>
              <a:t>Each event has a description, which we show in the next slide</a:t>
            </a:r>
          </a:p>
          <a:p>
            <a:pPr marL="171450" indent="-171450">
              <a:buFontTx/>
              <a:buChar char="-"/>
            </a:pPr>
            <a:r>
              <a:rPr lang="en-US" baseline="0" dirty="0" smtClean="0"/>
              <a:t>One can also zoom in to a small time period</a:t>
            </a:r>
          </a:p>
        </p:txBody>
      </p:sp>
      <p:sp>
        <p:nvSpPr>
          <p:cNvPr id="4" name="Slide Number Placeholder 3"/>
          <p:cNvSpPr>
            <a:spLocks noGrp="1"/>
          </p:cNvSpPr>
          <p:nvPr>
            <p:ph type="sldNum" sz="quarter" idx="10"/>
          </p:nvPr>
        </p:nvSpPr>
        <p:spPr/>
        <p:txBody>
          <a:bodyPr/>
          <a:lstStyle/>
          <a:p>
            <a:fld id="{3D9F05F6-93AA-C947-B810-021FB3F96615}" type="slidenum">
              <a:rPr lang="en-US" smtClean="0"/>
              <a:t>7</a:t>
            </a:fld>
            <a:endParaRPr lang="en-US"/>
          </a:p>
        </p:txBody>
      </p:sp>
    </p:spTree>
    <p:extLst>
      <p:ext uri="{BB962C8B-B14F-4D97-AF65-F5344CB8AC3E}">
        <p14:creationId xmlns:p14="http://schemas.microsoft.com/office/powerpoint/2010/main" val="2995602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zooming</a:t>
            </a:r>
            <a:r>
              <a:rPr lang="en-US" baseline="0" dirty="0" smtClean="0"/>
              <a:t> into the recent 10 years, we see secondary events such as Sherlock Holmes</a:t>
            </a:r>
          </a:p>
          <a:p>
            <a:endParaRPr lang="en-US" baseline="0" dirty="0" smtClean="0"/>
          </a:p>
          <a:p>
            <a:r>
              <a:rPr lang="en-US" dirty="0" smtClean="0"/>
              <a:t>This timeline was generating by </a:t>
            </a:r>
            <a:r>
              <a:rPr lang="en-US" baseline="0" dirty="0" smtClean="0"/>
              <a:t>selecting events from 1000+ events related to Robert Downey Jr.; the selection maximized importance, content variety, and temporal balance. For temporal balance, we make sure we show important events throughout the timeline, rather than cluttering events at the peak time period.</a:t>
            </a:r>
          </a:p>
          <a:p>
            <a:endParaRPr lang="en-US" baseline="0" dirty="0" smtClean="0"/>
          </a:p>
          <a:p>
            <a:r>
              <a:rPr lang="en-US" baseline="0" dirty="0" smtClean="0"/>
              <a:t>Unfortunately we don’t yet have for torso or tail entities. </a:t>
            </a:r>
          </a:p>
          <a:p>
            <a:endParaRPr lang="en-US" baseline="0" dirty="0" smtClean="0"/>
          </a:p>
          <a:p>
            <a:r>
              <a:rPr lang="en-US" baseline="0" dirty="0" smtClean="0"/>
              <a:t>Torso entities/tail entities = entities that are not very well-known</a:t>
            </a:r>
          </a:p>
        </p:txBody>
      </p:sp>
      <p:sp>
        <p:nvSpPr>
          <p:cNvPr id="4" name="Slide Number Placeholder 3"/>
          <p:cNvSpPr>
            <a:spLocks noGrp="1"/>
          </p:cNvSpPr>
          <p:nvPr>
            <p:ph type="sldNum" sz="quarter" idx="10"/>
          </p:nvPr>
        </p:nvSpPr>
        <p:spPr/>
        <p:txBody>
          <a:bodyPr/>
          <a:lstStyle/>
          <a:p>
            <a:fld id="{3D9F05F6-93AA-C947-B810-021FB3F96615}" type="slidenum">
              <a:rPr lang="en-US" smtClean="0"/>
              <a:t>8</a:t>
            </a:fld>
            <a:endParaRPr lang="en-US"/>
          </a:p>
        </p:txBody>
      </p:sp>
    </p:spTree>
    <p:extLst>
      <p:ext uri="{BB962C8B-B14F-4D97-AF65-F5344CB8AC3E}">
        <p14:creationId xmlns:p14="http://schemas.microsoft.com/office/powerpoint/2010/main" val="1272418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But the timeline will only be interesting and informative when we have a lot of events for every entity and when the information is accurate. Unfortunately we don’t yet have for torso or tail entities (entities on the left-hand side). The majority has no more than 100 events.</a:t>
            </a:r>
            <a:endParaRPr lang="en-US" dirty="0"/>
          </a:p>
        </p:txBody>
      </p:sp>
      <p:sp>
        <p:nvSpPr>
          <p:cNvPr id="4" name="Slide Number Placeholder 3"/>
          <p:cNvSpPr>
            <a:spLocks noGrp="1"/>
          </p:cNvSpPr>
          <p:nvPr>
            <p:ph type="sldNum" sz="quarter" idx="10"/>
          </p:nvPr>
        </p:nvSpPr>
        <p:spPr/>
        <p:txBody>
          <a:bodyPr/>
          <a:lstStyle/>
          <a:p>
            <a:fld id="{3D9F05F6-93AA-C947-B810-021FB3F96615}" type="slidenum">
              <a:rPr lang="en-US" smtClean="0"/>
              <a:t>9</a:t>
            </a:fld>
            <a:endParaRPr lang="en-US"/>
          </a:p>
        </p:txBody>
      </p:sp>
    </p:spTree>
    <p:extLst>
      <p:ext uri="{BB962C8B-B14F-4D97-AF65-F5344CB8AC3E}">
        <p14:creationId xmlns:p14="http://schemas.microsoft.com/office/powerpoint/2010/main" val="1272418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b="0" i="0">
                <a:latin typeface="Georgia"/>
                <a:cs typeface="Georgia"/>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b="0" i="0">
                <a:solidFill>
                  <a:schemeClr val="tx1">
                    <a:lumMod val="65000"/>
                    <a:lumOff val="35000"/>
                  </a:schemeClr>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361612" y="6130437"/>
            <a:ext cx="1146283" cy="370396"/>
          </a:xfrm>
          <a:prstGeom prst="rect">
            <a:avLst/>
          </a:prstGeom>
        </p:spPr>
        <p:txBody>
          <a:bodyPr/>
          <a:lstStyle>
            <a:lvl1pPr>
              <a:defRPr b="0" i="0">
                <a:latin typeface="+mn-lt"/>
                <a:cs typeface="Cambria"/>
              </a:defRPr>
            </a:lvl1pPr>
          </a:lstStyle>
          <a:p>
            <a:fld id="{B61BEF0D-F0BB-DE4B-95CE-6DB70DBA9567}" type="datetimeFigureOut">
              <a:rPr lang="en-US" smtClean="0"/>
              <a:pPr/>
              <a:t>9/14/15</a:t>
            </a:fld>
            <a:endParaRPr lang="en-US" dirty="0"/>
          </a:p>
        </p:txBody>
      </p:sp>
      <p:sp>
        <p:nvSpPr>
          <p:cNvPr id="5" name="Footer Placeholder 4"/>
          <p:cNvSpPr>
            <a:spLocks noGrp="1"/>
          </p:cNvSpPr>
          <p:nvPr>
            <p:ph type="ftr" sz="quarter" idx="11"/>
          </p:nvPr>
        </p:nvSpPr>
        <p:spPr/>
        <p:txBody>
          <a:bodyPr/>
          <a:lstStyle>
            <a:lvl1pPr>
              <a:defRPr b="0" i="0">
                <a:latin typeface="+mn-lt"/>
                <a:cs typeface="Cambria"/>
              </a:defRPr>
            </a:lvl1p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lvl1pPr>
              <a:defRPr b="0" i="0">
                <a:latin typeface="+mn-lt"/>
                <a:cs typeface="Cambria"/>
              </a:defRPr>
            </a:lvl1pPr>
          </a:lstStyle>
          <a:p>
            <a:fld id="{D57F1E4F-1CFF-5643-939E-217C01CDF56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08000" y="152400"/>
            <a:ext cx="1097280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524000"/>
            <a:ext cx="10972800" cy="4724400"/>
          </a:xfrm>
        </p:spPr>
        <p:txBody>
          <a:bodyPr/>
          <a:lstStyle/>
          <a:p>
            <a:pPr lvl="0"/>
            <a:endParaRPr lang="en-US" noProof="0" smtClean="0"/>
          </a:p>
        </p:txBody>
      </p:sp>
      <p:sp>
        <p:nvSpPr>
          <p:cNvPr id="4" name="Rectangle 2"/>
          <p:cNvSpPr>
            <a:spLocks noGrp="1" noChangeArrowheads="1"/>
          </p:cNvSpPr>
          <p:nvPr>
            <p:ph type="ftr" sz="quarter" idx="10"/>
          </p:nvPr>
        </p:nvSpPr>
        <p:spPr/>
        <p:txBody>
          <a:bodyPr/>
          <a:lstStyle>
            <a:lvl1pPr>
              <a:defRPr/>
            </a:lvl1pPr>
          </a:lstStyle>
          <a:p>
            <a:endParaRPr lang="en-US"/>
          </a:p>
        </p:txBody>
      </p:sp>
      <p:sp>
        <p:nvSpPr>
          <p:cNvPr id="5" name="Rectangle 3"/>
          <p:cNvSpPr>
            <a:spLocks noGrp="1" noChangeArrowheads="1"/>
          </p:cNvSpPr>
          <p:nvPr>
            <p:ph type="sldNum" sz="quarter" idx="11"/>
          </p:nvPr>
        </p:nvSpPr>
        <p:spPr/>
        <p:txBody>
          <a:bodyPr/>
          <a:lstStyle>
            <a:lvl1pPr>
              <a:defRPr/>
            </a:lvl1pPr>
          </a:lstStyle>
          <a:p>
            <a:fld id="{B8C86FFD-EC35-5344-928C-52DE26AE47CC}" type="slidenum">
              <a:rPr lang="en-US"/>
              <a:pPr/>
              <a:t>‹#›</a:t>
            </a:fld>
            <a:endParaRPr lang="en-US"/>
          </a:p>
        </p:txBody>
      </p:sp>
      <p:sp>
        <p:nvSpPr>
          <p:cNvPr id="6" name="Rectangle 16"/>
          <p:cNvSpPr>
            <a:spLocks noGrp="1" noChangeArrowheads="1"/>
          </p:cNvSpPr>
          <p:nvPr>
            <p:ph type="dt" sz="half" idx="12"/>
          </p:nvPr>
        </p:nvSpPr>
        <p:spPr>
          <a:xfrm>
            <a:off x="609600" y="6245225"/>
            <a:ext cx="2844800" cy="476250"/>
          </a:xfrm>
          <a:prstGeom prst="rect">
            <a:avLst/>
          </a:prstGeom>
        </p:spPr>
        <p:txBody>
          <a:bodyPr/>
          <a:lstStyle>
            <a:lvl1pPr>
              <a:defRPr/>
            </a:lvl1pPr>
          </a:lstStyle>
          <a:p>
            <a:r>
              <a:rPr lang="en-US"/>
              <a:t>April 2007</a:t>
            </a:r>
          </a:p>
        </p:txBody>
      </p:sp>
    </p:spTree>
    <p:extLst>
      <p:ext uri="{BB962C8B-B14F-4D97-AF65-F5344CB8AC3E}">
        <p14:creationId xmlns:p14="http://schemas.microsoft.com/office/powerpoint/2010/main" val="2175103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dirty="0"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0361612" y="6130437"/>
            <a:ext cx="1146283" cy="370396"/>
          </a:xfrm>
          <a:prstGeom prst="rect">
            <a:avLst/>
          </a:prstGeom>
        </p:spPr>
        <p:txBody>
          <a:bodyPr/>
          <a:lstStyle/>
          <a:p>
            <a:fld id="{B61BEF0D-F0BB-DE4B-95CE-6DB70DBA9567}" type="datetimeFigureOut">
              <a:rPr lang="en-US" dirty="0"/>
              <a:pPr/>
              <a:t>9/14/15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1"/>
            <a:ext cx="8911687" cy="953364"/>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589212" y="1804737"/>
            <a:ext cx="8915400" cy="42150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10731918" y="6118559"/>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 id="2147483666" r:id="rId17"/>
  </p:sldLayoutIdLst>
  <p:txStyles>
    <p:titleStyle>
      <a:lvl1pPr algn="l" defTabSz="457200" rtl="0" eaLnBrk="1" latinLnBrk="0" hangingPunct="1">
        <a:spcBef>
          <a:spcPct val="0"/>
        </a:spcBef>
        <a:buNone/>
        <a:defRPr sz="3600" b="0" i="0" kern="1200">
          <a:solidFill>
            <a:schemeClr val="tx1">
              <a:lumMod val="85000"/>
              <a:lumOff val="15000"/>
            </a:schemeClr>
          </a:solidFill>
          <a:latin typeface="Georgia"/>
          <a:ea typeface="+mj-ea"/>
          <a:cs typeface="Georgia"/>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2800" b="0" i="0" kern="1200">
          <a:solidFill>
            <a:schemeClr val="tx1">
              <a:lumMod val="75000"/>
              <a:lumOff val="25000"/>
            </a:schemeClr>
          </a:solidFill>
          <a:latin typeface="Georgia"/>
          <a:ea typeface="+mn-ea"/>
          <a:cs typeface="Georgia"/>
        </a:defRPr>
      </a:lvl1pPr>
      <a:lvl2pPr marL="742950" indent="-285750" algn="l" defTabSz="457200" rtl="0" eaLnBrk="1" latinLnBrk="0" hangingPunct="1">
        <a:spcBef>
          <a:spcPts val="1000"/>
        </a:spcBef>
        <a:spcAft>
          <a:spcPts val="0"/>
        </a:spcAft>
        <a:buClr>
          <a:schemeClr val="accent1"/>
        </a:buClr>
        <a:buFont typeface="Wingdings 3" charset="2"/>
        <a:buChar char=""/>
        <a:defRPr sz="2400" b="0" i="0" kern="1200">
          <a:solidFill>
            <a:schemeClr val="tx1">
              <a:lumMod val="75000"/>
              <a:lumOff val="25000"/>
            </a:schemeClr>
          </a:solidFill>
          <a:latin typeface="Georgia"/>
          <a:ea typeface="+mn-ea"/>
          <a:cs typeface="Georgia"/>
        </a:defRPr>
      </a:lvl2pPr>
      <a:lvl3pPr marL="1143000" indent="-228600" algn="l" defTabSz="457200" rtl="0" eaLnBrk="1" latinLnBrk="0" hangingPunct="1">
        <a:spcBef>
          <a:spcPts val="1000"/>
        </a:spcBef>
        <a:spcAft>
          <a:spcPts val="0"/>
        </a:spcAft>
        <a:buClr>
          <a:schemeClr val="accent1"/>
        </a:buClr>
        <a:buFont typeface="Wingdings 3" charset="2"/>
        <a:buChar char=""/>
        <a:defRPr sz="2000" b="0" i="0" kern="1200">
          <a:solidFill>
            <a:schemeClr val="tx1">
              <a:lumMod val="75000"/>
              <a:lumOff val="25000"/>
            </a:schemeClr>
          </a:solidFill>
          <a:latin typeface="Georgia"/>
          <a:ea typeface="+mn-ea"/>
          <a:cs typeface="Georgia"/>
        </a:defRPr>
      </a:lvl3pPr>
      <a:lvl4pPr marL="1600200" indent="-228600" algn="l" defTabSz="457200" rtl="0" eaLnBrk="1" latinLnBrk="0" hangingPunct="1">
        <a:spcBef>
          <a:spcPts val="1000"/>
        </a:spcBef>
        <a:spcAft>
          <a:spcPts val="0"/>
        </a:spcAft>
        <a:buClr>
          <a:schemeClr val="accent1"/>
        </a:buClr>
        <a:buFont typeface="Wingdings 3" charset="2"/>
        <a:buChar char=""/>
        <a:defRPr sz="1800" b="0" i="0" kern="1200">
          <a:solidFill>
            <a:schemeClr val="tx1">
              <a:lumMod val="75000"/>
              <a:lumOff val="25000"/>
            </a:schemeClr>
          </a:solidFill>
          <a:latin typeface="Georgia"/>
          <a:ea typeface="+mn-ea"/>
          <a:cs typeface="Georgia"/>
        </a:defRPr>
      </a:lvl4pPr>
      <a:lvl5pPr marL="2057400" indent="-228600" algn="l" defTabSz="457200" rtl="0" eaLnBrk="1" latinLnBrk="0" hangingPunct="1">
        <a:spcBef>
          <a:spcPts val="1000"/>
        </a:spcBef>
        <a:spcAft>
          <a:spcPts val="0"/>
        </a:spcAft>
        <a:buClr>
          <a:schemeClr val="accent1"/>
        </a:buClr>
        <a:buFont typeface="Wingdings 3" charset="2"/>
        <a:buChar char=""/>
        <a:defRPr sz="1800" b="0" i="0" kern="1200">
          <a:solidFill>
            <a:schemeClr val="tx1">
              <a:lumMod val="75000"/>
              <a:lumOff val="25000"/>
            </a:schemeClr>
          </a:solidFill>
          <a:latin typeface="Georgia"/>
          <a:ea typeface="+mn-ea"/>
          <a:cs typeface="Georgia"/>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 Id="rId3" Type="http://schemas.openxmlformats.org/officeDocument/2006/relationships/hyperlink" Target="http://chaos1.hypermart.net/" TargetMode="Externa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6.png"/><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18.jp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e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jpg"/><Relationship Id="rId9" Type="http://schemas.openxmlformats.org/officeDocument/2006/relationships/image" Target="../media/image7.png"/><Relationship Id="rId10" Type="http://schemas.openxmlformats.org/officeDocument/2006/relationships/image" Target="../media/image8.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7"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diagramData" Target="../diagrams/data4.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7"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diagramData" Target="../diagrams/data7.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1" Type="http://schemas.openxmlformats.org/officeDocument/2006/relationships/slideLayout" Target="../slideLayouts/slideLayout2.xml"/><Relationship Id="rId2" Type="http://schemas.openxmlformats.org/officeDocument/2006/relationships/diagramData" Target="../diagrams/data8.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diagramData" Target="../diagrams/data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1.e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1" Type="http://schemas.openxmlformats.org/officeDocument/2006/relationships/slideLayout" Target="../slideLayouts/slideLayout2.xml"/><Relationship Id="rId2" Type="http://schemas.openxmlformats.org/officeDocument/2006/relationships/diagramData" Target="../diagrams/data1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11.xml"/><Relationship Id="rId4" Type="http://schemas.openxmlformats.org/officeDocument/2006/relationships/diagramQuickStyle" Target="../diagrams/quickStyle11.xml"/><Relationship Id="rId5" Type="http://schemas.openxmlformats.org/officeDocument/2006/relationships/diagramColors" Target="../diagrams/colors11.xml"/><Relationship Id="rId6" Type="http://schemas.microsoft.com/office/2007/relationships/diagramDrawing" Target="../diagrams/drawing11.xml"/><Relationship Id="rId1" Type="http://schemas.openxmlformats.org/officeDocument/2006/relationships/slideLayout" Target="../slideLayouts/slideLayout2.xml"/><Relationship Id="rId2" Type="http://schemas.openxmlformats.org/officeDocument/2006/relationships/diagramData" Target="../diagrams/data11.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12.xml"/><Relationship Id="rId4" Type="http://schemas.openxmlformats.org/officeDocument/2006/relationships/diagramQuickStyle" Target="../diagrams/quickStyle12.xml"/><Relationship Id="rId5" Type="http://schemas.openxmlformats.org/officeDocument/2006/relationships/diagramColors" Target="../diagrams/colors12.xml"/><Relationship Id="rId6" Type="http://schemas.microsoft.com/office/2007/relationships/diagramDrawing" Target="../diagrams/drawing12.xml"/><Relationship Id="rId1" Type="http://schemas.openxmlformats.org/officeDocument/2006/relationships/slideLayout" Target="../slideLayouts/slideLayout2.xml"/><Relationship Id="rId2" Type="http://schemas.openxmlformats.org/officeDocument/2006/relationships/diagramData" Target="../diagrams/data1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3.xml"/><Relationship Id="rId4" Type="http://schemas.openxmlformats.org/officeDocument/2006/relationships/diagramQuickStyle" Target="../diagrams/quickStyle13.xml"/><Relationship Id="rId5" Type="http://schemas.openxmlformats.org/officeDocument/2006/relationships/diagramColors" Target="../diagrams/colors13.xml"/><Relationship Id="rId6" Type="http://schemas.microsoft.com/office/2007/relationships/diagramDrawing" Target="../diagrams/drawing13.xml"/><Relationship Id="rId1" Type="http://schemas.openxmlformats.org/officeDocument/2006/relationships/slideLayout" Target="../slideLayouts/slideLayout2.xml"/><Relationship Id="rId2" Type="http://schemas.openxmlformats.org/officeDocument/2006/relationships/diagramData" Target="../diagrams/data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emf"/></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14.xml"/><Relationship Id="rId4" Type="http://schemas.openxmlformats.org/officeDocument/2006/relationships/diagramQuickStyle" Target="../diagrams/quickStyle14.xml"/><Relationship Id="rId5" Type="http://schemas.openxmlformats.org/officeDocument/2006/relationships/diagramColors" Target="../diagrams/colors14.xml"/><Relationship Id="rId6" Type="http://schemas.microsoft.com/office/2007/relationships/diagramDrawing" Target="../diagrams/drawing14.xml"/><Relationship Id="rId7" Type="http://schemas.openxmlformats.org/officeDocument/2006/relationships/diagramData" Target="../diagrams/data15.xml"/><Relationship Id="rId8" Type="http://schemas.openxmlformats.org/officeDocument/2006/relationships/diagramLayout" Target="../diagrams/layout15.xml"/><Relationship Id="rId9" Type="http://schemas.openxmlformats.org/officeDocument/2006/relationships/diagramQuickStyle" Target="../diagrams/quickStyle15.xml"/><Relationship Id="rId10" Type="http://schemas.openxmlformats.org/officeDocument/2006/relationships/diagramColors" Target="../diagrams/colors15.xml"/><Relationship Id="rId11" Type="http://schemas.microsoft.com/office/2007/relationships/diagramDrawing" Target="../diagrams/drawing15.xml"/><Relationship Id="rId1" Type="http://schemas.openxmlformats.org/officeDocument/2006/relationships/slideLayout" Target="../slideLayouts/slideLayout2.xml"/><Relationship Id="rId2" Type="http://schemas.openxmlformats.org/officeDocument/2006/relationships/diagramData" Target="../diagrams/data14.xml"/></Relationships>
</file>

<file path=ppt/slides/_rels/slide81.xml.rels><?xml version="1.0" encoding="UTF-8" standalone="yes"?>
<Relationships xmlns="http://schemas.openxmlformats.org/package/2006/relationships"><Relationship Id="rId11" Type="http://schemas.microsoft.com/office/2007/relationships/diagramDrawing" Target="../diagrams/drawing17.xml"/><Relationship Id="rId12" Type="http://schemas.openxmlformats.org/officeDocument/2006/relationships/diagramData" Target="../diagrams/data18.xml"/><Relationship Id="rId13" Type="http://schemas.openxmlformats.org/officeDocument/2006/relationships/diagramLayout" Target="../diagrams/layout18.xml"/><Relationship Id="rId14" Type="http://schemas.openxmlformats.org/officeDocument/2006/relationships/diagramQuickStyle" Target="../diagrams/quickStyle18.xml"/><Relationship Id="rId15" Type="http://schemas.openxmlformats.org/officeDocument/2006/relationships/diagramColors" Target="../diagrams/colors18.xml"/><Relationship Id="rId16" Type="http://schemas.microsoft.com/office/2007/relationships/diagramDrawing" Target="../diagrams/drawing18.xml"/><Relationship Id="rId1" Type="http://schemas.openxmlformats.org/officeDocument/2006/relationships/slideLayout" Target="../slideLayouts/slideLayout2.xml"/><Relationship Id="rId2" Type="http://schemas.openxmlformats.org/officeDocument/2006/relationships/diagramData" Target="../diagrams/data16.xml"/><Relationship Id="rId3" Type="http://schemas.openxmlformats.org/officeDocument/2006/relationships/diagramLayout" Target="../diagrams/layout16.xml"/><Relationship Id="rId4" Type="http://schemas.openxmlformats.org/officeDocument/2006/relationships/diagramQuickStyle" Target="../diagrams/quickStyle16.xml"/><Relationship Id="rId5" Type="http://schemas.openxmlformats.org/officeDocument/2006/relationships/diagramColors" Target="../diagrams/colors16.xml"/><Relationship Id="rId6" Type="http://schemas.microsoft.com/office/2007/relationships/diagramDrawing" Target="../diagrams/drawing16.xml"/><Relationship Id="rId7" Type="http://schemas.openxmlformats.org/officeDocument/2006/relationships/diagramData" Target="../diagrams/data17.xml"/><Relationship Id="rId8" Type="http://schemas.openxmlformats.org/officeDocument/2006/relationships/diagramLayout" Target="../diagrams/layout17.xml"/><Relationship Id="rId9" Type="http://schemas.openxmlformats.org/officeDocument/2006/relationships/diagramQuickStyle" Target="../diagrams/quickStyle17.xml"/><Relationship Id="rId10" Type="http://schemas.openxmlformats.org/officeDocument/2006/relationships/diagramColors" Target="../diagrams/colors17.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19.xml"/><Relationship Id="rId4" Type="http://schemas.openxmlformats.org/officeDocument/2006/relationships/diagramQuickStyle" Target="../diagrams/quickStyle19.xml"/><Relationship Id="rId5" Type="http://schemas.openxmlformats.org/officeDocument/2006/relationships/diagramColors" Target="../diagrams/colors19.xml"/><Relationship Id="rId6" Type="http://schemas.microsoft.com/office/2007/relationships/diagramDrawing" Target="../diagrams/drawing19.xml"/><Relationship Id="rId1" Type="http://schemas.openxmlformats.org/officeDocument/2006/relationships/slideLayout" Target="../slideLayouts/slideLayout2.xml"/><Relationship Id="rId2" Type="http://schemas.openxmlformats.org/officeDocument/2006/relationships/diagramData" Target="../diagrams/data19.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20.xml"/><Relationship Id="rId4" Type="http://schemas.openxmlformats.org/officeDocument/2006/relationships/diagramQuickStyle" Target="../diagrams/quickStyle20.xml"/><Relationship Id="rId5" Type="http://schemas.openxmlformats.org/officeDocument/2006/relationships/diagramColors" Target="../diagrams/colors20.xml"/><Relationship Id="rId6" Type="http://schemas.microsoft.com/office/2007/relationships/diagramDrawing" Target="../diagrams/drawing20.xml"/><Relationship Id="rId7" Type="http://schemas.openxmlformats.org/officeDocument/2006/relationships/diagramData" Target="../diagrams/data21.xml"/><Relationship Id="rId8" Type="http://schemas.openxmlformats.org/officeDocument/2006/relationships/diagramLayout" Target="../diagrams/layout21.xml"/><Relationship Id="rId9" Type="http://schemas.openxmlformats.org/officeDocument/2006/relationships/diagramQuickStyle" Target="../diagrams/quickStyle21.xml"/><Relationship Id="rId10" Type="http://schemas.openxmlformats.org/officeDocument/2006/relationships/diagramColors" Target="../diagrams/colors21.xml"/><Relationship Id="rId11" Type="http://schemas.microsoft.com/office/2007/relationships/diagramDrawing" Target="../diagrams/drawing21.xml"/><Relationship Id="rId1" Type="http://schemas.openxmlformats.org/officeDocument/2006/relationships/slideLayout" Target="../slideLayouts/slideLayout2.xml"/><Relationship Id="rId2" Type="http://schemas.openxmlformats.org/officeDocument/2006/relationships/diagramData" Target="../diagrams/data20.xml"/></Relationships>
</file>

<file path=ppt/slides/_rels/slide84.xml.rels><?xml version="1.0" encoding="UTF-8" standalone="yes"?>
<Relationships xmlns="http://schemas.openxmlformats.org/package/2006/relationships"><Relationship Id="rId11" Type="http://schemas.microsoft.com/office/2007/relationships/diagramDrawing" Target="../diagrams/drawing23.xml"/><Relationship Id="rId12"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diagramData" Target="../diagrams/data22.xml"/><Relationship Id="rId3" Type="http://schemas.openxmlformats.org/officeDocument/2006/relationships/diagramLayout" Target="../diagrams/layout22.xml"/><Relationship Id="rId4" Type="http://schemas.openxmlformats.org/officeDocument/2006/relationships/diagramQuickStyle" Target="../diagrams/quickStyle22.xml"/><Relationship Id="rId5" Type="http://schemas.openxmlformats.org/officeDocument/2006/relationships/diagramColors" Target="../diagrams/colors22.xml"/><Relationship Id="rId6" Type="http://schemas.microsoft.com/office/2007/relationships/diagramDrawing" Target="../diagrams/drawing22.xml"/><Relationship Id="rId7" Type="http://schemas.openxmlformats.org/officeDocument/2006/relationships/diagramData" Target="../diagrams/data23.xml"/><Relationship Id="rId8" Type="http://schemas.openxmlformats.org/officeDocument/2006/relationships/diagramLayout" Target="../diagrams/layout23.xml"/><Relationship Id="rId9" Type="http://schemas.openxmlformats.org/officeDocument/2006/relationships/diagramQuickStyle" Target="../diagrams/quickStyle23.xml"/><Relationship Id="rId10" Type="http://schemas.openxmlformats.org/officeDocument/2006/relationships/diagramColors" Target="../diagrams/colors2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 Id="rId3" Type="http://schemas.openxmlformats.org/officeDocument/2006/relationships/image" Target="../media/image3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11.emf"/></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 Id="rId3" Type="http://schemas.openxmlformats.org/officeDocument/2006/relationships/image" Target="../media/image37.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27661" y="868183"/>
            <a:ext cx="9181993" cy="2634344"/>
          </a:xfrm>
        </p:spPr>
        <p:txBody>
          <a:bodyPr>
            <a:noAutofit/>
          </a:bodyPr>
          <a:lstStyle/>
          <a:p>
            <a:r>
              <a:rPr lang="en-US" sz="4000" b="1" dirty="0"/>
              <a:t>A Time Machine for Information:</a:t>
            </a:r>
            <a:br>
              <a:rPr lang="en-US" sz="4000" b="1" dirty="0"/>
            </a:br>
            <a:r>
              <a:rPr lang="en-US" sz="4000" b="1" dirty="0"/>
              <a:t>Looking Back to Look Forward</a:t>
            </a:r>
            <a:endParaRPr lang="en-US" sz="2400" b="1" dirty="0"/>
          </a:p>
        </p:txBody>
      </p:sp>
      <p:sp>
        <p:nvSpPr>
          <p:cNvPr id="3" name="Subtitle 2"/>
          <p:cNvSpPr>
            <a:spLocks noGrp="1"/>
          </p:cNvSpPr>
          <p:nvPr>
            <p:ph type="subTitle" idx="1"/>
          </p:nvPr>
        </p:nvSpPr>
        <p:spPr>
          <a:xfrm>
            <a:off x="5601373" y="4026043"/>
            <a:ext cx="5889881" cy="2123426"/>
          </a:xfrm>
        </p:spPr>
        <p:txBody>
          <a:bodyPr>
            <a:normAutofit/>
          </a:bodyPr>
          <a:lstStyle/>
          <a:p>
            <a:r>
              <a:rPr lang="en-US" sz="2800" dirty="0" smtClean="0"/>
              <a:t>Wang-Chiew Tan</a:t>
            </a:r>
          </a:p>
          <a:p>
            <a:r>
              <a:rPr lang="en-US" sz="2800" dirty="0" smtClean="0"/>
              <a:t>University of California, Santa Cruz</a:t>
            </a:r>
          </a:p>
        </p:txBody>
      </p:sp>
      <p:sp>
        <p:nvSpPr>
          <p:cNvPr id="5" name="Subtitle 2"/>
          <p:cNvSpPr txBox="1">
            <a:spLocks/>
          </p:cNvSpPr>
          <p:nvPr/>
        </p:nvSpPr>
        <p:spPr>
          <a:xfrm>
            <a:off x="2171019" y="4031395"/>
            <a:ext cx="3777915" cy="1596710"/>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Font typeface="Wingdings 3" charset="2"/>
              <a:buNone/>
              <a:defRPr sz="2800" b="0" i="0" kern="1200">
                <a:solidFill>
                  <a:schemeClr val="tx1">
                    <a:lumMod val="65000"/>
                    <a:lumOff val="35000"/>
                  </a:schemeClr>
                </a:solidFill>
                <a:latin typeface="Georgia"/>
                <a:ea typeface="+mn-ea"/>
                <a:cs typeface="Georgia"/>
              </a:defRPr>
            </a:lvl1pPr>
            <a:lvl2pPr marL="457200" indent="0" algn="ctr" defTabSz="457200" rtl="0" eaLnBrk="1" latinLnBrk="0" hangingPunct="1">
              <a:spcBef>
                <a:spcPts val="1000"/>
              </a:spcBef>
              <a:spcAft>
                <a:spcPts val="0"/>
              </a:spcAft>
              <a:buClr>
                <a:schemeClr val="accent1"/>
              </a:buClr>
              <a:buFont typeface="Wingdings 3" charset="2"/>
              <a:buNone/>
              <a:defRPr sz="2400" b="0" i="0" kern="1200">
                <a:solidFill>
                  <a:schemeClr val="tx1">
                    <a:tint val="75000"/>
                  </a:schemeClr>
                </a:solidFill>
                <a:latin typeface="Georgia"/>
                <a:ea typeface="+mn-ea"/>
                <a:cs typeface="Georgia"/>
              </a:defRPr>
            </a:lvl2pPr>
            <a:lvl3pPr marL="914400" indent="0" algn="ctr" defTabSz="457200" rtl="0" eaLnBrk="1" latinLnBrk="0" hangingPunct="1">
              <a:spcBef>
                <a:spcPts val="1000"/>
              </a:spcBef>
              <a:spcAft>
                <a:spcPts val="0"/>
              </a:spcAft>
              <a:buClr>
                <a:schemeClr val="accent1"/>
              </a:buClr>
              <a:buFont typeface="Wingdings 3" charset="2"/>
              <a:buNone/>
              <a:defRPr sz="2000" b="0" i="0" kern="1200">
                <a:solidFill>
                  <a:schemeClr val="tx1">
                    <a:tint val="75000"/>
                  </a:schemeClr>
                </a:solidFill>
                <a:latin typeface="Georgia"/>
                <a:ea typeface="+mn-ea"/>
                <a:cs typeface="Georgia"/>
              </a:defRPr>
            </a:lvl3pPr>
            <a:lvl4pPr marL="1371600" indent="0" algn="ctr" defTabSz="457200" rtl="0" eaLnBrk="1" latinLnBrk="0" hangingPunct="1">
              <a:spcBef>
                <a:spcPts val="1000"/>
              </a:spcBef>
              <a:spcAft>
                <a:spcPts val="0"/>
              </a:spcAft>
              <a:buClr>
                <a:schemeClr val="accent1"/>
              </a:buClr>
              <a:buFont typeface="Wingdings 3" charset="2"/>
              <a:buNone/>
              <a:defRPr sz="1800" b="0" i="0" kern="1200">
                <a:solidFill>
                  <a:schemeClr val="tx1">
                    <a:tint val="75000"/>
                  </a:schemeClr>
                </a:solidFill>
                <a:latin typeface="Georgia"/>
                <a:ea typeface="+mn-ea"/>
                <a:cs typeface="Georgia"/>
              </a:defRPr>
            </a:lvl4pPr>
            <a:lvl5pPr marL="1828800" indent="0" algn="ctr" defTabSz="457200" rtl="0" eaLnBrk="1" latinLnBrk="0" hangingPunct="1">
              <a:spcBef>
                <a:spcPts val="1000"/>
              </a:spcBef>
              <a:spcAft>
                <a:spcPts val="0"/>
              </a:spcAft>
              <a:buClr>
                <a:schemeClr val="accent1"/>
              </a:buClr>
              <a:buFont typeface="Wingdings 3" charset="2"/>
              <a:buNone/>
              <a:defRPr sz="1800" b="0" i="0" kern="1200">
                <a:solidFill>
                  <a:schemeClr val="tx1">
                    <a:tint val="75000"/>
                  </a:schemeClr>
                </a:solidFill>
                <a:latin typeface="Georgia"/>
                <a:ea typeface="+mn-ea"/>
                <a:cs typeface="Georgia"/>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r>
              <a:rPr lang="en-US" dirty="0" smtClean="0"/>
              <a:t>Luna Dong</a:t>
            </a:r>
          </a:p>
          <a:p>
            <a:r>
              <a:rPr lang="en-US" dirty="0" smtClean="0"/>
              <a:t>Google Inc.</a:t>
            </a:r>
          </a:p>
        </p:txBody>
      </p:sp>
    </p:spTree>
    <p:extLst>
      <p:ext uri="{BB962C8B-B14F-4D97-AF65-F5344CB8AC3E}">
        <p14:creationId xmlns:p14="http://schemas.microsoft.com/office/powerpoint/2010/main" val="337382771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Prevalent Method for Keeping Long </a:t>
            </a:r>
            <a:r>
              <a:rPr lang="en-US" dirty="0"/>
              <a:t>D</a:t>
            </a:r>
            <a:r>
              <a:rPr lang="en-US" dirty="0" smtClean="0"/>
              <a:t>ata</a:t>
            </a:r>
            <a:endParaRPr lang="en-US" dirty="0"/>
          </a:p>
        </p:txBody>
      </p:sp>
      <p:sp>
        <p:nvSpPr>
          <p:cNvPr id="3" name="Content Placeholder 2"/>
          <p:cNvSpPr>
            <a:spLocks noGrp="1"/>
          </p:cNvSpPr>
          <p:nvPr>
            <p:ph idx="1"/>
          </p:nvPr>
        </p:nvSpPr>
        <p:spPr>
          <a:xfrm>
            <a:off x="2589212" y="1671053"/>
            <a:ext cx="8915400" cy="4240169"/>
          </a:xfrm>
        </p:spPr>
        <p:txBody>
          <a:bodyPr/>
          <a:lstStyle/>
          <a:p>
            <a:r>
              <a:rPr lang="en-US" dirty="0" smtClean="0"/>
              <a:t>Data archival: </a:t>
            </a:r>
            <a:r>
              <a:rPr lang="en-US" dirty="0"/>
              <a:t>Keep a copy of every meaningful snapshot of dynamic data</a:t>
            </a:r>
            <a:r>
              <a:rPr lang="en-US" dirty="0" smtClean="0"/>
              <a:t>. E.g., Internet Archive</a:t>
            </a:r>
          </a:p>
          <a:p>
            <a:endParaRPr lang="en-US" dirty="0" smtClean="0"/>
          </a:p>
          <a:p>
            <a:r>
              <a:rPr lang="en-US" dirty="0" smtClean="0"/>
              <a:t>Does not link or fuse entities across different snapshots of different data sources.</a:t>
            </a:r>
            <a:endParaRPr lang="en-US" dirty="0"/>
          </a:p>
          <a:p>
            <a:pPr lvl="1"/>
            <a:endParaRPr lang="en-US" dirty="0"/>
          </a:p>
          <a:p>
            <a:endParaRPr lang="en-US" dirty="0"/>
          </a:p>
        </p:txBody>
      </p:sp>
      <p:pic>
        <p:nvPicPr>
          <p:cNvPr id="4" name="Picture 3" descr="imgres.png"/>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751262" y="1978862"/>
            <a:ext cx="828843" cy="803396"/>
          </a:xfrm>
          <a:prstGeom prst="rect">
            <a:avLst/>
          </a:prstGeom>
        </p:spPr>
      </p:pic>
    </p:spTree>
    <p:extLst>
      <p:ext uri="{BB962C8B-B14F-4D97-AF65-F5344CB8AC3E}">
        <p14:creationId xmlns:p14="http://schemas.microsoft.com/office/powerpoint/2010/main" val="3366296560"/>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rmAutofit/>
          </a:bodyPr>
          <a:lstStyle/>
          <a:p>
            <a:r>
              <a:rPr lang="en-US" dirty="0" smtClean="0"/>
              <a:t>I. Connect the Dots and Recover History </a:t>
            </a:r>
            <a:endParaRPr lang="en-US" dirty="0"/>
          </a:p>
        </p:txBody>
      </p:sp>
      <p:sp>
        <p:nvSpPr>
          <p:cNvPr id="6" name="Rectangle 5"/>
          <p:cNvSpPr/>
          <p:nvPr/>
        </p:nvSpPr>
        <p:spPr>
          <a:xfrm>
            <a:off x="2633578" y="1381308"/>
            <a:ext cx="8248317" cy="461665"/>
          </a:xfrm>
          <a:prstGeom prst="rect">
            <a:avLst/>
          </a:prstGeom>
        </p:spPr>
        <p:txBody>
          <a:bodyPr wrap="square">
            <a:spAutoFit/>
          </a:bodyPr>
          <a:lstStyle/>
          <a:p>
            <a:r>
              <a:rPr lang="en-US" sz="2400" dirty="0" err="1"/>
              <a:t>www.cs.ucsc.edu</a:t>
            </a:r>
            <a:r>
              <a:rPr lang="en-US" sz="2400" dirty="0"/>
              <a:t>/events/event/</a:t>
            </a:r>
          </a:p>
        </p:txBody>
      </p:sp>
      <p:pic>
        <p:nvPicPr>
          <p:cNvPr id="9" name="Picture 8"/>
          <p:cNvPicPr>
            <a:picLocks noChangeAspect="1"/>
          </p:cNvPicPr>
          <p:nvPr/>
        </p:nvPicPr>
        <p:blipFill>
          <a:blip r:embed="rId2"/>
          <a:stretch>
            <a:fillRect/>
          </a:stretch>
        </p:blipFill>
        <p:spPr>
          <a:xfrm>
            <a:off x="2686525" y="1935512"/>
            <a:ext cx="8528199" cy="4818015"/>
          </a:xfrm>
          <a:prstGeom prst="rect">
            <a:avLst/>
          </a:prstGeom>
        </p:spPr>
      </p:pic>
      <p:sp>
        <p:nvSpPr>
          <p:cNvPr id="8" name="Rounded Rectangular Callout 7"/>
          <p:cNvSpPr/>
          <p:nvPr/>
        </p:nvSpPr>
        <p:spPr>
          <a:xfrm>
            <a:off x="7713580" y="3074737"/>
            <a:ext cx="4478420" cy="922430"/>
          </a:xfrm>
          <a:prstGeom prst="wedgeRoundRectCallout">
            <a:avLst>
              <a:gd name="adj1" fmla="val -64956"/>
              <a:gd name="adj2" fmla="val 119692"/>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400" dirty="0" smtClean="0">
                <a:ln>
                  <a:solidFill>
                    <a:srgbClr val="000000"/>
                  </a:solidFill>
                </a:ln>
                <a:solidFill>
                  <a:schemeClr val="tx1"/>
                </a:solidFill>
              </a:rPr>
              <a:t>Xin Luna Dong, Google Inc.</a:t>
            </a:r>
          </a:p>
          <a:p>
            <a:r>
              <a:rPr lang="en-US" sz="2400" dirty="0" smtClean="0">
                <a:ln>
                  <a:solidFill>
                    <a:srgbClr val="000000"/>
                  </a:solidFill>
                </a:ln>
                <a:solidFill>
                  <a:schemeClr val="tx1"/>
                </a:solidFill>
              </a:rPr>
              <a:t>Tuesday, May 7, 2013</a:t>
            </a:r>
          </a:p>
        </p:txBody>
      </p:sp>
    </p:spTree>
    <p:extLst>
      <p:ext uri="{BB962C8B-B14F-4D97-AF65-F5344CB8AC3E}">
        <p14:creationId xmlns:p14="http://schemas.microsoft.com/office/powerpoint/2010/main" val="744627300"/>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rmAutofit/>
          </a:bodyPr>
          <a:lstStyle/>
          <a:p>
            <a:r>
              <a:rPr lang="en-US" dirty="0" smtClean="0"/>
              <a:t>I. Connect the Dots and Recover History </a:t>
            </a:r>
            <a:endParaRPr lang="en-US" dirty="0"/>
          </a:p>
        </p:txBody>
      </p:sp>
      <p:sp>
        <p:nvSpPr>
          <p:cNvPr id="6" name="Rectangle 5"/>
          <p:cNvSpPr/>
          <p:nvPr/>
        </p:nvSpPr>
        <p:spPr>
          <a:xfrm>
            <a:off x="2633578" y="1381308"/>
            <a:ext cx="8863264" cy="461665"/>
          </a:xfrm>
          <a:prstGeom prst="rect">
            <a:avLst/>
          </a:prstGeom>
        </p:spPr>
        <p:txBody>
          <a:bodyPr wrap="square">
            <a:spAutoFit/>
          </a:bodyPr>
          <a:lstStyle/>
          <a:p>
            <a:r>
              <a:rPr lang="en-US" sz="2400" dirty="0" err="1"/>
              <a:t>www.research.att.com</a:t>
            </a:r>
            <a:r>
              <a:rPr lang="en-US" sz="2400" dirty="0"/>
              <a:t>/archive/people</a:t>
            </a:r>
            <a:r>
              <a:rPr lang="en-US" sz="2400" dirty="0" smtClean="0"/>
              <a:t>/ in 2013</a:t>
            </a:r>
            <a:endParaRPr lang="en-US" sz="2400" dirty="0"/>
          </a:p>
        </p:txBody>
      </p:sp>
      <p:pic>
        <p:nvPicPr>
          <p:cNvPr id="7" name="Picture 6"/>
          <p:cNvPicPr>
            <a:picLocks noChangeAspect="1"/>
          </p:cNvPicPr>
          <p:nvPr/>
        </p:nvPicPr>
        <p:blipFill>
          <a:blip r:embed="rId2"/>
          <a:stretch>
            <a:fillRect/>
          </a:stretch>
        </p:blipFill>
        <p:spPr>
          <a:xfrm>
            <a:off x="4330937" y="1908083"/>
            <a:ext cx="5674343" cy="4869709"/>
          </a:xfrm>
          <a:prstGeom prst="rect">
            <a:avLst/>
          </a:prstGeom>
        </p:spPr>
      </p:pic>
      <p:sp>
        <p:nvSpPr>
          <p:cNvPr id="8" name="Rounded Rectangular Callout 7"/>
          <p:cNvSpPr/>
          <p:nvPr/>
        </p:nvSpPr>
        <p:spPr>
          <a:xfrm>
            <a:off x="9357895" y="3074737"/>
            <a:ext cx="2834105" cy="922430"/>
          </a:xfrm>
          <a:prstGeom prst="wedgeRoundRectCallout">
            <a:avLst>
              <a:gd name="adj1" fmla="val -120111"/>
              <a:gd name="adj2" fmla="val 89258"/>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400" dirty="0" smtClean="0">
                <a:ln>
                  <a:solidFill>
                    <a:srgbClr val="000000"/>
                  </a:solidFill>
                </a:ln>
                <a:solidFill>
                  <a:schemeClr val="tx1"/>
                </a:solidFill>
              </a:rPr>
              <a:t>Out-of-date info</a:t>
            </a:r>
          </a:p>
        </p:txBody>
      </p:sp>
    </p:spTree>
    <p:extLst>
      <p:ext uri="{BB962C8B-B14F-4D97-AF65-F5344CB8AC3E}">
        <p14:creationId xmlns:p14="http://schemas.microsoft.com/office/powerpoint/2010/main" val="700794746"/>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rmAutofit/>
          </a:bodyPr>
          <a:lstStyle/>
          <a:p>
            <a:r>
              <a:rPr lang="en-US" dirty="0" smtClean="0"/>
              <a:t>I. Connect the Dots and Recover History </a:t>
            </a:r>
            <a:endParaRPr lang="en-US" dirty="0"/>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681708" y="1436732"/>
            <a:ext cx="8229600" cy="5257800"/>
          </a:xfrm>
          <a:prstGeom prst="rect">
            <a:avLst/>
          </a:prstGeom>
          <a:noFill/>
          <a:ln w="9525">
            <a:noFill/>
            <a:miter lim="800000"/>
            <a:headEnd/>
            <a:tailEnd/>
          </a:ln>
        </p:spPr>
      </p:pic>
      <p:grpSp>
        <p:nvGrpSpPr>
          <p:cNvPr id="10" name="Group 9"/>
          <p:cNvGrpSpPr/>
          <p:nvPr/>
        </p:nvGrpSpPr>
        <p:grpSpPr>
          <a:xfrm>
            <a:off x="4129508" y="3265532"/>
            <a:ext cx="5105400" cy="685800"/>
            <a:chOff x="2057400" y="3048000"/>
            <a:chExt cx="5105400" cy="685800"/>
          </a:xfrm>
        </p:grpSpPr>
        <p:cxnSp>
          <p:nvCxnSpPr>
            <p:cNvPr id="11" name="Straight Arrow Connector 10"/>
            <p:cNvCxnSpPr/>
            <p:nvPr/>
          </p:nvCxnSpPr>
          <p:spPr>
            <a:xfrm flipV="1">
              <a:off x="2057400" y="3352800"/>
              <a:ext cx="5105400" cy="3810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800600" y="3048000"/>
              <a:ext cx="800604" cy="461665"/>
            </a:xfrm>
            <a:prstGeom prst="rect">
              <a:avLst/>
            </a:prstGeom>
            <a:noFill/>
          </p:spPr>
          <p:txBody>
            <a:bodyPr wrap="none" rtlCol="0">
              <a:spAutoFit/>
            </a:bodyPr>
            <a:lstStyle/>
            <a:p>
              <a:r>
                <a:rPr lang="en-US" sz="2400" b="1" dirty="0" smtClean="0">
                  <a:solidFill>
                    <a:srgbClr val="C00000"/>
                  </a:solidFill>
                </a:rPr>
                <a:t>2007</a:t>
              </a:r>
              <a:endParaRPr lang="en-US" sz="2400" b="1" dirty="0">
                <a:solidFill>
                  <a:srgbClr val="C00000"/>
                </a:solidFill>
              </a:endParaRPr>
            </a:p>
          </p:txBody>
        </p:sp>
      </p:grpSp>
      <p:grpSp>
        <p:nvGrpSpPr>
          <p:cNvPr id="13" name="Group 12"/>
          <p:cNvGrpSpPr/>
          <p:nvPr/>
        </p:nvGrpSpPr>
        <p:grpSpPr>
          <a:xfrm>
            <a:off x="4169318" y="3407527"/>
            <a:ext cx="5043585" cy="1155637"/>
            <a:chOff x="2097210" y="3189995"/>
            <a:chExt cx="5043585" cy="1155637"/>
          </a:xfrm>
        </p:grpSpPr>
        <p:sp>
          <p:nvSpPr>
            <p:cNvPr id="14" name="Arc 13"/>
            <p:cNvSpPr/>
            <p:nvPr/>
          </p:nvSpPr>
          <p:spPr>
            <a:xfrm rot="10529605">
              <a:off x="2097210" y="3189995"/>
              <a:ext cx="5043585" cy="727783"/>
            </a:xfrm>
            <a:prstGeom prst="arc">
              <a:avLst>
                <a:gd name="adj1" fmla="val 10796062"/>
                <a:gd name="adj2" fmla="val 0"/>
              </a:avLst>
            </a:prstGeom>
            <a:ln>
              <a:solidFill>
                <a:srgbClr val="000090"/>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ln>
                  <a:solidFill>
                    <a:srgbClr val="000000"/>
                  </a:solidFill>
                </a:ln>
              </a:endParaRPr>
            </a:p>
          </p:txBody>
        </p:sp>
        <p:sp>
          <p:nvSpPr>
            <p:cNvPr id="15" name="TextBox 14"/>
            <p:cNvSpPr txBox="1"/>
            <p:nvPr/>
          </p:nvSpPr>
          <p:spPr>
            <a:xfrm>
              <a:off x="4654215" y="3883967"/>
              <a:ext cx="1190049" cy="461665"/>
            </a:xfrm>
            <a:prstGeom prst="rect">
              <a:avLst/>
            </a:prstGeom>
            <a:noFill/>
          </p:spPr>
          <p:txBody>
            <a:bodyPr wrap="none" rtlCol="0">
              <a:spAutoFit/>
            </a:bodyPr>
            <a:lstStyle/>
            <a:p>
              <a:r>
                <a:rPr lang="en-US" sz="2400" b="1" dirty="0" smtClean="0">
                  <a:solidFill>
                    <a:srgbClr val="000090"/>
                  </a:solidFill>
                </a:rPr>
                <a:t>1/2013</a:t>
              </a:r>
              <a:endParaRPr lang="en-US" b="1" dirty="0">
                <a:solidFill>
                  <a:srgbClr val="000090"/>
                </a:solidFill>
              </a:endParaRPr>
            </a:p>
          </p:txBody>
        </p:sp>
      </p:grpSp>
      <p:sp>
        <p:nvSpPr>
          <p:cNvPr id="18" name="TextBox 17"/>
          <p:cNvSpPr txBox="1"/>
          <p:nvPr/>
        </p:nvSpPr>
        <p:spPr>
          <a:xfrm>
            <a:off x="4129508" y="2848663"/>
            <a:ext cx="863938" cy="461665"/>
          </a:xfrm>
          <a:prstGeom prst="rect">
            <a:avLst/>
          </a:prstGeom>
          <a:noFill/>
        </p:spPr>
        <p:txBody>
          <a:bodyPr wrap="none" rtlCol="0">
            <a:spAutoFit/>
          </a:bodyPr>
          <a:lstStyle/>
          <a:p>
            <a:r>
              <a:rPr lang="en-US" sz="2400" b="1" dirty="0" smtClean="0">
                <a:solidFill>
                  <a:schemeClr val="accent4">
                    <a:lumMod val="75000"/>
                  </a:schemeClr>
                </a:solidFill>
              </a:rPr>
              <a:t>2006</a:t>
            </a:r>
            <a:endParaRPr lang="en-US" sz="2400" b="1" dirty="0">
              <a:solidFill>
                <a:schemeClr val="accent4">
                  <a:lumMod val="75000"/>
                </a:schemeClr>
              </a:solidFill>
            </a:endParaRPr>
          </a:p>
        </p:txBody>
      </p:sp>
      <p:cxnSp>
        <p:nvCxnSpPr>
          <p:cNvPr id="16" name="Straight Arrow Connector 15"/>
          <p:cNvCxnSpPr/>
          <p:nvPr/>
        </p:nvCxnSpPr>
        <p:spPr>
          <a:xfrm>
            <a:off x="4144211" y="2433053"/>
            <a:ext cx="13368" cy="1577473"/>
          </a:xfrm>
          <a:prstGeom prst="straightConnector1">
            <a:avLst/>
          </a:prstGeom>
          <a:ln w="2857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17195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Autofit/>
          </a:bodyPr>
          <a:lstStyle/>
          <a:p>
            <a:r>
              <a:rPr lang="en-US" dirty="0" smtClean="0"/>
              <a:t>II. Distinguish Fact Evolution and </a:t>
            </a:r>
            <a:br>
              <a:rPr lang="en-US" dirty="0" smtClean="0"/>
            </a:br>
            <a:r>
              <a:rPr lang="en-US" dirty="0" smtClean="0"/>
              <a:t>Perspective Evolution</a:t>
            </a:r>
            <a:endParaRPr lang="en-US" dirty="0"/>
          </a:p>
        </p:txBody>
      </p:sp>
      <p:cxnSp>
        <p:nvCxnSpPr>
          <p:cNvPr id="4" name="Straight Arrow Connector 3"/>
          <p:cNvCxnSpPr/>
          <p:nvPr/>
        </p:nvCxnSpPr>
        <p:spPr>
          <a:xfrm flipV="1">
            <a:off x="4438264" y="4264526"/>
            <a:ext cx="6924842" cy="40111"/>
          </a:xfrm>
          <a:prstGeom prst="straightConnector1">
            <a:avLst/>
          </a:prstGeom>
          <a:ln w="38100" cmpd="sng">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2633578" y="1809084"/>
            <a:ext cx="8863264" cy="523220"/>
          </a:xfrm>
          <a:prstGeom prst="rect">
            <a:avLst/>
          </a:prstGeom>
        </p:spPr>
        <p:txBody>
          <a:bodyPr wrap="square">
            <a:spAutoFit/>
          </a:bodyPr>
          <a:lstStyle/>
          <a:p>
            <a:r>
              <a:rPr lang="en-US" sz="2800" dirty="0" smtClean="0"/>
              <a:t>(earth, shape, ?)</a:t>
            </a:r>
            <a:endParaRPr lang="en-US" sz="2800" dirty="0"/>
          </a:p>
        </p:txBody>
      </p:sp>
      <p:cxnSp>
        <p:nvCxnSpPr>
          <p:cNvPr id="8" name="Straight Connector 7"/>
          <p:cNvCxnSpPr/>
          <p:nvPr/>
        </p:nvCxnSpPr>
        <p:spPr>
          <a:xfrm>
            <a:off x="5587948" y="4304632"/>
            <a:ext cx="0" cy="109621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478369" y="4505165"/>
            <a:ext cx="1029368" cy="646331"/>
          </a:xfrm>
          <a:prstGeom prst="rect">
            <a:avLst/>
          </a:prstGeom>
          <a:noFill/>
        </p:spPr>
        <p:txBody>
          <a:bodyPr wrap="square" rtlCol="0">
            <a:spAutoFit/>
          </a:bodyPr>
          <a:lstStyle/>
          <a:p>
            <a:r>
              <a:rPr lang="en-US" dirty="0" smtClean="0"/>
              <a:t>Cloud of dust</a:t>
            </a:r>
            <a:endParaRPr lang="en-US" dirty="0"/>
          </a:p>
        </p:txBody>
      </p:sp>
      <p:sp>
        <p:nvSpPr>
          <p:cNvPr id="11" name="TextBox 10"/>
          <p:cNvSpPr txBox="1"/>
          <p:nvPr/>
        </p:nvSpPr>
        <p:spPr>
          <a:xfrm>
            <a:off x="7865950" y="4590724"/>
            <a:ext cx="1029368" cy="369332"/>
          </a:xfrm>
          <a:prstGeom prst="rect">
            <a:avLst/>
          </a:prstGeom>
          <a:noFill/>
        </p:spPr>
        <p:txBody>
          <a:bodyPr wrap="square" rtlCol="0">
            <a:spAutoFit/>
          </a:bodyPr>
          <a:lstStyle/>
          <a:p>
            <a:r>
              <a:rPr lang="en-US" dirty="0" smtClean="0"/>
              <a:t>Sphere</a:t>
            </a:r>
            <a:endParaRPr lang="en-US" dirty="0"/>
          </a:p>
        </p:txBody>
      </p:sp>
      <p:sp>
        <p:nvSpPr>
          <p:cNvPr id="12" name="TextBox 11"/>
          <p:cNvSpPr txBox="1"/>
          <p:nvPr/>
        </p:nvSpPr>
        <p:spPr>
          <a:xfrm>
            <a:off x="4344682" y="5481067"/>
            <a:ext cx="2474618" cy="369332"/>
          </a:xfrm>
          <a:prstGeom prst="rect">
            <a:avLst/>
          </a:prstGeom>
          <a:noFill/>
        </p:spPr>
        <p:txBody>
          <a:bodyPr wrap="none" rtlCol="0">
            <a:spAutoFit/>
          </a:bodyPr>
          <a:lstStyle/>
          <a:p>
            <a:r>
              <a:rPr lang="en-US" dirty="0" smtClean="0"/>
              <a:t>4.5 billions years ago</a:t>
            </a:r>
            <a:endParaRPr lang="en-US" dirty="0"/>
          </a:p>
        </p:txBody>
      </p:sp>
      <p:cxnSp>
        <p:nvCxnSpPr>
          <p:cNvPr id="13" name="Straight Connector 12"/>
          <p:cNvCxnSpPr/>
          <p:nvPr/>
        </p:nvCxnSpPr>
        <p:spPr>
          <a:xfrm>
            <a:off x="6577211" y="3195053"/>
            <a:ext cx="5343" cy="1088189"/>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6128029" y="2839438"/>
            <a:ext cx="952567" cy="369332"/>
          </a:xfrm>
          <a:prstGeom prst="rect">
            <a:avLst/>
          </a:prstGeom>
          <a:noFill/>
        </p:spPr>
        <p:txBody>
          <a:bodyPr wrap="none" rtlCol="0">
            <a:spAutoFit/>
          </a:bodyPr>
          <a:lstStyle/>
          <a:p>
            <a:r>
              <a:rPr lang="en-US" dirty="0" smtClean="0"/>
              <a:t>500 BC</a:t>
            </a:r>
            <a:endParaRPr lang="en-US" dirty="0"/>
          </a:p>
        </p:txBody>
      </p:sp>
      <p:sp>
        <p:nvSpPr>
          <p:cNvPr id="15" name="TextBox 14"/>
          <p:cNvSpPr txBox="1"/>
          <p:nvPr/>
        </p:nvSpPr>
        <p:spPr>
          <a:xfrm>
            <a:off x="5245707" y="3547965"/>
            <a:ext cx="1029368" cy="369332"/>
          </a:xfrm>
          <a:prstGeom prst="rect">
            <a:avLst/>
          </a:prstGeom>
          <a:noFill/>
        </p:spPr>
        <p:txBody>
          <a:bodyPr wrap="square" rtlCol="0">
            <a:spAutoFit/>
          </a:bodyPr>
          <a:lstStyle/>
          <a:p>
            <a:r>
              <a:rPr lang="en-US" dirty="0" smtClean="0"/>
              <a:t>Flat</a:t>
            </a:r>
            <a:endParaRPr lang="en-US" dirty="0"/>
          </a:p>
        </p:txBody>
      </p:sp>
      <p:sp>
        <p:nvSpPr>
          <p:cNvPr id="18" name="TextBox 17"/>
          <p:cNvSpPr txBox="1"/>
          <p:nvPr/>
        </p:nvSpPr>
        <p:spPr>
          <a:xfrm>
            <a:off x="8339202" y="3566703"/>
            <a:ext cx="1029368" cy="369332"/>
          </a:xfrm>
          <a:prstGeom prst="rect">
            <a:avLst/>
          </a:prstGeom>
          <a:noFill/>
        </p:spPr>
        <p:txBody>
          <a:bodyPr wrap="square" rtlCol="0">
            <a:spAutoFit/>
          </a:bodyPr>
          <a:lstStyle/>
          <a:p>
            <a:r>
              <a:rPr lang="en-US" dirty="0" smtClean="0"/>
              <a:t>Sphere</a:t>
            </a:r>
            <a:endParaRPr lang="en-US" dirty="0"/>
          </a:p>
        </p:txBody>
      </p:sp>
      <p:sp>
        <p:nvSpPr>
          <p:cNvPr id="20" name="TextBox 19"/>
          <p:cNvSpPr txBox="1"/>
          <p:nvPr/>
        </p:nvSpPr>
        <p:spPr>
          <a:xfrm>
            <a:off x="2673684" y="3315368"/>
            <a:ext cx="1970220" cy="461665"/>
          </a:xfrm>
          <a:prstGeom prst="rect">
            <a:avLst/>
          </a:prstGeom>
          <a:noFill/>
        </p:spPr>
        <p:txBody>
          <a:bodyPr wrap="none" rtlCol="0">
            <a:spAutoFit/>
          </a:bodyPr>
          <a:lstStyle/>
          <a:p>
            <a:r>
              <a:rPr lang="en-US" sz="2400" b="1" i="1" dirty="0"/>
              <a:t>Perspective</a:t>
            </a:r>
          </a:p>
        </p:txBody>
      </p:sp>
      <p:sp>
        <p:nvSpPr>
          <p:cNvPr id="21" name="TextBox 20"/>
          <p:cNvSpPr txBox="1"/>
          <p:nvPr/>
        </p:nvSpPr>
        <p:spPr>
          <a:xfrm>
            <a:off x="2719137" y="4577351"/>
            <a:ext cx="874518" cy="461665"/>
          </a:xfrm>
          <a:prstGeom prst="rect">
            <a:avLst/>
          </a:prstGeom>
          <a:noFill/>
        </p:spPr>
        <p:txBody>
          <a:bodyPr wrap="none" rtlCol="0">
            <a:spAutoFit/>
          </a:bodyPr>
          <a:lstStyle/>
          <a:p>
            <a:r>
              <a:rPr lang="en-US" sz="2400" b="1" i="1" dirty="0" smtClean="0"/>
              <a:t>Fact</a:t>
            </a:r>
            <a:endParaRPr lang="en-US" sz="2400" b="1" i="1" dirty="0"/>
          </a:p>
        </p:txBody>
      </p:sp>
    </p:spTree>
    <p:extLst>
      <p:ext uri="{BB962C8B-B14F-4D97-AF65-F5344CB8AC3E}">
        <p14:creationId xmlns:p14="http://schemas.microsoft.com/office/powerpoint/2010/main" val="1713144894"/>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Autofit/>
          </a:bodyPr>
          <a:lstStyle/>
          <a:p>
            <a:r>
              <a:rPr lang="en-US" dirty="0" smtClean="0"/>
              <a:t>II. Distinguish Fact Evolution and </a:t>
            </a:r>
            <a:br>
              <a:rPr lang="en-US" dirty="0" smtClean="0"/>
            </a:br>
            <a:r>
              <a:rPr lang="en-US" dirty="0" smtClean="0"/>
              <a:t>Perspective Evolution</a:t>
            </a:r>
            <a:endParaRPr lang="en-US" dirty="0"/>
          </a:p>
        </p:txBody>
      </p:sp>
      <p:pic>
        <p:nvPicPr>
          <p:cNvPr id="5" name="Picture 4"/>
          <p:cNvPicPr>
            <a:picLocks noChangeAspect="1"/>
          </p:cNvPicPr>
          <p:nvPr/>
        </p:nvPicPr>
        <p:blipFill>
          <a:blip r:embed="rId2"/>
          <a:stretch>
            <a:fillRect/>
          </a:stretch>
        </p:blipFill>
        <p:spPr>
          <a:xfrm>
            <a:off x="2727161" y="1838387"/>
            <a:ext cx="6870541" cy="4885929"/>
          </a:xfrm>
          <a:prstGeom prst="rect">
            <a:avLst/>
          </a:prstGeom>
        </p:spPr>
      </p:pic>
      <p:sp>
        <p:nvSpPr>
          <p:cNvPr id="6" name="Rectangle 5"/>
          <p:cNvSpPr/>
          <p:nvPr/>
        </p:nvSpPr>
        <p:spPr>
          <a:xfrm>
            <a:off x="8978560" y="6488668"/>
            <a:ext cx="3213440" cy="369332"/>
          </a:xfrm>
          <a:prstGeom prst="rect">
            <a:avLst/>
          </a:prstGeom>
        </p:spPr>
        <p:txBody>
          <a:bodyPr wrap="none">
            <a:spAutoFit/>
          </a:bodyPr>
          <a:lstStyle/>
          <a:p>
            <a:r>
              <a:rPr lang="en-US" dirty="0"/>
              <a:t>http://</a:t>
            </a:r>
            <a:r>
              <a:rPr lang="en-US" dirty="0" err="1"/>
              <a:t>www.angelfire.com</a:t>
            </a:r>
            <a:r>
              <a:rPr lang="en-US" dirty="0"/>
              <a:t>/</a:t>
            </a:r>
          </a:p>
        </p:txBody>
      </p:sp>
    </p:spTree>
    <p:extLst>
      <p:ext uri="{BB962C8B-B14F-4D97-AF65-F5344CB8AC3E}">
        <p14:creationId xmlns:p14="http://schemas.microsoft.com/office/powerpoint/2010/main" val="1556393242"/>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Autofit/>
          </a:bodyPr>
          <a:lstStyle/>
          <a:p>
            <a:r>
              <a:rPr lang="en-US" dirty="0" smtClean="0"/>
              <a:t>III. Building History for Collective Entities</a:t>
            </a:r>
            <a:endParaRPr lang="en-US" dirty="0"/>
          </a:p>
        </p:txBody>
      </p:sp>
      <p:pic>
        <p:nvPicPr>
          <p:cNvPr id="22" name="Picture 21"/>
          <p:cNvPicPr>
            <a:picLocks noChangeAspect="1"/>
          </p:cNvPicPr>
          <p:nvPr/>
        </p:nvPicPr>
        <p:blipFill>
          <a:blip r:embed="rId2"/>
          <a:stretch>
            <a:fillRect/>
          </a:stretch>
        </p:blipFill>
        <p:spPr>
          <a:xfrm>
            <a:off x="0" y="2260600"/>
            <a:ext cx="12192000" cy="2314011"/>
          </a:xfrm>
          <a:prstGeom prst="rect">
            <a:avLst/>
          </a:prstGeom>
        </p:spPr>
      </p:pic>
      <p:sp>
        <p:nvSpPr>
          <p:cNvPr id="23" name="Rectangle 22"/>
          <p:cNvSpPr/>
          <p:nvPr/>
        </p:nvSpPr>
        <p:spPr>
          <a:xfrm>
            <a:off x="2633578" y="1354572"/>
            <a:ext cx="8863264" cy="523220"/>
          </a:xfrm>
          <a:prstGeom prst="rect">
            <a:avLst/>
          </a:prstGeom>
        </p:spPr>
        <p:txBody>
          <a:bodyPr wrap="square">
            <a:spAutoFit/>
          </a:bodyPr>
          <a:lstStyle/>
          <a:p>
            <a:r>
              <a:rPr lang="en-US" sz="2800" dirty="0" smtClean="0"/>
              <a:t>History of Roma </a:t>
            </a:r>
            <a:r>
              <a:rPr lang="en-US" sz="2400" dirty="0"/>
              <a:t>(</a:t>
            </a:r>
            <a:r>
              <a:rPr lang="en-US" sz="2400" dirty="0">
                <a:hlinkClick r:id="rId3"/>
              </a:rPr>
              <a:t>http://chaos1.hypermart.net</a:t>
            </a:r>
            <a:r>
              <a:rPr lang="en-US" sz="2400" dirty="0" smtClean="0">
                <a:hlinkClick r:id="rId3"/>
              </a:rPr>
              <a:t>/</a:t>
            </a:r>
            <a:r>
              <a:rPr lang="en-US" sz="2400" dirty="0" smtClean="0"/>
              <a:t>)	</a:t>
            </a:r>
            <a:endParaRPr lang="en-US" sz="2800" dirty="0"/>
          </a:p>
        </p:txBody>
      </p:sp>
    </p:spTree>
    <p:extLst>
      <p:ext uri="{BB962C8B-B14F-4D97-AF65-F5344CB8AC3E}">
        <p14:creationId xmlns:p14="http://schemas.microsoft.com/office/powerpoint/2010/main" val="665430285"/>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Autofit/>
          </a:bodyPr>
          <a:lstStyle/>
          <a:p>
            <a:r>
              <a:rPr lang="en-US" dirty="0" smtClean="0"/>
              <a:t>III. Building History for Collective Entities</a:t>
            </a:r>
            <a:endParaRPr lang="en-US" dirty="0"/>
          </a:p>
        </p:txBody>
      </p:sp>
      <p:sp>
        <p:nvSpPr>
          <p:cNvPr id="23" name="Rectangle 22"/>
          <p:cNvSpPr/>
          <p:nvPr/>
        </p:nvSpPr>
        <p:spPr>
          <a:xfrm>
            <a:off x="2633578" y="1354572"/>
            <a:ext cx="8863264" cy="523220"/>
          </a:xfrm>
          <a:prstGeom prst="rect">
            <a:avLst/>
          </a:prstGeom>
        </p:spPr>
        <p:txBody>
          <a:bodyPr wrap="square">
            <a:spAutoFit/>
          </a:bodyPr>
          <a:lstStyle/>
          <a:p>
            <a:r>
              <a:rPr lang="en-US" sz="2800" dirty="0" smtClean="0"/>
              <a:t>History of World War II </a:t>
            </a:r>
            <a:r>
              <a:rPr lang="en-US" sz="2400" dirty="0"/>
              <a:t>(http://</a:t>
            </a:r>
            <a:r>
              <a:rPr lang="en-US" sz="2400" dirty="0" err="1"/>
              <a:t>www.lrwieland.com</a:t>
            </a:r>
            <a:r>
              <a:rPr lang="en-US" sz="2400" dirty="0" smtClean="0"/>
              <a:t>/)</a:t>
            </a:r>
            <a:endParaRPr lang="en-US" sz="2800" dirty="0"/>
          </a:p>
        </p:txBody>
      </p:sp>
      <p:pic>
        <p:nvPicPr>
          <p:cNvPr id="5" name="Picture 4"/>
          <p:cNvPicPr>
            <a:picLocks noChangeAspect="1"/>
          </p:cNvPicPr>
          <p:nvPr/>
        </p:nvPicPr>
        <p:blipFill>
          <a:blip r:embed="rId2"/>
          <a:stretch>
            <a:fillRect/>
          </a:stretch>
        </p:blipFill>
        <p:spPr>
          <a:xfrm>
            <a:off x="0" y="2006600"/>
            <a:ext cx="12192000" cy="2820771"/>
          </a:xfrm>
          <a:prstGeom prst="rect">
            <a:avLst/>
          </a:prstGeom>
        </p:spPr>
      </p:pic>
    </p:spTree>
    <p:extLst>
      <p:ext uri="{BB962C8B-B14F-4D97-AF65-F5344CB8AC3E}">
        <p14:creationId xmlns:p14="http://schemas.microsoft.com/office/powerpoint/2010/main" val="221175006"/>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Autofit/>
          </a:bodyPr>
          <a:lstStyle/>
          <a:p>
            <a:r>
              <a:rPr lang="en-US" dirty="0" smtClean="0"/>
              <a:t>III. Building History for Collective Entities</a:t>
            </a:r>
            <a:endParaRPr lang="en-US" dirty="0"/>
          </a:p>
        </p:txBody>
      </p:sp>
      <p:sp>
        <p:nvSpPr>
          <p:cNvPr id="23" name="Rectangle 22"/>
          <p:cNvSpPr/>
          <p:nvPr/>
        </p:nvSpPr>
        <p:spPr>
          <a:xfrm>
            <a:off x="2633578" y="1354572"/>
            <a:ext cx="8863264" cy="523220"/>
          </a:xfrm>
          <a:prstGeom prst="rect">
            <a:avLst/>
          </a:prstGeom>
        </p:spPr>
        <p:txBody>
          <a:bodyPr wrap="square">
            <a:spAutoFit/>
          </a:bodyPr>
          <a:lstStyle/>
          <a:p>
            <a:r>
              <a:rPr lang="en-US" sz="2800" dirty="0" smtClean="0"/>
              <a:t>History of Music </a:t>
            </a:r>
            <a:r>
              <a:rPr lang="en-US" sz="2400" dirty="0" smtClean="0"/>
              <a:t>(Google Music Timeline)</a:t>
            </a:r>
            <a:endParaRPr lang="en-US"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731207" y="1898314"/>
            <a:ext cx="8645318" cy="4705503"/>
          </a:xfrm>
          <a:prstGeom prst="rect">
            <a:avLst/>
          </a:prstGeom>
        </p:spPr>
      </p:pic>
    </p:spTree>
    <p:extLst>
      <p:ext uri="{BB962C8B-B14F-4D97-AF65-F5344CB8AC3E}">
        <p14:creationId xmlns:p14="http://schemas.microsoft.com/office/powerpoint/2010/main" val="479583447"/>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IV. Foundational Framework for </a:t>
            </a:r>
            <a:br>
              <a:rPr lang="en-US" dirty="0" smtClean="0"/>
            </a:br>
            <a:r>
              <a:rPr lang="en-US" dirty="0" smtClean="0"/>
              <a:t>Temporal Data Integration</a:t>
            </a:r>
            <a:endParaRPr lang="en-US" dirty="0"/>
          </a:p>
        </p:txBody>
      </p:sp>
      <p:sp>
        <p:nvSpPr>
          <p:cNvPr id="3" name="Content Placeholder 2"/>
          <p:cNvSpPr>
            <a:spLocks noGrp="1"/>
          </p:cNvSpPr>
          <p:nvPr>
            <p:ph idx="1"/>
          </p:nvPr>
        </p:nvSpPr>
        <p:spPr>
          <a:xfrm>
            <a:off x="2589212" y="2133599"/>
            <a:ext cx="8915400" cy="4243137"/>
          </a:xfrm>
        </p:spPr>
        <p:txBody>
          <a:bodyPr>
            <a:normAutofit lnSpcReduction="10000"/>
          </a:bodyPr>
          <a:lstStyle/>
          <a:p>
            <a:r>
              <a:rPr lang="en-US" dirty="0" smtClean="0"/>
              <a:t>Earlier foundational work are largely time-agnostic</a:t>
            </a:r>
          </a:p>
          <a:p>
            <a:pPr lvl="1"/>
            <a:r>
              <a:rPr lang="en-US" dirty="0" smtClean="0"/>
              <a:t>mapping/data exchange</a:t>
            </a:r>
          </a:p>
          <a:p>
            <a:pPr lvl="1"/>
            <a:r>
              <a:rPr lang="en-US" dirty="0" smtClean="0"/>
              <a:t>conflict resolution</a:t>
            </a:r>
          </a:p>
          <a:p>
            <a:pPr lvl="1"/>
            <a:r>
              <a:rPr lang="en-US" dirty="0" smtClean="0"/>
              <a:t>query answering in inconsistent and incomplete databases</a:t>
            </a:r>
          </a:p>
          <a:p>
            <a:r>
              <a:rPr lang="en-US" dirty="0"/>
              <a:t>Is there a principled framework for</a:t>
            </a:r>
          </a:p>
          <a:p>
            <a:pPr lvl="1"/>
            <a:r>
              <a:rPr lang="en-US" dirty="0"/>
              <a:t>managing inconsistent temporal data (without necessarily resolving all </a:t>
            </a:r>
            <a:r>
              <a:rPr lang="en-US" dirty="0" smtClean="0"/>
              <a:t>conflicts)?</a:t>
            </a:r>
            <a:endParaRPr lang="en-US" dirty="0"/>
          </a:p>
          <a:p>
            <a:pPr lvl="1"/>
            <a:r>
              <a:rPr lang="en-US" dirty="0"/>
              <a:t>managing incompleteness in temporal data that may vary with time?</a:t>
            </a:r>
          </a:p>
          <a:p>
            <a:pPr lvl="1"/>
            <a:endParaRPr lang="en-US" dirty="0"/>
          </a:p>
        </p:txBody>
      </p:sp>
    </p:spTree>
    <p:extLst>
      <p:ext uri="{BB962C8B-B14F-4D97-AF65-F5344CB8AC3E}">
        <p14:creationId xmlns:p14="http://schemas.microsoft.com/office/powerpoint/2010/main" val="261674996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rmAutofit/>
          </a:bodyPr>
          <a:lstStyle/>
          <a:p>
            <a:r>
              <a:rPr lang="en-US" dirty="0" smtClean="0"/>
              <a:t>Conclusions</a:t>
            </a:r>
            <a:endParaRPr lang="en-US" dirty="0"/>
          </a:p>
        </p:txBody>
      </p:sp>
      <p:sp>
        <p:nvSpPr>
          <p:cNvPr id="7" name="Content Placeholder 2"/>
          <p:cNvSpPr>
            <a:spLocks noGrp="1"/>
          </p:cNvSpPr>
          <p:nvPr>
            <p:ph idx="1"/>
          </p:nvPr>
        </p:nvSpPr>
        <p:spPr>
          <a:xfrm>
            <a:off x="2589211" y="1671053"/>
            <a:ext cx="9429000" cy="4451684"/>
          </a:xfrm>
        </p:spPr>
        <p:txBody>
          <a:bodyPr>
            <a:normAutofit/>
          </a:bodyPr>
          <a:lstStyle/>
          <a:p>
            <a:r>
              <a:rPr lang="en-US" dirty="0" smtClean="0"/>
              <a:t>From </a:t>
            </a:r>
            <a:r>
              <a:rPr lang="en-US" i="1" dirty="0" smtClean="0"/>
              <a:t>Big </a:t>
            </a:r>
            <a:r>
              <a:rPr lang="en-US" dirty="0" smtClean="0"/>
              <a:t>data to </a:t>
            </a:r>
            <a:r>
              <a:rPr lang="en-US" i="1" dirty="0" err="1" smtClean="0"/>
              <a:t>Loooooong</a:t>
            </a:r>
            <a:r>
              <a:rPr lang="en-US" i="1" dirty="0" smtClean="0"/>
              <a:t> </a:t>
            </a:r>
            <a:r>
              <a:rPr lang="en-US" dirty="0" smtClean="0"/>
              <a:t>data</a:t>
            </a:r>
          </a:p>
          <a:p>
            <a:pPr lvl="1"/>
            <a:r>
              <a:rPr lang="en-US" dirty="0" smtClean="0"/>
              <a:t>History search and exploration</a:t>
            </a:r>
          </a:p>
          <a:p>
            <a:pPr lvl="1"/>
            <a:r>
              <a:rPr lang="en-US" dirty="0" smtClean="0"/>
              <a:t>Trend discovery</a:t>
            </a:r>
          </a:p>
          <a:p>
            <a:pPr lvl="1"/>
            <a:r>
              <a:rPr lang="en-US" dirty="0" smtClean="0"/>
              <a:t>Future prediction</a:t>
            </a:r>
          </a:p>
          <a:p>
            <a:r>
              <a:rPr lang="en-US" dirty="0" smtClean="0"/>
              <a:t>Foundation</a:t>
            </a:r>
          </a:p>
          <a:p>
            <a:pPr lvl="1"/>
            <a:r>
              <a:rPr lang="en-US" dirty="0" smtClean="0"/>
              <a:t>Collect, integrate, and clean temporal data</a:t>
            </a:r>
          </a:p>
          <a:p>
            <a:r>
              <a:rPr lang="en-US" dirty="0" smtClean="0"/>
              <a:t>Many exciting research topics!</a:t>
            </a:r>
          </a:p>
          <a:p>
            <a:endParaRPr lang="en-US" dirty="0"/>
          </a:p>
          <a:p>
            <a:endParaRPr lang="en-US" dirty="0" smtClean="0"/>
          </a:p>
          <a:p>
            <a:endParaRPr lang="en-US" dirty="0"/>
          </a:p>
        </p:txBody>
      </p:sp>
    </p:spTree>
    <p:extLst>
      <p:ext uri="{BB962C8B-B14F-4D97-AF65-F5344CB8AC3E}">
        <p14:creationId xmlns:p14="http://schemas.microsoft.com/office/powerpoint/2010/main" val="186754295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Challenges</a:t>
            </a:r>
            <a:endParaRPr lang="en-US" dirty="0"/>
          </a:p>
        </p:txBody>
      </p:sp>
      <p:sp>
        <p:nvSpPr>
          <p:cNvPr id="3" name="Content Placeholder 2"/>
          <p:cNvSpPr>
            <a:spLocks noGrp="1"/>
          </p:cNvSpPr>
          <p:nvPr>
            <p:ph idx="1"/>
          </p:nvPr>
        </p:nvSpPr>
        <p:spPr>
          <a:xfrm>
            <a:off x="2446421" y="1550737"/>
            <a:ext cx="9058191" cy="4585368"/>
          </a:xfrm>
        </p:spPr>
        <p:txBody>
          <a:bodyPr>
            <a:normAutofit/>
          </a:bodyPr>
          <a:lstStyle/>
          <a:p>
            <a:r>
              <a:rPr lang="en-US" dirty="0" smtClean="0"/>
              <a:t>Create an integrated view of data (long or not)</a:t>
            </a:r>
          </a:p>
          <a:p>
            <a:pPr lvl="1"/>
            <a:r>
              <a:rPr lang="en-US" dirty="0" smtClean="0"/>
              <a:t>Big</a:t>
            </a:r>
          </a:p>
          <a:p>
            <a:pPr lvl="1"/>
            <a:r>
              <a:rPr lang="en-US" dirty="0" smtClean="0"/>
              <a:t>Inconsistent and imprecise</a:t>
            </a:r>
          </a:p>
          <a:p>
            <a:pPr lvl="1"/>
            <a:r>
              <a:rPr lang="en-US" dirty="0" smtClean="0"/>
              <a:t>Distributed</a:t>
            </a:r>
            <a:endParaRPr lang="en-US" dirty="0"/>
          </a:p>
          <a:p>
            <a:r>
              <a:rPr lang="en-US" dirty="0" smtClean="0"/>
              <a:t> Create a </a:t>
            </a:r>
            <a:r>
              <a:rPr lang="en-US" i="1" dirty="0" smtClean="0"/>
              <a:t>time machine </a:t>
            </a:r>
            <a:r>
              <a:rPr lang="en-US" dirty="0" smtClean="0"/>
              <a:t>for data: </a:t>
            </a:r>
          </a:p>
          <a:p>
            <a:pPr lvl="1"/>
            <a:r>
              <a:rPr lang="en-US" dirty="0" smtClean="0"/>
              <a:t>Allows one to understand when a fact is true, for how long, and even when the fact was discovered.</a:t>
            </a:r>
          </a:p>
          <a:p>
            <a:r>
              <a:rPr lang="en-US" dirty="0" smtClean="0"/>
              <a:t>Focus of this tutorial: </a:t>
            </a:r>
          </a:p>
          <a:p>
            <a:pPr lvl="1"/>
            <a:r>
              <a:rPr lang="en-US" dirty="0" smtClean="0"/>
              <a:t>How to extract, link, and fuse temporal data?</a:t>
            </a:r>
          </a:p>
        </p:txBody>
      </p:sp>
    </p:spTree>
    <p:extLst>
      <p:ext uri="{BB962C8B-B14F-4D97-AF65-F5344CB8AC3E}">
        <p14:creationId xmlns:p14="http://schemas.microsoft.com/office/powerpoint/2010/main" val="2477784742"/>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73895073"/>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99890"/>
          </a:xfrm>
        </p:spPr>
        <p:txBody>
          <a:bodyPr/>
          <a:lstStyle/>
          <a:p>
            <a:r>
              <a:rPr lang="en-US" dirty="0" smtClean="0"/>
              <a:t>Where is Anna? (cont’d)</a:t>
            </a:r>
            <a:endParaRPr lang="en-US" dirty="0"/>
          </a:p>
        </p:txBody>
      </p:sp>
      <p:sp>
        <p:nvSpPr>
          <p:cNvPr id="3" name="Content Placeholder 2"/>
          <p:cNvSpPr>
            <a:spLocks noGrp="1"/>
          </p:cNvSpPr>
          <p:nvPr>
            <p:ph idx="1"/>
          </p:nvPr>
        </p:nvSpPr>
        <p:spPr>
          <a:xfrm>
            <a:off x="2589212" y="1425073"/>
            <a:ext cx="8915400" cy="1475874"/>
          </a:xfrm>
        </p:spPr>
        <p:txBody>
          <a:bodyPr/>
          <a:lstStyle/>
          <a:p>
            <a:r>
              <a:rPr lang="en-US" dirty="0"/>
              <a:t>Answer to this question depends on the order in which facts are entered into the database. </a:t>
            </a:r>
          </a:p>
          <a:p>
            <a:endParaRPr lang="en-US" dirty="0"/>
          </a:p>
        </p:txBody>
      </p:sp>
      <p:sp>
        <p:nvSpPr>
          <p:cNvPr id="4" name="Oval 22"/>
          <p:cNvSpPr>
            <a:spLocks noChangeArrowheads="1"/>
          </p:cNvSpPr>
          <p:nvPr/>
        </p:nvSpPr>
        <p:spPr bwMode="auto">
          <a:xfrm>
            <a:off x="2984948" y="2493366"/>
            <a:ext cx="409575" cy="466725"/>
          </a:xfrm>
          <a:prstGeom prst="ellipse">
            <a:avLst/>
          </a:prstGeom>
          <a:solidFill>
            <a:srgbClr val="99CCFF"/>
          </a:solidFill>
          <a:ln w="9525">
            <a:solidFill>
              <a:schemeClr val="tx1"/>
            </a:solidFill>
            <a:round/>
            <a:headEnd/>
            <a:tailEnd/>
          </a:ln>
        </p:spPr>
        <p:txBody>
          <a:bodyPr wrap="none" anchor="ctr"/>
          <a:lstStyle/>
          <a:p>
            <a:pPr algn="ctr"/>
            <a:r>
              <a:rPr lang="en-US" sz="1600"/>
              <a:t>1</a:t>
            </a:r>
          </a:p>
        </p:txBody>
      </p:sp>
      <p:sp>
        <p:nvSpPr>
          <p:cNvPr id="5" name="Oval 23"/>
          <p:cNvSpPr>
            <a:spLocks noChangeArrowheads="1"/>
          </p:cNvSpPr>
          <p:nvPr/>
        </p:nvSpPr>
        <p:spPr bwMode="auto">
          <a:xfrm>
            <a:off x="3604073" y="2512416"/>
            <a:ext cx="409575" cy="466725"/>
          </a:xfrm>
          <a:prstGeom prst="ellipse">
            <a:avLst/>
          </a:prstGeom>
          <a:solidFill>
            <a:srgbClr val="FFCC99"/>
          </a:solidFill>
          <a:ln w="9525">
            <a:solidFill>
              <a:schemeClr val="tx1"/>
            </a:solidFill>
            <a:round/>
            <a:headEnd/>
            <a:tailEnd/>
          </a:ln>
        </p:spPr>
        <p:txBody>
          <a:bodyPr wrap="none" anchor="ctr"/>
          <a:lstStyle/>
          <a:p>
            <a:pPr algn="ctr"/>
            <a:r>
              <a:rPr lang="en-US" sz="1600"/>
              <a:t>2</a:t>
            </a:r>
          </a:p>
        </p:txBody>
      </p:sp>
      <p:sp>
        <p:nvSpPr>
          <p:cNvPr id="6" name="AutoShape 34"/>
          <p:cNvSpPr>
            <a:spLocks noChangeArrowheads="1"/>
          </p:cNvSpPr>
          <p:nvPr/>
        </p:nvSpPr>
        <p:spPr bwMode="auto">
          <a:xfrm>
            <a:off x="4828036" y="2631478"/>
            <a:ext cx="369888" cy="352425"/>
          </a:xfrm>
          <a:prstGeom prst="rightArrow">
            <a:avLst>
              <a:gd name="adj1" fmla="val 50000"/>
              <a:gd name="adj2" fmla="val 16399"/>
            </a:avLst>
          </a:prstGeom>
          <a:solidFill>
            <a:schemeClr val="tx1"/>
          </a:solidFill>
          <a:ln w="9525">
            <a:solidFill>
              <a:schemeClr val="tx1"/>
            </a:solidFill>
            <a:miter lim="800000"/>
            <a:headEnd/>
            <a:tailEnd/>
          </a:ln>
        </p:spPr>
        <p:txBody>
          <a:bodyPr wrap="none" anchor="ctr"/>
          <a:lstStyle/>
          <a:p>
            <a:endParaRPr lang="en-US" sz="1200"/>
          </a:p>
        </p:txBody>
      </p:sp>
      <p:sp>
        <p:nvSpPr>
          <p:cNvPr id="7" name="Oval 38"/>
          <p:cNvSpPr>
            <a:spLocks noChangeArrowheads="1"/>
          </p:cNvSpPr>
          <p:nvPr/>
        </p:nvSpPr>
        <p:spPr bwMode="auto">
          <a:xfrm>
            <a:off x="4185098" y="3145828"/>
            <a:ext cx="409575" cy="466725"/>
          </a:xfrm>
          <a:prstGeom prst="ellipse">
            <a:avLst/>
          </a:prstGeom>
          <a:solidFill>
            <a:srgbClr val="99CCFF"/>
          </a:solidFill>
          <a:ln w="9525">
            <a:solidFill>
              <a:schemeClr val="tx1"/>
            </a:solidFill>
            <a:round/>
            <a:headEnd/>
            <a:tailEnd/>
          </a:ln>
        </p:spPr>
        <p:txBody>
          <a:bodyPr wrap="none" anchor="ctr"/>
          <a:lstStyle/>
          <a:p>
            <a:pPr algn="ctr"/>
            <a:r>
              <a:rPr lang="en-US" sz="1600"/>
              <a:t>1</a:t>
            </a:r>
          </a:p>
        </p:txBody>
      </p:sp>
      <p:sp>
        <p:nvSpPr>
          <p:cNvPr id="8" name="Oval 39"/>
          <p:cNvSpPr>
            <a:spLocks noChangeArrowheads="1"/>
          </p:cNvSpPr>
          <p:nvPr/>
        </p:nvSpPr>
        <p:spPr bwMode="auto">
          <a:xfrm>
            <a:off x="3604073" y="3145828"/>
            <a:ext cx="409575" cy="466725"/>
          </a:xfrm>
          <a:prstGeom prst="ellipse">
            <a:avLst/>
          </a:prstGeom>
          <a:solidFill>
            <a:srgbClr val="FFCC99"/>
          </a:solidFill>
          <a:ln w="9525">
            <a:solidFill>
              <a:schemeClr val="tx1"/>
            </a:solidFill>
            <a:round/>
            <a:headEnd/>
            <a:tailEnd/>
          </a:ln>
        </p:spPr>
        <p:txBody>
          <a:bodyPr wrap="none" anchor="ctr"/>
          <a:lstStyle/>
          <a:p>
            <a:pPr algn="ctr"/>
            <a:r>
              <a:rPr lang="en-US" sz="1600"/>
              <a:t>2</a:t>
            </a:r>
          </a:p>
        </p:txBody>
      </p:sp>
      <p:sp>
        <p:nvSpPr>
          <p:cNvPr id="9" name="AutoShape 34"/>
          <p:cNvSpPr>
            <a:spLocks noChangeArrowheads="1"/>
          </p:cNvSpPr>
          <p:nvPr/>
        </p:nvSpPr>
        <p:spPr bwMode="auto">
          <a:xfrm>
            <a:off x="4828036" y="3812578"/>
            <a:ext cx="369888" cy="352425"/>
          </a:xfrm>
          <a:prstGeom prst="rightArrow">
            <a:avLst>
              <a:gd name="adj1" fmla="val 50000"/>
              <a:gd name="adj2" fmla="val 16399"/>
            </a:avLst>
          </a:prstGeom>
          <a:solidFill>
            <a:schemeClr val="tx1"/>
          </a:solidFill>
          <a:ln w="9525">
            <a:solidFill>
              <a:schemeClr val="tx1"/>
            </a:solidFill>
            <a:miter lim="800000"/>
            <a:headEnd/>
            <a:tailEnd/>
          </a:ln>
        </p:spPr>
        <p:txBody>
          <a:bodyPr wrap="none" anchor="ctr"/>
          <a:lstStyle/>
          <a:p>
            <a:endParaRPr lang="en-US" sz="1200"/>
          </a:p>
        </p:txBody>
      </p:sp>
      <p:sp>
        <p:nvSpPr>
          <p:cNvPr id="10" name="Oval 43"/>
          <p:cNvSpPr>
            <a:spLocks noChangeArrowheads="1"/>
          </p:cNvSpPr>
          <p:nvPr/>
        </p:nvSpPr>
        <p:spPr bwMode="auto">
          <a:xfrm>
            <a:off x="2984948" y="3755428"/>
            <a:ext cx="409575" cy="466725"/>
          </a:xfrm>
          <a:prstGeom prst="ellipse">
            <a:avLst/>
          </a:prstGeom>
          <a:solidFill>
            <a:srgbClr val="99CCFF"/>
          </a:solidFill>
          <a:ln w="9525">
            <a:solidFill>
              <a:schemeClr val="tx1"/>
            </a:solidFill>
            <a:round/>
            <a:headEnd/>
            <a:tailEnd/>
          </a:ln>
        </p:spPr>
        <p:txBody>
          <a:bodyPr wrap="none" anchor="ctr"/>
          <a:lstStyle/>
          <a:p>
            <a:pPr algn="ctr"/>
            <a:r>
              <a:rPr lang="en-US" sz="1600"/>
              <a:t>1</a:t>
            </a:r>
          </a:p>
        </p:txBody>
      </p:sp>
      <p:sp>
        <p:nvSpPr>
          <p:cNvPr id="11" name="Oval 44"/>
          <p:cNvSpPr>
            <a:spLocks noChangeArrowheads="1"/>
          </p:cNvSpPr>
          <p:nvPr/>
        </p:nvSpPr>
        <p:spPr bwMode="auto">
          <a:xfrm>
            <a:off x="4185098" y="3774478"/>
            <a:ext cx="409575" cy="466725"/>
          </a:xfrm>
          <a:prstGeom prst="ellipse">
            <a:avLst/>
          </a:prstGeom>
          <a:solidFill>
            <a:srgbClr val="FFCC99"/>
          </a:solidFill>
          <a:ln w="9525">
            <a:solidFill>
              <a:schemeClr val="tx1"/>
            </a:solidFill>
            <a:round/>
            <a:headEnd/>
            <a:tailEnd/>
          </a:ln>
        </p:spPr>
        <p:txBody>
          <a:bodyPr wrap="none" anchor="ctr"/>
          <a:lstStyle/>
          <a:p>
            <a:pPr algn="ctr"/>
            <a:r>
              <a:rPr lang="en-US" sz="1600"/>
              <a:t>2</a:t>
            </a:r>
          </a:p>
        </p:txBody>
      </p:sp>
      <p:sp>
        <p:nvSpPr>
          <p:cNvPr id="12" name="AutoShape 34"/>
          <p:cNvSpPr>
            <a:spLocks noChangeArrowheads="1"/>
          </p:cNvSpPr>
          <p:nvPr/>
        </p:nvSpPr>
        <p:spPr bwMode="auto">
          <a:xfrm>
            <a:off x="4828036" y="3222028"/>
            <a:ext cx="369888" cy="352425"/>
          </a:xfrm>
          <a:prstGeom prst="rightArrow">
            <a:avLst>
              <a:gd name="adj1" fmla="val 50000"/>
              <a:gd name="adj2" fmla="val 16399"/>
            </a:avLst>
          </a:prstGeom>
          <a:solidFill>
            <a:schemeClr val="tx1"/>
          </a:solidFill>
          <a:ln w="9525">
            <a:solidFill>
              <a:schemeClr val="tx1"/>
            </a:solidFill>
            <a:miter lim="800000"/>
            <a:headEnd/>
            <a:tailEnd/>
          </a:ln>
        </p:spPr>
        <p:txBody>
          <a:bodyPr wrap="none" anchor="ctr"/>
          <a:lstStyle/>
          <a:p>
            <a:endParaRPr lang="en-US" sz="1200"/>
          </a:p>
        </p:txBody>
      </p:sp>
      <p:sp>
        <p:nvSpPr>
          <p:cNvPr id="13" name="Oval 24"/>
          <p:cNvSpPr>
            <a:spLocks noChangeArrowheads="1"/>
          </p:cNvSpPr>
          <p:nvPr/>
        </p:nvSpPr>
        <p:spPr bwMode="auto">
          <a:xfrm>
            <a:off x="4185098" y="2501358"/>
            <a:ext cx="409575" cy="466725"/>
          </a:xfrm>
          <a:prstGeom prst="ellipse">
            <a:avLst/>
          </a:prstGeom>
          <a:solidFill>
            <a:schemeClr val="accent3">
              <a:lumMod val="75000"/>
            </a:schemeClr>
          </a:solidFill>
          <a:ln w="9525">
            <a:solidFill>
              <a:schemeClr val="tx1"/>
            </a:solidFill>
            <a:round/>
            <a:headEnd/>
            <a:tailEnd/>
          </a:ln>
        </p:spPr>
        <p:txBody>
          <a:bodyPr wrap="none" anchor="ctr"/>
          <a:lstStyle/>
          <a:p>
            <a:pPr algn="ctr"/>
            <a:r>
              <a:rPr lang="en-US" sz="1600"/>
              <a:t>3</a:t>
            </a:r>
          </a:p>
        </p:txBody>
      </p:sp>
      <p:sp>
        <p:nvSpPr>
          <p:cNvPr id="14" name="Oval 24"/>
          <p:cNvSpPr>
            <a:spLocks noChangeArrowheads="1"/>
          </p:cNvSpPr>
          <p:nvPr/>
        </p:nvSpPr>
        <p:spPr bwMode="auto">
          <a:xfrm>
            <a:off x="2984948" y="3107728"/>
            <a:ext cx="409575" cy="466725"/>
          </a:xfrm>
          <a:prstGeom prst="ellipse">
            <a:avLst/>
          </a:prstGeom>
          <a:solidFill>
            <a:schemeClr val="accent3">
              <a:lumMod val="75000"/>
            </a:schemeClr>
          </a:solidFill>
          <a:ln w="9525">
            <a:solidFill>
              <a:schemeClr val="tx1"/>
            </a:solidFill>
            <a:round/>
            <a:headEnd/>
            <a:tailEnd/>
          </a:ln>
        </p:spPr>
        <p:txBody>
          <a:bodyPr wrap="none" anchor="ctr"/>
          <a:lstStyle/>
          <a:p>
            <a:pPr algn="ctr"/>
            <a:r>
              <a:rPr lang="en-US" sz="1600"/>
              <a:t>3</a:t>
            </a:r>
          </a:p>
        </p:txBody>
      </p:sp>
      <p:sp>
        <p:nvSpPr>
          <p:cNvPr id="15" name="Oval 24"/>
          <p:cNvSpPr>
            <a:spLocks noChangeArrowheads="1"/>
          </p:cNvSpPr>
          <p:nvPr/>
        </p:nvSpPr>
        <p:spPr bwMode="auto">
          <a:xfrm>
            <a:off x="3604073" y="3768540"/>
            <a:ext cx="409575" cy="466725"/>
          </a:xfrm>
          <a:prstGeom prst="ellipse">
            <a:avLst/>
          </a:prstGeom>
          <a:solidFill>
            <a:schemeClr val="accent3">
              <a:lumMod val="75000"/>
            </a:schemeClr>
          </a:solidFill>
          <a:ln w="9525">
            <a:solidFill>
              <a:schemeClr val="tx1"/>
            </a:solidFill>
            <a:round/>
            <a:headEnd/>
            <a:tailEnd/>
          </a:ln>
        </p:spPr>
        <p:txBody>
          <a:bodyPr wrap="none" anchor="ctr"/>
          <a:lstStyle/>
          <a:p>
            <a:pPr algn="ctr"/>
            <a:r>
              <a:rPr lang="en-US" sz="1600"/>
              <a:t>3</a:t>
            </a:r>
          </a:p>
        </p:txBody>
      </p:sp>
      <p:sp>
        <p:nvSpPr>
          <p:cNvPr id="16" name="TextBox 15"/>
          <p:cNvSpPr txBox="1"/>
          <p:nvPr/>
        </p:nvSpPr>
        <p:spPr>
          <a:xfrm>
            <a:off x="5456686" y="2601899"/>
            <a:ext cx="5755477" cy="400110"/>
          </a:xfrm>
          <a:prstGeom prst="rect">
            <a:avLst/>
          </a:prstGeom>
          <a:noFill/>
        </p:spPr>
        <p:txBody>
          <a:bodyPr wrap="none" rtlCol="0">
            <a:spAutoFit/>
          </a:bodyPr>
          <a:lstStyle/>
          <a:p>
            <a:r>
              <a:rPr lang="en-US" sz="2000" dirty="0" smtClean="0"/>
              <a:t>Anna is at Fleur De Lys since Mar 28, 12 noon.</a:t>
            </a:r>
            <a:endParaRPr lang="en-US" sz="2000" dirty="0"/>
          </a:p>
        </p:txBody>
      </p:sp>
      <p:sp>
        <p:nvSpPr>
          <p:cNvPr id="17" name="TextBox 16"/>
          <p:cNvSpPr txBox="1"/>
          <p:nvPr/>
        </p:nvSpPr>
        <p:spPr>
          <a:xfrm>
            <a:off x="5456686" y="3185810"/>
            <a:ext cx="5453661" cy="400110"/>
          </a:xfrm>
          <a:prstGeom prst="rect">
            <a:avLst/>
          </a:prstGeom>
          <a:noFill/>
        </p:spPr>
        <p:txBody>
          <a:bodyPr wrap="none" rtlCol="0">
            <a:spAutoFit/>
          </a:bodyPr>
          <a:lstStyle/>
          <a:p>
            <a:r>
              <a:rPr lang="en-US" sz="2000" dirty="0" smtClean="0"/>
              <a:t>Anna is at </a:t>
            </a:r>
            <a:r>
              <a:rPr lang="en-US" sz="2000" dirty="0" err="1" smtClean="0"/>
              <a:t>SFMoma</a:t>
            </a:r>
            <a:r>
              <a:rPr lang="en-US" sz="2000" dirty="0" smtClean="0"/>
              <a:t> since Mar 28, 11.01am.</a:t>
            </a:r>
            <a:endParaRPr lang="en-US" sz="2000" dirty="0"/>
          </a:p>
        </p:txBody>
      </p:sp>
      <p:sp>
        <p:nvSpPr>
          <p:cNvPr id="18" name="TextBox 17"/>
          <p:cNvSpPr txBox="1"/>
          <p:nvPr/>
        </p:nvSpPr>
        <p:spPr>
          <a:xfrm>
            <a:off x="5456686" y="3789269"/>
            <a:ext cx="5311270" cy="400110"/>
          </a:xfrm>
          <a:prstGeom prst="rect">
            <a:avLst/>
          </a:prstGeom>
          <a:noFill/>
        </p:spPr>
        <p:txBody>
          <a:bodyPr wrap="none" rtlCol="0">
            <a:spAutoFit/>
          </a:bodyPr>
          <a:lstStyle/>
          <a:p>
            <a:r>
              <a:rPr lang="en-US" sz="2000" dirty="0" smtClean="0"/>
              <a:t>Anna is at </a:t>
            </a:r>
            <a:r>
              <a:rPr lang="en-US" sz="2000" dirty="0" err="1" smtClean="0"/>
              <a:t>SFMoma</a:t>
            </a:r>
            <a:r>
              <a:rPr lang="en-US" sz="2000" dirty="0" smtClean="0"/>
              <a:t> since Mar 28, 1.15pm.</a:t>
            </a:r>
            <a:endParaRPr lang="en-US" sz="2000" dirty="0"/>
          </a:p>
        </p:txBody>
      </p:sp>
      <p:sp>
        <p:nvSpPr>
          <p:cNvPr id="19" name="Content Placeholder 2"/>
          <p:cNvSpPr txBox="1">
            <a:spLocks/>
          </p:cNvSpPr>
          <p:nvPr/>
        </p:nvSpPr>
        <p:spPr>
          <a:xfrm>
            <a:off x="2714875" y="4598736"/>
            <a:ext cx="8915400" cy="147587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2800" b="0" i="0" kern="1200">
                <a:solidFill>
                  <a:schemeClr val="tx1">
                    <a:lumMod val="75000"/>
                    <a:lumOff val="25000"/>
                  </a:schemeClr>
                </a:solidFill>
                <a:latin typeface="Georgia"/>
                <a:ea typeface="+mn-ea"/>
                <a:cs typeface="Georgia"/>
              </a:defRPr>
            </a:lvl1pPr>
            <a:lvl2pPr marL="742950" indent="-285750" algn="l" defTabSz="457200" rtl="0" eaLnBrk="1" latinLnBrk="0" hangingPunct="1">
              <a:spcBef>
                <a:spcPts val="1000"/>
              </a:spcBef>
              <a:spcAft>
                <a:spcPts val="0"/>
              </a:spcAft>
              <a:buClr>
                <a:schemeClr val="accent1"/>
              </a:buClr>
              <a:buFont typeface="Wingdings 3" charset="2"/>
              <a:buChar char=""/>
              <a:defRPr sz="2400" b="0" i="0" kern="1200">
                <a:solidFill>
                  <a:schemeClr val="tx1">
                    <a:lumMod val="75000"/>
                    <a:lumOff val="25000"/>
                  </a:schemeClr>
                </a:solidFill>
                <a:latin typeface="Georgia"/>
                <a:ea typeface="+mn-ea"/>
                <a:cs typeface="Georgia"/>
              </a:defRPr>
            </a:lvl2pPr>
            <a:lvl3pPr marL="1143000" indent="-228600" algn="l" defTabSz="457200" rtl="0" eaLnBrk="1" latinLnBrk="0" hangingPunct="1">
              <a:spcBef>
                <a:spcPts val="1000"/>
              </a:spcBef>
              <a:spcAft>
                <a:spcPts val="0"/>
              </a:spcAft>
              <a:buClr>
                <a:schemeClr val="accent1"/>
              </a:buClr>
              <a:buFont typeface="Wingdings 3" charset="2"/>
              <a:buChar char=""/>
              <a:defRPr sz="2000" b="0" i="0" kern="1200">
                <a:solidFill>
                  <a:schemeClr val="tx1">
                    <a:lumMod val="75000"/>
                    <a:lumOff val="25000"/>
                  </a:schemeClr>
                </a:solidFill>
                <a:latin typeface="Georgia"/>
                <a:ea typeface="+mn-ea"/>
                <a:cs typeface="Georgia"/>
              </a:defRPr>
            </a:lvl3pPr>
            <a:lvl4pPr marL="1600200" indent="-228600" algn="l" defTabSz="457200" rtl="0" eaLnBrk="1" latinLnBrk="0" hangingPunct="1">
              <a:spcBef>
                <a:spcPts val="1000"/>
              </a:spcBef>
              <a:spcAft>
                <a:spcPts val="0"/>
              </a:spcAft>
              <a:buClr>
                <a:schemeClr val="accent1"/>
              </a:buClr>
              <a:buFont typeface="Wingdings 3" charset="2"/>
              <a:buChar char=""/>
              <a:defRPr sz="1800" b="0" i="0" kern="1200">
                <a:solidFill>
                  <a:schemeClr val="tx1">
                    <a:lumMod val="75000"/>
                    <a:lumOff val="25000"/>
                  </a:schemeClr>
                </a:solidFill>
                <a:latin typeface="Georgia"/>
                <a:ea typeface="+mn-ea"/>
                <a:cs typeface="Georgia"/>
              </a:defRPr>
            </a:lvl4pPr>
            <a:lvl5pPr marL="2057400" indent="-228600" algn="l" defTabSz="457200" rtl="0" eaLnBrk="1" latinLnBrk="0" hangingPunct="1">
              <a:spcBef>
                <a:spcPts val="1000"/>
              </a:spcBef>
              <a:spcAft>
                <a:spcPts val="0"/>
              </a:spcAft>
              <a:buClr>
                <a:schemeClr val="accent1"/>
              </a:buClr>
              <a:buFont typeface="Wingdings 3" charset="2"/>
              <a:buChar char=""/>
              <a:defRPr sz="1800" b="0" i="0" kern="1200">
                <a:solidFill>
                  <a:schemeClr val="tx1">
                    <a:lumMod val="75000"/>
                    <a:lumOff val="25000"/>
                  </a:schemeClr>
                </a:solidFill>
                <a:latin typeface="Georgia"/>
                <a:ea typeface="+mn-ea"/>
                <a:cs typeface="Georgia"/>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The “right” answer: On March 28, Anna was at</a:t>
            </a:r>
          </a:p>
          <a:p>
            <a:pPr lvl="1"/>
            <a:r>
              <a:rPr lang="en-US" dirty="0" err="1"/>
              <a:t>SFMoma</a:t>
            </a:r>
            <a:r>
              <a:rPr lang="en-US" dirty="0"/>
              <a:t> from 11.01am to 12noon. </a:t>
            </a:r>
          </a:p>
          <a:p>
            <a:pPr lvl="1"/>
            <a:r>
              <a:rPr lang="en-US" dirty="0"/>
              <a:t>Fleur De Lys from 12noon to 1.15pm. </a:t>
            </a:r>
          </a:p>
          <a:p>
            <a:pPr lvl="1"/>
            <a:r>
              <a:rPr lang="en-US" dirty="0" err="1"/>
              <a:t>SFMoma</a:t>
            </a:r>
            <a:r>
              <a:rPr lang="en-US" dirty="0"/>
              <a:t> from 1.15pm till now. </a:t>
            </a:r>
          </a:p>
          <a:p>
            <a:endParaRPr lang="en-US" dirty="0"/>
          </a:p>
        </p:txBody>
      </p:sp>
    </p:spTree>
    <p:extLst>
      <p:ext uri="{BB962C8B-B14F-4D97-AF65-F5344CB8AC3E}">
        <p14:creationId xmlns:p14="http://schemas.microsoft.com/office/powerpoint/2010/main" val="1003232794"/>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Foundational Framework for </a:t>
            </a:r>
            <a:br>
              <a:rPr lang="en-US" dirty="0" smtClean="0"/>
            </a:br>
            <a:r>
              <a:rPr lang="en-US" dirty="0" smtClean="0"/>
              <a:t>Temporal Data Integration: Challenges</a:t>
            </a:r>
            <a:endParaRPr lang="en-US" dirty="0"/>
          </a:p>
        </p:txBody>
      </p:sp>
      <p:sp>
        <p:nvSpPr>
          <p:cNvPr id="3" name="Content Placeholder 2"/>
          <p:cNvSpPr>
            <a:spLocks noGrp="1"/>
          </p:cNvSpPr>
          <p:nvPr>
            <p:ph idx="1"/>
          </p:nvPr>
        </p:nvSpPr>
        <p:spPr/>
        <p:txBody>
          <a:bodyPr/>
          <a:lstStyle/>
          <a:p>
            <a:r>
              <a:rPr lang="en-US" dirty="0" smtClean="0"/>
              <a:t>Abstract versus concrete views [</a:t>
            </a:r>
            <a:r>
              <a:rPr lang="en-US" dirty="0" err="1" smtClean="0"/>
              <a:t>Chomicki</a:t>
            </a:r>
            <a:r>
              <a:rPr lang="en-US" dirty="0"/>
              <a:t> </a:t>
            </a:r>
            <a:r>
              <a:rPr lang="en-US" dirty="0" smtClean="0"/>
              <a:t>94]</a:t>
            </a:r>
          </a:p>
          <a:p>
            <a:pPr lvl="1"/>
            <a:r>
              <a:rPr lang="en-US" b="1" dirty="0" smtClean="0"/>
              <a:t>Abstract</a:t>
            </a:r>
            <a:r>
              <a:rPr lang="en-US" dirty="0" smtClean="0"/>
              <a:t>: Semantics</a:t>
            </a:r>
          </a:p>
          <a:p>
            <a:pPr lvl="2"/>
            <a:r>
              <a:rPr lang="en-US" dirty="0" smtClean="0"/>
              <a:t>Works(Anna, Apple, 2005),  W(Anna, Apple, 2006), …, W(Anna, Apple, 2015)</a:t>
            </a:r>
          </a:p>
          <a:p>
            <a:pPr lvl="1"/>
            <a:r>
              <a:rPr lang="en-US" b="1" dirty="0" smtClean="0"/>
              <a:t>Concrete</a:t>
            </a:r>
            <a:r>
              <a:rPr lang="en-US" dirty="0" smtClean="0"/>
              <a:t>: Implementation</a:t>
            </a:r>
          </a:p>
          <a:p>
            <a:pPr lvl="2"/>
            <a:r>
              <a:rPr lang="en-US" dirty="0" smtClean="0"/>
              <a:t>Works(Anna, Apple, [2005,2015])</a:t>
            </a:r>
          </a:p>
          <a:p>
            <a:pPr lvl="1"/>
            <a:r>
              <a:rPr lang="en-US" dirty="0" smtClean="0"/>
              <a:t>Concrete: Efficient representation of facts. Finite representation of possibly infinite tuples.</a:t>
            </a:r>
            <a:endParaRPr lang="en-US" dirty="0"/>
          </a:p>
        </p:txBody>
      </p:sp>
    </p:spTree>
    <p:extLst>
      <p:ext uri="{BB962C8B-B14F-4D97-AF65-F5344CB8AC3E}">
        <p14:creationId xmlns:p14="http://schemas.microsoft.com/office/powerpoint/2010/main" val="348677859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A Typical (Temporal) Data Integration Pipeline</a:t>
            </a:r>
            <a:endParaRPr lang="en-US" dirty="0"/>
          </a:p>
        </p:txBody>
      </p:sp>
      <p:grpSp>
        <p:nvGrpSpPr>
          <p:cNvPr id="5" name="Group 4"/>
          <p:cNvGrpSpPr/>
          <p:nvPr/>
        </p:nvGrpSpPr>
        <p:grpSpPr>
          <a:xfrm>
            <a:off x="1223777" y="1682501"/>
            <a:ext cx="10593903" cy="3729497"/>
            <a:chOff x="1090097" y="2778677"/>
            <a:chExt cx="10593903" cy="3729497"/>
          </a:xfrm>
        </p:grpSpPr>
        <p:sp>
          <p:nvSpPr>
            <p:cNvPr id="6" name="Can 5"/>
            <p:cNvSpPr/>
            <p:nvPr/>
          </p:nvSpPr>
          <p:spPr>
            <a:xfrm>
              <a:off x="5433989" y="5009041"/>
              <a:ext cx="1318813" cy="974099"/>
            </a:xfrm>
            <a:prstGeom prst="can">
              <a:avLst/>
            </a:prstGeom>
            <a:solidFill>
              <a:schemeClr val="accent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000000"/>
                </a:solidFill>
              </a:endParaRPr>
            </a:p>
          </p:txBody>
        </p:sp>
        <p:sp>
          <p:nvSpPr>
            <p:cNvPr id="7" name="Can 6"/>
            <p:cNvSpPr/>
            <p:nvPr/>
          </p:nvSpPr>
          <p:spPr>
            <a:xfrm>
              <a:off x="3546467" y="5060510"/>
              <a:ext cx="1318813" cy="891806"/>
            </a:xfrm>
            <a:prstGeom prst="can">
              <a:avLst/>
            </a:prstGeom>
            <a:solidFill>
              <a:schemeClr val="accent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000000"/>
                </a:solidFill>
              </a:endParaRPr>
            </a:p>
          </p:txBody>
        </p:sp>
        <p:sp>
          <p:nvSpPr>
            <p:cNvPr id="8" name="Rounded Rectangle 7"/>
            <p:cNvSpPr/>
            <p:nvPr/>
          </p:nvSpPr>
          <p:spPr>
            <a:xfrm>
              <a:off x="1090097" y="4107361"/>
              <a:ext cx="1156052" cy="570750"/>
            </a:xfrm>
            <a:prstGeom prst="roundRect">
              <a:avLst/>
            </a:prstGeom>
            <a:solidFill>
              <a:schemeClr val="accent3">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Extraction</a:t>
              </a:r>
              <a:endParaRPr lang="en-US" sz="1400" dirty="0">
                <a:solidFill>
                  <a:schemeClr val="tx1"/>
                </a:solidFill>
              </a:endParaRPr>
            </a:p>
          </p:txBody>
        </p:sp>
        <p:sp>
          <p:nvSpPr>
            <p:cNvPr id="9" name="Rounded Rectangle 8"/>
            <p:cNvSpPr/>
            <p:nvPr/>
          </p:nvSpPr>
          <p:spPr>
            <a:xfrm>
              <a:off x="2583940" y="3939720"/>
              <a:ext cx="1292906" cy="916585"/>
            </a:xfrm>
            <a:prstGeom prst="roundRect">
              <a:avLst/>
            </a:prstGeom>
            <a:solidFill>
              <a:schemeClr val="accent3">
                <a:lumMod val="60000"/>
                <a:lumOff val="40000"/>
              </a:schemeClr>
            </a:solidFill>
            <a:ln w="952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rgbClr val="000000"/>
                  </a:solidFill>
                </a:rPr>
                <a:t>M</a:t>
              </a:r>
              <a:r>
                <a:rPr lang="en-US" sz="1600" dirty="0" smtClean="0">
                  <a:solidFill>
                    <a:srgbClr val="000000"/>
                  </a:solidFill>
                </a:rPr>
                <a:t>apping </a:t>
              </a:r>
              <a:r>
                <a:rPr lang="en-US" sz="1600" dirty="0">
                  <a:solidFill>
                    <a:srgbClr val="000000"/>
                  </a:solidFill>
                </a:rPr>
                <a:t>&amp;</a:t>
              </a:r>
              <a:endParaRPr lang="en-US" sz="1600" dirty="0" smtClean="0">
                <a:solidFill>
                  <a:srgbClr val="000000"/>
                </a:solidFill>
              </a:endParaRPr>
            </a:p>
            <a:p>
              <a:pPr algn="ctr"/>
              <a:r>
                <a:rPr lang="en-US" sz="1600" dirty="0" smtClean="0">
                  <a:solidFill>
                    <a:srgbClr val="000000"/>
                  </a:solidFill>
                </a:rPr>
                <a:t>Exchange</a:t>
              </a:r>
              <a:endParaRPr lang="en-US" sz="1600" dirty="0">
                <a:solidFill>
                  <a:srgbClr val="000000"/>
                </a:solidFill>
              </a:endParaRPr>
            </a:p>
          </p:txBody>
        </p:sp>
        <p:sp>
          <p:nvSpPr>
            <p:cNvPr id="10" name="Rounded Rectangle 9"/>
            <p:cNvSpPr/>
            <p:nvPr/>
          </p:nvSpPr>
          <p:spPr>
            <a:xfrm>
              <a:off x="4199657" y="3939720"/>
              <a:ext cx="1201192" cy="916585"/>
            </a:xfrm>
            <a:prstGeom prst="roundRect">
              <a:avLst/>
            </a:prstGeom>
            <a:solidFill>
              <a:schemeClr val="accent3">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0000"/>
                  </a:solidFill>
                </a:rPr>
                <a:t>Cleaning</a:t>
              </a:r>
              <a:endParaRPr lang="en-US" sz="1600" dirty="0">
                <a:solidFill>
                  <a:srgbClr val="000000"/>
                </a:solidFill>
              </a:endParaRPr>
            </a:p>
          </p:txBody>
        </p:sp>
        <p:sp>
          <p:nvSpPr>
            <p:cNvPr id="11" name="Rounded Rectangle 10"/>
            <p:cNvSpPr/>
            <p:nvPr/>
          </p:nvSpPr>
          <p:spPr>
            <a:xfrm>
              <a:off x="5798620" y="3953089"/>
              <a:ext cx="1032650" cy="916585"/>
            </a:xfrm>
            <a:prstGeom prst="roundRect">
              <a:avLst/>
            </a:prstGeom>
            <a:solidFill>
              <a:schemeClr val="accent3">
                <a:lumMod val="60000"/>
                <a:lumOff val="40000"/>
              </a:schemeClr>
            </a:solidFill>
            <a:ln w="952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rgbClr val="000000"/>
                  </a:solidFill>
                </a:rPr>
                <a:t>Linking</a:t>
              </a:r>
              <a:endParaRPr lang="en-US" sz="1600" dirty="0">
                <a:solidFill>
                  <a:srgbClr val="000000"/>
                </a:solidFill>
              </a:endParaRPr>
            </a:p>
          </p:txBody>
        </p:sp>
        <p:sp>
          <p:nvSpPr>
            <p:cNvPr id="12" name="Folded Corner 11"/>
            <p:cNvSpPr/>
            <p:nvPr/>
          </p:nvSpPr>
          <p:spPr>
            <a:xfrm>
              <a:off x="1090097" y="5040993"/>
              <a:ext cx="1156052" cy="571500"/>
            </a:xfrm>
            <a:prstGeom prst="foldedCorner">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olded Corner 12"/>
            <p:cNvSpPr/>
            <p:nvPr/>
          </p:nvSpPr>
          <p:spPr>
            <a:xfrm>
              <a:off x="1217097" y="4933043"/>
              <a:ext cx="1156052" cy="571500"/>
            </a:xfrm>
            <a:prstGeom prst="foldedCorner">
              <a:avLst/>
            </a:prstGeom>
            <a:solidFill>
              <a:schemeClr val="accent6">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200" dirty="0">
                  <a:solidFill>
                    <a:schemeClr val="tx1"/>
                  </a:solidFill>
                </a:rPr>
                <a:t>Unstructured</a:t>
              </a:r>
            </a:p>
            <a:p>
              <a:r>
                <a:rPr lang="en-US" sz="1200" dirty="0">
                  <a:solidFill>
                    <a:schemeClr val="tx1"/>
                  </a:solidFill>
                </a:rPr>
                <a:t>data </a:t>
              </a:r>
              <a:r>
                <a:rPr lang="en-US" sz="1200" dirty="0" smtClean="0">
                  <a:solidFill>
                    <a:schemeClr val="tx1"/>
                  </a:solidFill>
                </a:rPr>
                <a:t>sources</a:t>
              </a:r>
              <a:endParaRPr lang="en-US" sz="1200" dirty="0">
                <a:solidFill>
                  <a:schemeClr val="tx1"/>
                </a:solidFill>
              </a:endParaRPr>
            </a:p>
          </p:txBody>
        </p:sp>
        <p:sp>
          <p:nvSpPr>
            <p:cNvPr id="14" name="Can 13"/>
            <p:cNvSpPr/>
            <p:nvPr/>
          </p:nvSpPr>
          <p:spPr>
            <a:xfrm>
              <a:off x="3637354" y="4959780"/>
              <a:ext cx="1318813" cy="891806"/>
            </a:xfrm>
            <a:prstGeom prst="can">
              <a:avLst/>
            </a:prstGeom>
            <a:solidFill>
              <a:schemeClr val="accent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Structured data</a:t>
              </a:r>
              <a:endParaRPr lang="en-US" sz="1400" dirty="0">
                <a:solidFill>
                  <a:srgbClr val="000000"/>
                </a:solidFill>
              </a:endParaRPr>
            </a:p>
          </p:txBody>
        </p:sp>
        <p:sp>
          <p:nvSpPr>
            <p:cNvPr id="15" name="Can 14"/>
            <p:cNvSpPr/>
            <p:nvPr/>
          </p:nvSpPr>
          <p:spPr>
            <a:xfrm>
              <a:off x="8446396" y="3724913"/>
              <a:ext cx="1295400" cy="1346200"/>
            </a:xfrm>
            <a:prstGeom prst="can">
              <a:avLst/>
            </a:prstGeom>
            <a:solidFill>
              <a:schemeClr val="accent2">
                <a:lumMod val="60000"/>
                <a:lumOff val="40000"/>
              </a:schemeClr>
            </a:solidFill>
            <a:ln w="952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Archive</a:t>
              </a:r>
            </a:p>
          </p:txBody>
        </p:sp>
        <p:cxnSp>
          <p:nvCxnSpPr>
            <p:cNvPr id="16" name="Straight Arrow Connector 15"/>
            <p:cNvCxnSpPr>
              <a:stCxn id="8" idx="3"/>
              <a:endCxn id="9" idx="1"/>
            </p:cNvCxnSpPr>
            <p:nvPr/>
          </p:nvCxnSpPr>
          <p:spPr>
            <a:xfrm>
              <a:off x="2246149" y="4392736"/>
              <a:ext cx="337791" cy="52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9" idx="3"/>
              <a:endCxn id="10" idx="1"/>
            </p:cNvCxnSpPr>
            <p:nvPr/>
          </p:nvCxnSpPr>
          <p:spPr>
            <a:xfrm>
              <a:off x="3876846" y="4398013"/>
              <a:ext cx="322811"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10" idx="3"/>
              <a:endCxn id="11" idx="1"/>
            </p:cNvCxnSpPr>
            <p:nvPr/>
          </p:nvCxnSpPr>
          <p:spPr>
            <a:xfrm>
              <a:off x="5400849" y="4398013"/>
              <a:ext cx="397771" cy="1336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1" idx="3"/>
              <a:endCxn id="15" idx="2"/>
            </p:cNvCxnSpPr>
            <p:nvPr/>
          </p:nvCxnSpPr>
          <p:spPr>
            <a:xfrm flipV="1">
              <a:off x="6831270" y="4398013"/>
              <a:ext cx="1615126" cy="1336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0" name="Right Brace 19"/>
            <p:cNvSpPr/>
            <p:nvPr/>
          </p:nvSpPr>
          <p:spPr>
            <a:xfrm>
              <a:off x="9846923" y="3846433"/>
              <a:ext cx="177800" cy="1072280"/>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Can 20"/>
            <p:cNvSpPr/>
            <p:nvPr/>
          </p:nvSpPr>
          <p:spPr>
            <a:xfrm>
              <a:off x="5536496" y="4951891"/>
              <a:ext cx="1318813" cy="974099"/>
            </a:xfrm>
            <a:prstGeom prst="can">
              <a:avLst/>
            </a:prstGeom>
            <a:solidFill>
              <a:schemeClr val="accent2">
                <a:lumMod val="60000"/>
                <a:lumOff val="4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000000"/>
                  </a:solidFill>
                </a:rPr>
                <a:t>Structured data</a:t>
              </a:r>
              <a:endParaRPr lang="en-US" sz="1400" dirty="0">
                <a:solidFill>
                  <a:srgbClr val="000000"/>
                </a:solidFill>
              </a:endParaRPr>
            </a:p>
          </p:txBody>
        </p:sp>
        <p:cxnSp>
          <p:nvCxnSpPr>
            <p:cNvPr id="22" name="Curved Connector 21"/>
            <p:cNvCxnSpPr>
              <a:endCxn id="8" idx="0"/>
            </p:cNvCxnSpPr>
            <p:nvPr/>
          </p:nvCxnSpPr>
          <p:spPr>
            <a:xfrm rot="10800000" flipV="1">
              <a:off x="1668123" y="3224881"/>
              <a:ext cx="2313268" cy="882480"/>
            </a:xfrm>
            <a:prstGeom prst="curvedConnector2">
              <a:avLst/>
            </a:prstGeom>
            <a:ln>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3" name="Curved Connector 22"/>
            <p:cNvCxnSpPr>
              <a:stCxn id="32" idx="2"/>
              <a:endCxn id="10" idx="0"/>
            </p:cNvCxnSpPr>
            <p:nvPr/>
          </p:nvCxnSpPr>
          <p:spPr>
            <a:xfrm rot="16200000" flipH="1">
              <a:off x="4437374" y="3576841"/>
              <a:ext cx="402278" cy="323479"/>
            </a:xfrm>
            <a:prstGeom prst="curvedConnector3">
              <a:avLst>
                <a:gd name="adj1" fmla="val 50000"/>
              </a:avLst>
            </a:prstGeom>
            <a:ln>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4" name="Curved Connector 23"/>
            <p:cNvCxnSpPr>
              <a:endCxn id="11" idx="0"/>
            </p:cNvCxnSpPr>
            <p:nvPr/>
          </p:nvCxnSpPr>
          <p:spPr>
            <a:xfrm>
              <a:off x="4986425" y="3435650"/>
              <a:ext cx="1328520" cy="517439"/>
            </a:xfrm>
            <a:prstGeom prst="curvedConnector2">
              <a:avLst/>
            </a:prstGeom>
            <a:ln>
              <a:prstDash val="sysDash"/>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V="1">
              <a:off x="8293365" y="6330821"/>
              <a:ext cx="532190" cy="1"/>
            </a:xfrm>
            <a:prstGeom prst="straightConnector1">
              <a:avLst/>
            </a:prstGeom>
            <a:ln>
              <a:prstDash val="sysDash"/>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8763688" y="6158251"/>
              <a:ext cx="1056700" cy="338554"/>
            </a:xfrm>
            <a:prstGeom prst="rect">
              <a:avLst/>
            </a:prstGeom>
            <a:noFill/>
          </p:spPr>
          <p:txBody>
            <a:bodyPr wrap="none" rtlCol="0">
              <a:spAutoFit/>
            </a:bodyPr>
            <a:lstStyle/>
            <a:p>
              <a:r>
                <a:rPr lang="en-US" sz="1600" dirty="0" smtClean="0"/>
                <a:t>User input</a:t>
              </a:r>
              <a:endParaRPr lang="en-US" sz="1600" dirty="0"/>
            </a:p>
          </p:txBody>
        </p:sp>
        <p:cxnSp>
          <p:nvCxnSpPr>
            <p:cNvPr id="27" name="Straight Arrow Connector 26"/>
            <p:cNvCxnSpPr/>
            <p:nvPr/>
          </p:nvCxnSpPr>
          <p:spPr>
            <a:xfrm flipV="1">
              <a:off x="9987221" y="6355830"/>
              <a:ext cx="532190" cy="1"/>
            </a:xfrm>
            <a:prstGeom prst="straightConnector1">
              <a:avLst/>
            </a:prstGeom>
            <a:ln>
              <a:solidFill>
                <a:schemeClr val="tx1"/>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10455126" y="6169620"/>
              <a:ext cx="1217601" cy="338554"/>
            </a:xfrm>
            <a:prstGeom prst="rect">
              <a:avLst/>
            </a:prstGeom>
            <a:noFill/>
          </p:spPr>
          <p:txBody>
            <a:bodyPr wrap="none" rtlCol="0">
              <a:spAutoFit/>
            </a:bodyPr>
            <a:lstStyle/>
            <a:p>
              <a:r>
                <a:rPr lang="en-US" sz="1600" dirty="0" smtClean="0"/>
                <a:t>Flow of data</a:t>
              </a:r>
              <a:endParaRPr lang="en-US" sz="1600" dirty="0"/>
            </a:p>
          </p:txBody>
        </p:sp>
        <p:sp>
          <p:nvSpPr>
            <p:cNvPr id="29" name="TextBox 28"/>
            <p:cNvSpPr txBox="1"/>
            <p:nvPr/>
          </p:nvSpPr>
          <p:spPr>
            <a:xfrm>
              <a:off x="7208601" y="6138842"/>
              <a:ext cx="1025040" cy="369332"/>
            </a:xfrm>
            <a:prstGeom prst="rect">
              <a:avLst/>
            </a:prstGeom>
            <a:noFill/>
          </p:spPr>
          <p:txBody>
            <a:bodyPr wrap="none" rtlCol="0">
              <a:spAutoFit/>
            </a:bodyPr>
            <a:lstStyle/>
            <a:p>
              <a:r>
                <a:rPr lang="en-US" b="1" u="sng" dirty="0" smtClean="0"/>
                <a:t>Legend</a:t>
              </a:r>
              <a:endParaRPr lang="en-US" b="1" u="sng" dirty="0"/>
            </a:p>
          </p:txBody>
        </p:sp>
        <p:cxnSp>
          <p:nvCxnSpPr>
            <p:cNvPr id="30" name="Curved Connector 29"/>
            <p:cNvCxnSpPr>
              <a:endCxn id="33" idx="0"/>
            </p:cNvCxnSpPr>
            <p:nvPr/>
          </p:nvCxnSpPr>
          <p:spPr>
            <a:xfrm>
              <a:off x="5066632" y="3181684"/>
              <a:ext cx="5776053" cy="614462"/>
            </a:xfrm>
            <a:prstGeom prst="curvedConnector2">
              <a:avLst/>
            </a:prstGeom>
            <a:ln>
              <a:prstDash val="sysDash"/>
              <a:tailEnd type="arrow"/>
            </a:ln>
          </p:spPr>
          <p:style>
            <a:lnRef idx="2">
              <a:schemeClr val="accent1"/>
            </a:lnRef>
            <a:fillRef idx="0">
              <a:schemeClr val="accent1"/>
            </a:fillRef>
            <a:effectRef idx="1">
              <a:schemeClr val="accent1"/>
            </a:effectRef>
            <a:fontRef idx="minor">
              <a:schemeClr val="tx1"/>
            </a:fontRef>
          </p:style>
        </p:cxnSp>
        <p:cxnSp>
          <p:nvCxnSpPr>
            <p:cNvPr id="31" name="Curved Connector 30"/>
            <p:cNvCxnSpPr>
              <a:endCxn id="9" idx="0"/>
            </p:cNvCxnSpPr>
            <p:nvPr/>
          </p:nvCxnSpPr>
          <p:spPr>
            <a:xfrm rot="10800000" flipV="1">
              <a:off x="3230394" y="3462386"/>
              <a:ext cx="766769" cy="477333"/>
            </a:xfrm>
            <a:prstGeom prst="curvedConnector2">
              <a:avLst/>
            </a:prstGeom>
            <a:ln>
              <a:prstDash val="sysDash"/>
              <a:tailEnd type="arrow"/>
            </a:ln>
          </p:spPr>
          <p:style>
            <a:lnRef idx="2">
              <a:schemeClr val="accent1"/>
            </a:lnRef>
            <a:fillRef idx="0">
              <a:schemeClr val="accent1"/>
            </a:fillRef>
            <a:effectRef idx="1">
              <a:schemeClr val="accent1"/>
            </a:effectRef>
            <a:fontRef idx="minor">
              <a:schemeClr val="tx1"/>
            </a:fontRef>
          </p:style>
        </p:cxnSp>
        <p:pic>
          <p:nvPicPr>
            <p:cNvPr id="32" name="Picture 3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42511" y="2778677"/>
              <a:ext cx="1068525" cy="758765"/>
            </a:xfrm>
            <a:prstGeom prst="rect">
              <a:avLst/>
            </a:prstGeom>
          </p:spPr>
        </p:pic>
        <p:sp>
          <p:nvSpPr>
            <p:cNvPr id="33" name="Rounded Rectangle 32"/>
            <p:cNvSpPr/>
            <p:nvPr/>
          </p:nvSpPr>
          <p:spPr>
            <a:xfrm>
              <a:off x="10001369" y="3796146"/>
              <a:ext cx="1682631" cy="1430908"/>
            </a:xfrm>
            <a:prstGeom prst="roundRect">
              <a:avLst/>
            </a:prstGeom>
            <a:solidFill>
              <a:schemeClr val="accent3">
                <a:lumMod val="60000"/>
                <a:lumOff val="40000"/>
              </a:schemeClr>
            </a:solidFill>
            <a:ln w="952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000000"/>
                  </a:solidFill>
                </a:rPr>
                <a:t>Tooling for analysis (e.g., query, visualization, explanations)</a:t>
              </a:r>
              <a:endParaRPr lang="en-US" sz="1600" dirty="0">
                <a:solidFill>
                  <a:srgbClr val="000000"/>
                </a:solidFill>
              </a:endParaRPr>
            </a:p>
          </p:txBody>
        </p:sp>
      </p:grpSp>
      <p:sp>
        <p:nvSpPr>
          <p:cNvPr id="53" name="Rounded Rectangle 52"/>
          <p:cNvSpPr/>
          <p:nvPr/>
        </p:nvSpPr>
        <p:spPr>
          <a:xfrm>
            <a:off x="7274487" y="2848891"/>
            <a:ext cx="933723" cy="916585"/>
          </a:xfrm>
          <a:prstGeom prst="roundRect">
            <a:avLst/>
          </a:prstGeom>
          <a:solidFill>
            <a:schemeClr val="accent3">
              <a:lumMod val="60000"/>
              <a:lumOff val="40000"/>
            </a:schemeClr>
          </a:solidFill>
          <a:ln w="952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rgbClr val="000000"/>
                </a:solidFill>
              </a:rPr>
              <a:t>Fusion</a:t>
            </a:r>
            <a:endParaRPr lang="en-US" sz="1600" dirty="0">
              <a:solidFill>
                <a:srgbClr val="000000"/>
              </a:solidFill>
            </a:endParaRPr>
          </a:p>
        </p:txBody>
      </p:sp>
      <p:cxnSp>
        <p:nvCxnSpPr>
          <p:cNvPr id="68" name="Curved Connector 67"/>
          <p:cNvCxnSpPr>
            <a:endCxn id="53" idx="0"/>
          </p:cNvCxnSpPr>
          <p:nvPr/>
        </p:nvCxnSpPr>
        <p:spPr>
          <a:xfrm>
            <a:off x="5133474" y="2205789"/>
            <a:ext cx="2607875" cy="643102"/>
          </a:xfrm>
          <a:prstGeom prst="curvedConnector2">
            <a:avLst/>
          </a:prstGeom>
          <a:ln>
            <a:prstDash val="sysDash"/>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591913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Roadmap</a:t>
            </a:r>
            <a:endParaRPr lang="en-US" b="1" dirty="0"/>
          </a:p>
        </p:txBody>
      </p:sp>
      <p:sp>
        <p:nvSpPr>
          <p:cNvPr id="3" name="Content Placeholder 2"/>
          <p:cNvSpPr>
            <a:spLocks noGrp="1"/>
          </p:cNvSpPr>
          <p:nvPr>
            <p:ph idx="1"/>
          </p:nvPr>
        </p:nvSpPr>
        <p:spPr/>
        <p:txBody>
          <a:bodyPr/>
          <a:lstStyle/>
          <a:p>
            <a:r>
              <a:rPr lang="en-US" dirty="0" smtClean="0"/>
              <a:t>Introduction and Motivation</a:t>
            </a:r>
          </a:p>
          <a:p>
            <a:r>
              <a:rPr lang="en-US" dirty="0" smtClean="0"/>
              <a:t>Connecting back to Temporal Databases</a:t>
            </a:r>
          </a:p>
          <a:p>
            <a:r>
              <a:rPr lang="en-US" dirty="0" smtClean="0"/>
              <a:t>Extraction</a:t>
            </a:r>
          </a:p>
          <a:p>
            <a:r>
              <a:rPr lang="en-US" dirty="0" smtClean="0"/>
              <a:t>Linking</a:t>
            </a:r>
          </a:p>
          <a:p>
            <a:r>
              <a:rPr lang="en-US" dirty="0" smtClean="0"/>
              <a:t>Fusion</a:t>
            </a:r>
          </a:p>
          <a:p>
            <a:r>
              <a:rPr lang="en-US" dirty="0" smtClean="0"/>
              <a:t>Conclusion</a:t>
            </a:r>
            <a:endParaRPr lang="en-US" dirty="0"/>
          </a:p>
        </p:txBody>
      </p:sp>
    </p:spTree>
    <p:extLst>
      <p:ext uri="{BB962C8B-B14F-4D97-AF65-F5344CB8AC3E}">
        <p14:creationId xmlns:p14="http://schemas.microsoft.com/office/powerpoint/2010/main" val="243923266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Connecting back to </a:t>
            </a:r>
            <a:br>
              <a:rPr lang="en-US" b="1" dirty="0" smtClean="0"/>
            </a:br>
            <a:r>
              <a:rPr lang="en-US" b="1" dirty="0" smtClean="0"/>
              <a:t>Temporal Databases</a:t>
            </a:r>
            <a:endParaRPr lang="en-US" b="1"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178406558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Temporal Databases</a:t>
            </a:r>
            <a:endParaRPr lang="en-US" dirty="0"/>
          </a:p>
        </p:txBody>
      </p:sp>
      <p:sp>
        <p:nvSpPr>
          <p:cNvPr id="3" name="Content Placeholder 2"/>
          <p:cNvSpPr>
            <a:spLocks noGrp="1"/>
          </p:cNvSpPr>
          <p:nvPr>
            <p:ph idx="1"/>
          </p:nvPr>
        </p:nvSpPr>
        <p:spPr>
          <a:xfrm>
            <a:off x="2589211" y="1671053"/>
            <a:ext cx="9161631" cy="4451684"/>
          </a:xfrm>
        </p:spPr>
        <p:txBody>
          <a:bodyPr>
            <a:normAutofit lnSpcReduction="10000"/>
          </a:bodyPr>
          <a:lstStyle/>
          <a:p>
            <a:r>
              <a:rPr lang="en-US" dirty="0" smtClean="0"/>
              <a:t>Motivated also by the need to keep historical data. E.g., Needed by almost every business for legal reasons.</a:t>
            </a:r>
          </a:p>
          <a:p>
            <a:r>
              <a:rPr lang="en-US" dirty="0"/>
              <a:t>Conventional DBs:</a:t>
            </a:r>
          </a:p>
          <a:p>
            <a:pPr lvl="1"/>
            <a:r>
              <a:rPr lang="en-US" dirty="0"/>
              <a:t>DB captures only the current state.</a:t>
            </a:r>
          </a:p>
          <a:p>
            <a:pPr lvl="1"/>
            <a:r>
              <a:rPr lang="en-US" dirty="0"/>
              <a:t>Transactions update the database to a new state. Old state is not kept.</a:t>
            </a:r>
          </a:p>
          <a:p>
            <a:r>
              <a:rPr lang="en-US" dirty="0"/>
              <a:t>Temporal DBs:</a:t>
            </a:r>
          </a:p>
          <a:p>
            <a:pPr lvl="1">
              <a:lnSpc>
                <a:spcPct val="90000"/>
              </a:lnSpc>
            </a:pPr>
            <a:r>
              <a:rPr lang="en-US" dirty="0"/>
              <a:t>Time is central to the DB system. DB captures current and past states. </a:t>
            </a:r>
          </a:p>
          <a:p>
            <a:pPr lvl="1">
              <a:lnSpc>
                <a:spcPct val="90000"/>
              </a:lnSpc>
            </a:pPr>
            <a:r>
              <a:rPr lang="en-US" dirty="0" smtClean="0"/>
              <a:t>Retrieval </a:t>
            </a:r>
            <a:r>
              <a:rPr lang="en-US" dirty="0"/>
              <a:t>to past states (i.e., snapshots).</a:t>
            </a:r>
          </a:p>
          <a:p>
            <a:endParaRPr lang="en-US" dirty="0" smtClean="0"/>
          </a:p>
          <a:p>
            <a:endParaRPr lang="en-US" dirty="0"/>
          </a:p>
        </p:txBody>
      </p:sp>
    </p:spTree>
    <p:extLst>
      <p:ext uri="{BB962C8B-B14F-4D97-AF65-F5344CB8AC3E}">
        <p14:creationId xmlns:p14="http://schemas.microsoft.com/office/powerpoint/2010/main" val="385359555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Temporal Databases (cont’d)</a:t>
            </a:r>
            <a:endParaRPr lang="en-US" dirty="0"/>
          </a:p>
        </p:txBody>
      </p:sp>
      <p:sp>
        <p:nvSpPr>
          <p:cNvPr id="3" name="Content Placeholder 2"/>
          <p:cNvSpPr>
            <a:spLocks noGrp="1"/>
          </p:cNvSpPr>
          <p:nvPr>
            <p:ph idx="1"/>
          </p:nvPr>
        </p:nvSpPr>
        <p:spPr>
          <a:xfrm>
            <a:off x="2589212" y="1644317"/>
            <a:ext cx="8915400" cy="4266906"/>
          </a:xfrm>
        </p:spPr>
        <p:txBody>
          <a:bodyPr>
            <a:normAutofit/>
          </a:bodyPr>
          <a:lstStyle/>
          <a:p>
            <a:r>
              <a:rPr lang="en-US" dirty="0"/>
              <a:t>Significant prior work on temporal databases and temporal query languages. </a:t>
            </a:r>
          </a:p>
          <a:p>
            <a:pPr marL="0" indent="0">
              <a:buNone/>
            </a:pPr>
            <a:r>
              <a:rPr lang="en-US" dirty="0"/>
              <a:t>	E.g., </a:t>
            </a:r>
            <a:r>
              <a:rPr lang="en-US" sz="2000" dirty="0"/>
              <a:t>Temporal DBs [Snodgrass, </a:t>
            </a:r>
            <a:r>
              <a:rPr lang="en-US" sz="2000" dirty="0" err="1"/>
              <a:t>Ahn</a:t>
            </a:r>
            <a:r>
              <a:rPr lang="en-US" sz="2000" dirty="0"/>
              <a:t> 86</a:t>
            </a:r>
            <a:r>
              <a:rPr lang="en-US" sz="2000" dirty="0" smtClean="0"/>
              <a:t>], </a:t>
            </a:r>
            <a:r>
              <a:rPr lang="en-US" sz="2000" dirty="0"/>
              <a:t>TSQL2 [Snodgrass 95], </a:t>
            </a:r>
            <a:r>
              <a:rPr lang="en-US" sz="2000" dirty="0" smtClean="0"/>
              <a:t>	[</a:t>
            </a:r>
            <a:r>
              <a:rPr lang="en-US" sz="2000" dirty="0" err="1"/>
              <a:t>Chomicki</a:t>
            </a:r>
            <a:r>
              <a:rPr lang="en-US" sz="2000" dirty="0"/>
              <a:t> and </a:t>
            </a:r>
            <a:r>
              <a:rPr lang="en-US" sz="2000" dirty="0" err="1"/>
              <a:t>Toman</a:t>
            </a:r>
            <a:r>
              <a:rPr lang="en-US" sz="2000" dirty="0"/>
              <a:t> 05], </a:t>
            </a:r>
            <a:r>
              <a:rPr lang="en-US" sz="2000" dirty="0" smtClean="0"/>
              <a:t>…</a:t>
            </a:r>
          </a:p>
          <a:p>
            <a:pPr marL="0" indent="0">
              <a:buNone/>
            </a:pPr>
            <a:endParaRPr lang="en-US" sz="2000" dirty="0"/>
          </a:p>
          <a:p>
            <a:r>
              <a:rPr lang="en-US" dirty="0"/>
              <a:t>Bi-temporal databases</a:t>
            </a:r>
          </a:p>
          <a:p>
            <a:pPr lvl="1"/>
            <a:r>
              <a:rPr lang="en-US" dirty="0"/>
              <a:t>DB2 </a:t>
            </a:r>
            <a:r>
              <a:rPr lang="en-US" dirty="0" smtClean="0"/>
              <a:t>10, </a:t>
            </a:r>
            <a:r>
              <a:rPr lang="en-US" dirty="0"/>
              <a:t>Oracle </a:t>
            </a:r>
            <a:r>
              <a:rPr lang="en-US" dirty="0" smtClean="0"/>
              <a:t>12c Flashback/Total Recall, SAP HANA, Teradata, …</a:t>
            </a:r>
          </a:p>
          <a:p>
            <a:pPr lvl="1"/>
            <a:r>
              <a:rPr lang="en-US" dirty="0" smtClean="0"/>
              <a:t>Temporal features can be found in SQL:2011.</a:t>
            </a:r>
          </a:p>
          <a:p>
            <a:pPr lvl="1"/>
            <a:endParaRPr lang="en-US" dirty="0">
              <a:solidFill>
                <a:schemeClr val="tx1"/>
              </a:solidFill>
            </a:endParaRPr>
          </a:p>
          <a:p>
            <a:endParaRPr lang="en-US" sz="2000" dirty="0" smtClean="0"/>
          </a:p>
          <a:p>
            <a:pPr marL="0" indent="0">
              <a:buNone/>
            </a:pPr>
            <a:endParaRPr lang="en-US" sz="2000" dirty="0"/>
          </a:p>
        </p:txBody>
      </p:sp>
    </p:spTree>
    <p:extLst>
      <p:ext uri="{BB962C8B-B14F-4D97-AF65-F5344CB8AC3E}">
        <p14:creationId xmlns:p14="http://schemas.microsoft.com/office/powerpoint/2010/main" val="236627302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Bi-temporal Databases</a:t>
            </a:r>
            <a:endParaRPr lang="en-US" dirty="0"/>
          </a:p>
        </p:txBody>
      </p:sp>
      <p:sp>
        <p:nvSpPr>
          <p:cNvPr id="3" name="Content Placeholder 2"/>
          <p:cNvSpPr>
            <a:spLocks noGrp="1"/>
          </p:cNvSpPr>
          <p:nvPr>
            <p:ph idx="1"/>
          </p:nvPr>
        </p:nvSpPr>
        <p:spPr>
          <a:xfrm>
            <a:off x="2589212" y="1671052"/>
            <a:ext cx="8915400" cy="4240169"/>
          </a:xfrm>
        </p:spPr>
        <p:txBody>
          <a:bodyPr>
            <a:normAutofit fontScale="77500" lnSpcReduction="20000"/>
          </a:bodyPr>
          <a:lstStyle/>
          <a:p>
            <a:pPr marL="114300" indent="0">
              <a:buNone/>
            </a:pPr>
            <a:r>
              <a:rPr lang="en-US" dirty="0" smtClean="0"/>
              <a:t>Two notions of time:</a:t>
            </a:r>
          </a:p>
          <a:p>
            <a:r>
              <a:rPr lang="en-US" b="1" dirty="0" smtClean="0"/>
              <a:t>Application time (aka Valid time)</a:t>
            </a:r>
            <a:r>
              <a:rPr lang="en-US" dirty="0" smtClean="0"/>
              <a:t>: </a:t>
            </a:r>
          </a:p>
          <a:p>
            <a:pPr lvl="1"/>
            <a:r>
              <a:rPr lang="en-US" sz="2800" dirty="0" smtClean="0"/>
              <a:t>The time a fact is true in the real world.</a:t>
            </a:r>
          </a:p>
          <a:p>
            <a:r>
              <a:rPr lang="en-US" b="1" dirty="0" smtClean="0"/>
              <a:t>System time (aka Transaction time)</a:t>
            </a:r>
            <a:r>
              <a:rPr lang="en-US" dirty="0" smtClean="0"/>
              <a:t>: </a:t>
            </a:r>
          </a:p>
          <a:p>
            <a:pPr lvl="1"/>
            <a:r>
              <a:rPr lang="en-US" sz="2800" dirty="0" smtClean="0"/>
              <a:t>The time a fact is entered into a database system. </a:t>
            </a:r>
          </a:p>
          <a:p>
            <a:pPr lvl="1"/>
            <a:r>
              <a:rPr lang="en-US" sz="2800" dirty="0" smtClean="0"/>
              <a:t>Can only increase.</a:t>
            </a:r>
          </a:p>
          <a:p>
            <a:r>
              <a:rPr lang="en-US" dirty="0" smtClean="0"/>
              <a:t>See </a:t>
            </a:r>
            <a:r>
              <a:rPr lang="en-US" i="1" dirty="0"/>
              <a:t>Temporal database entries for Encyclopedia of Database Systems</a:t>
            </a:r>
            <a:r>
              <a:rPr lang="en-US" dirty="0"/>
              <a:t>, </a:t>
            </a:r>
            <a:r>
              <a:rPr lang="en-US" dirty="0" smtClean="0"/>
              <a:t>2009. </a:t>
            </a:r>
            <a:r>
              <a:rPr lang="en-US" sz="2300" dirty="0" smtClean="0"/>
              <a:t>[Jensen, Snodgrass 09]</a:t>
            </a:r>
          </a:p>
          <a:p>
            <a:endParaRPr lang="en-US" sz="2600" dirty="0"/>
          </a:p>
          <a:p>
            <a:pPr>
              <a:lnSpc>
                <a:spcPct val="120000"/>
              </a:lnSpc>
            </a:pPr>
            <a:r>
              <a:rPr lang="en-US" dirty="0" smtClean="0"/>
              <a:t>Bi-temporal </a:t>
            </a:r>
            <a:r>
              <a:rPr lang="en-US" dirty="0" err="1" smtClean="0"/>
              <a:t>dbs</a:t>
            </a:r>
            <a:r>
              <a:rPr lang="en-US" dirty="0" smtClean="0"/>
              <a:t> not an immediate fit for temporal data integration. </a:t>
            </a:r>
          </a:p>
        </p:txBody>
      </p:sp>
    </p:spTree>
    <p:extLst>
      <p:ext uri="{BB962C8B-B14F-4D97-AF65-F5344CB8AC3E}">
        <p14:creationId xmlns:p14="http://schemas.microsoft.com/office/powerpoint/2010/main" val="22458548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Media Example</a:t>
            </a:r>
            <a:endParaRPr lang="en-US" dirty="0"/>
          </a:p>
        </p:txBody>
      </p:sp>
      <p:sp>
        <p:nvSpPr>
          <p:cNvPr id="3" name="TextBox 10"/>
          <p:cNvSpPr txBox="1">
            <a:spLocks noChangeArrowheads="1"/>
          </p:cNvSpPr>
          <p:nvPr/>
        </p:nvSpPr>
        <p:spPr bwMode="auto">
          <a:xfrm>
            <a:off x="3271799" y="1879752"/>
            <a:ext cx="2463254" cy="1032260"/>
          </a:xfrm>
          <a:prstGeom prst="rect">
            <a:avLst/>
          </a:prstGeom>
          <a:solidFill>
            <a:schemeClr val="bg1"/>
          </a:solidFill>
          <a:ln w="9525">
            <a:solidFill>
              <a:schemeClr val="tx1"/>
            </a:solidFill>
            <a:miter lim="800000"/>
            <a:headEnd/>
            <a:tailEnd/>
          </a:ln>
        </p:spPr>
        <p:txBody>
          <a:bodyPr/>
          <a:lstStyle/>
          <a:p>
            <a:r>
              <a:rPr lang="en-US" b="1" dirty="0" smtClean="0"/>
              <a:t>March 28, 11.01am. Anna: I am at SFMOMA …</a:t>
            </a:r>
            <a:endParaRPr lang="en-US" sz="4000" dirty="0"/>
          </a:p>
        </p:txBody>
      </p:sp>
      <p:sp>
        <p:nvSpPr>
          <p:cNvPr id="4" name="TextBox 10"/>
          <p:cNvSpPr txBox="1">
            <a:spLocks noChangeArrowheads="1"/>
          </p:cNvSpPr>
          <p:nvPr/>
        </p:nvSpPr>
        <p:spPr bwMode="auto">
          <a:xfrm>
            <a:off x="3271799" y="3118458"/>
            <a:ext cx="2637043" cy="1105964"/>
          </a:xfrm>
          <a:prstGeom prst="rect">
            <a:avLst/>
          </a:prstGeom>
          <a:solidFill>
            <a:schemeClr val="bg1"/>
          </a:solidFill>
          <a:ln w="9525">
            <a:solidFill>
              <a:schemeClr val="tx1"/>
            </a:solidFill>
            <a:miter lim="800000"/>
            <a:headEnd/>
            <a:tailEnd/>
          </a:ln>
        </p:spPr>
        <p:txBody>
          <a:bodyPr/>
          <a:lstStyle/>
          <a:p>
            <a:r>
              <a:rPr lang="en-US" b="1" dirty="0" smtClean="0"/>
              <a:t>March 28, 1.15pm.</a:t>
            </a:r>
            <a:endParaRPr lang="en-US" sz="4000" dirty="0"/>
          </a:p>
          <a:p>
            <a:r>
              <a:rPr lang="en-US" b="1" dirty="0" smtClean="0"/>
              <a:t>Anna: At SFMOMA enjoying the Matisse!</a:t>
            </a:r>
          </a:p>
        </p:txBody>
      </p:sp>
      <p:sp>
        <p:nvSpPr>
          <p:cNvPr id="5" name="TextBox 10"/>
          <p:cNvSpPr txBox="1">
            <a:spLocks noChangeArrowheads="1"/>
          </p:cNvSpPr>
          <p:nvPr/>
        </p:nvSpPr>
        <p:spPr bwMode="auto">
          <a:xfrm>
            <a:off x="3271799" y="4545263"/>
            <a:ext cx="2623675" cy="1590842"/>
          </a:xfrm>
          <a:prstGeom prst="rect">
            <a:avLst/>
          </a:prstGeom>
          <a:solidFill>
            <a:schemeClr val="bg1"/>
          </a:solidFill>
          <a:ln w="9525">
            <a:solidFill>
              <a:schemeClr val="tx1"/>
            </a:solidFill>
            <a:miter lim="800000"/>
            <a:headEnd/>
            <a:tailEnd/>
          </a:ln>
        </p:spPr>
        <p:txBody>
          <a:bodyPr/>
          <a:lstStyle/>
          <a:p>
            <a:r>
              <a:rPr lang="en-US" b="1" dirty="0" smtClean="0"/>
              <a:t>I met Anna at Fleur De Lys on March 28 at 12 noon for lunch… enjoyed a delicious Chocolate Tartlet</a:t>
            </a:r>
            <a:r>
              <a:rPr lang="en-US" b="1" dirty="0"/>
              <a:t>!</a:t>
            </a:r>
            <a:endParaRPr lang="en-US" dirty="0"/>
          </a:p>
        </p:txBody>
      </p:sp>
      <p:sp>
        <p:nvSpPr>
          <p:cNvPr id="6" name="TextBox 5"/>
          <p:cNvSpPr txBox="1"/>
          <p:nvPr/>
        </p:nvSpPr>
        <p:spPr>
          <a:xfrm>
            <a:off x="2310297" y="1972856"/>
            <a:ext cx="819230" cy="646331"/>
          </a:xfrm>
          <a:prstGeom prst="rect">
            <a:avLst/>
          </a:prstGeom>
          <a:noFill/>
        </p:spPr>
        <p:txBody>
          <a:bodyPr wrap="none" rtlCol="0">
            <a:spAutoFit/>
          </a:bodyPr>
          <a:lstStyle/>
          <a:p>
            <a:r>
              <a:rPr lang="en-US" dirty="0" smtClean="0"/>
              <a:t>Anna’s</a:t>
            </a:r>
          </a:p>
          <a:p>
            <a:r>
              <a:rPr lang="en-US" dirty="0" smtClean="0"/>
              <a:t>Tweet</a:t>
            </a:r>
            <a:endParaRPr lang="en-US" dirty="0"/>
          </a:p>
        </p:txBody>
      </p:sp>
      <p:sp>
        <p:nvSpPr>
          <p:cNvPr id="7" name="TextBox 6"/>
          <p:cNvSpPr txBox="1"/>
          <p:nvPr/>
        </p:nvSpPr>
        <p:spPr>
          <a:xfrm>
            <a:off x="2310297" y="3159685"/>
            <a:ext cx="819230" cy="646331"/>
          </a:xfrm>
          <a:prstGeom prst="rect">
            <a:avLst/>
          </a:prstGeom>
          <a:noFill/>
        </p:spPr>
        <p:txBody>
          <a:bodyPr wrap="none" rtlCol="0">
            <a:spAutoFit/>
          </a:bodyPr>
          <a:lstStyle/>
          <a:p>
            <a:r>
              <a:rPr lang="en-US" dirty="0" smtClean="0"/>
              <a:t>Anna’s</a:t>
            </a:r>
          </a:p>
          <a:p>
            <a:r>
              <a:rPr lang="en-US" dirty="0" smtClean="0"/>
              <a:t>Tweet</a:t>
            </a:r>
            <a:endParaRPr lang="en-US" dirty="0"/>
          </a:p>
        </p:txBody>
      </p:sp>
      <p:sp>
        <p:nvSpPr>
          <p:cNvPr id="8" name="TextBox 7"/>
          <p:cNvSpPr txBox="1"/>
          <p:nvPr/>
        </p:nvSpPr>
        <p:spPr>
          <a:xfrm>
            <a:off x="2058737" y="4670251"/>
            <a:ext cx="1212001" cy="646331"/>
          </a:xfrm>
          <a:prstGeom prst="rect">
            <a:avLst/>
          </a:prstGeom>
          <a:noFill/>
        </p:spPr>
        <p:txBody>
          <a:bodyPr wrap="square" rtlCol="0">
            <a:spAutoFit/>
          </a:bodyPr>
          <a:lstStyle/>
          <a:p>
            <a:r>
              <a:rPr lang="en-US" dirty="0" smtClean="0"/>
              <a:t>Jessica’s blog</a:t>
            </a:r>
            <a:endParaRPr lang="en-US" dirty="0"/>
          </a:p>
        </p:txBody>
      </p:sp>
      <p:pic>
        <p:nvPicPr>
          <p:cNvPr id="13" name="Picture 12"/>
          <p:cNvPicPr>
            <a:picLocks noChangeAspect="1"/>
          </p:cNvPicPr>
          <p:nvPr/>
        </p:nvPicPr>
        <p:blipFill>
          <a:blip r:embed="rId3"/>
          <a:stretch>
            <a:fillRect/>
          </a:stretch>
        </p:blipFill>
        <p:spPr>
          <a:xfrm>
            <a:off x="2436395" y="5316582"/>
            <a:ext cx="533400" cy="533400"/>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70245" y="3806016"/>
            <a:ext cx="482812" cy="489307"/>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86983" y="2577722"/>
            <a:ext cx="482812" cy="489307"/>
          </a:xfrm>
          <a:prstGeom prst="rect">
            <a:avLst/>
          </a:prstGeom>
        </p:spPr>
      </p:pic>
      <p:grpSp>
        <p:nvGrpSpPr>
          <p:cNvPr id="16" name="Group 15"/>
          <p:cNvGrpSpPr/>
          <p:nvPr/>
        </p:nvGrpSpPr>
        <p:grpSpPr>
          <a:xfrm>
            <a:off x="5735053" y="1871579"/>
            <a:ext cx="6042527" cy="3469105"/>
            <a:chOff x="5735053" y="1871579"/>
            <a:chExt cx="6042527" cy="3469105"/>
          </a:xfrm>
        </p:grpSpPr>
        <p:cxnSp>
          <p:nvCxnSpPr>
            <p:cNvPr id="9" name="Straight Arrow Connector 8"/>
            <p:cNvCxnSpPr>
              <a:stCxn id="4" idx="3"/>
              <a:endCxn id="12" idx="1"/>
            </p:cNvCxnSpPr>
            <p:nvPr/>
          </p:nvCxnSpPr>
          <p:spPr>
            <a:xfrm>
              <a:off x="5908842" y="3671440"/>
              <a:ext cx="1493629" cy="16825"/>
            </a:xfrm>
            <a:prstGeom prst="straightConnector1">
              <a:avLst/>
            </a:prstGeom>
            <a:ln>
              <a:solidFill>
                <a:srgbClr val="2F2B20"/>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3" idx="3"/>
            </p:cNvCxnSpPr>
            <p:nvPr/>
          </p:nvCxnSpPr>
          <p:spPr>
            <a:xfrm>
              <a:off x="5735053" y="2395882"/>
              <a:ext cx="1667418" cy="627350"/>
            </a:xfrm>
            <a:prstGeom prst="straightConnector1">
              <a:avLst/>
            </a:prstGeom>
            <a:ln>
              <a:solidFill>
                <a:srgbClr val="2F2B20"/>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5" idx="3"/>
            </p:cNvCxnSpPr>
            <p:nvPr/>
          </p:nvCxnSpPr>
          <p:spPr>
            <a:xfrm flipV="1">
              <a:off x="5895474" y="4291263"/>
              <a:ext cx="1470526" cy="1049421"/>
            </a:xfrm>
            <a:prstGeom prst="straightConnector1">
              <a:avLst/>
            </a:prstGeom>
            <a:ln>
              <a:solidFill>
                <a:srgbClr val="2F2B20"/>
              </a:solidFill>
              <a:tailEnd type="arrow"/>
            </a:ln>
          </p:spPr>
          <p:style>
            <a:lnRef idx="2">
              <a:schemeClr val="accent1"/>
            </a:lnRef>
            <a:fillRef idx="0">
              <a:schemeClr val="accent1"/>
            </a:fillRef>
            <a:effectRef idx="1">
              <a:schemeClr val="accent1"/>
            </a:effectRef>
            <a:fontRef idx="minor">
              <a:schemeClr val="tx1"/>
            </a:fontRef>
          </p:style>
        </p:cxnSp>
        <p:sp>
          <p:nvSpPr>
            <p:cNvPr id="12" name="TextBox 10"/>
            <p:cNvSpPr txBox="1">
              <a:spLocks noChangeArrowheads="1"/>
            </p:cNvSpPr>
            <p:nvPr/>
          </p:nvSpPr>
          <p:spPr bwMode="auto">
            <a:xfrm>
              <a:off x="7402471" y="2670845"/>
              <a:ext cx="3679950" cy="2034839"/>
            </a:xfrm>
            <a:prstGeom prst="rect">
              <a:avLst/>
            </a:prstGeom>
            <a:solidFill>
              <a:schemeClr val="bg1"/>
            </a:solidFill>
            <a:ln w="9525">
              <a:solidFill>
                <a:schemeClr val="tx1"/>
              </a:solidFill>
              <a:miter lim="800000"/>
              <a:headEnd/>
              <a:tailEnd/>
            </a:ln>
          </p:spPr>
          <p:txBody>
            <a:bodyPr/>
            <a:lstStyle/>
            <a:p>
              <a:endParaRPr lang="en-US" b="1" dirty="0"/>
            </a:p>
            <a:p>
              <a:r>
                <a:rPr lang="en-US" b="1" dirty="0" smtClean="0"/>
                <a:t>11.01-12noon: @</a:t>
              </a:r>
              <a:r>
                <a:rPr lang="en-US" b="1" dirty="0" err="1" smtClean="0"/>
                <a:t>SFMoma</a:t>
              </a:r>
              <a:r>
                <a:rPr lang="en-US" b="1" dirty="0" smtClean="0"/>
                <a:t>.</a:t>
              </a:r>
            </a:p>
            <a:p>
              <a:endParaRPr lang="en-US" b="1" dirty="0" smtClean="0"/>
            </a:p>
            <a:p>
              <a:r>
                <a:rPr lang="en-US" b="1" dirty="0" smtClean="0"/>
                <a:t>12noon-1.15pm: @Fleur De Lys.</a:t>
              </a:r>
              <a:endParaRPr lang="en-US" b="1" dirty="0"/>
            </a:p>
            <a:p>
              <a:endParaRPr lang="en-US" b="1" dirty="0" smtClean="0"/>
            </a:p>
            <a:p>
              <a:r>
                <a:rPr lang="en-US" b="1" dirty="0" smtClean="0"/>
                <a:t>1.15pm onwards: @</a:t>
              </a:r>
              <a:r>
                <a:rPr lang="en-US" b="1" dirty="0" err="1" smtClean="0"/>
                <a:t>SFMoma</a:t>
              </a:r>
              <a:r>
                <a:rPr lang="en-US" b="1" dirty="0" smtClean="0"/>
                <a:t>. </a:t>
              </a:r>
              <a:endParaRPr lang="en-US" sz="4000" dirty="0"/>
            </a:p>
          </p:txBody>
        </p:sp>
        <p:sp>
          <p:nvSpPr>
            <p:cNvPr id="18" name="TextBox 17"/>
            <p:cNvSpPr txBox="1"/>
            <p:nvPr/>
          </p:nvSpPr>
          <p:spPr>
            <a:xfrm>
              <a:off x="7232318" y="1871579"/>
              <a:ext cx="4545262" cy="923330"/>
            </a:xfrm>
            <a:prstGeom prst="rect">
              <a:avLst/>
            </a:prstGeom>
            <a:noFill/>
          </p:spPr>
          <p:txBody>
            <a:bodyPr wrap="square" rtlCol="0">
              <a:spAutoFit/>
            </a:bodyPr>
            <a:lstStyle/>
            <a:p>
              <a:r>
                <a:rPr lang="en-US" b="1" dirty="0" smtClean="0"/>
                <a:t>Integrated profile of Anna’s </a:t>
              </a:r>
              <a:r>
                <a:rPr lang="en-US" b="1" dirty="0"/>
                <a:t>timeline and location on March 28:</a:t>
              </a:r>
            </a:p>
            <a:p>
              <a:endParaRPr lang="en-US" dirty="0"/>
            </a:p>
          </p:txBody>
        </p:sp>
      </p:grpSp>
    </p:spTree>
    <p:extLst>
      <p:ext uri="{BB962C8B-B14F-4D97-AF65-F5344CB8AC3E}">
        <p14:creationId xmlns:p14="http://schemas.microsoft.com/office/powerpoint/2010/main" val="12186054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was Anna on March 28?</a:t>
            </a:r>
            <a:endParaRPr lang="en-US" dirty="0"/>
          </a:p>
        </p:txBody>
      </p:sp>
      <p:sp>
        <p:nvSpPr>
          <p:cNvPr id="3" name="Content Placeholder 2"/>
          <p:cNvSpPr>
            <a:spLocks noGrp="1"/>
          </p:cNvSpPr>
          <p:nvPr>
            <p:ph idx="1"/>
          </p:nvPr>
        </p:nvSpPr>
        <p:spPr>
          <a:xfrm>
            <a:off x="2468896" y="3342101"/>
            <a:ext cx="8915400" cy="3344484"/>
          </a:xfrm>
        </p:spPr>
        <p:txBody>
          <a:bodyPr>
            <a:normAutofit/>
          </a:bodyPr>
          <a:lstStyle/>
          <a:p>
            <a:r>
              <a:rPr lang="en-US" sz="2400" dirty="0" smtClean="0"/>
              <a:t>Use </a:t>
            </a:r>
            <a:r>
              <a:rPr lang="en-US" sz="2400" dirty="0" err="1" smtClean="0"/>
              <a:t>bitemporal</a:t>
            </a:r>
            <a:r>
              <a:rPr lang="en-US" sz="2400" dirty="0" smtClean="0"/>
              <a:t> databases to form an integrated profile of Anna’s timeline and location from pieces of information above.</a:t>
            </a:r>
          </a:p>
          <a:p>
            <a:r>
              <a:rPr lang="en-US" sz="2400" dirty="0" smtClean="0"/>
              <a:t>Match </a:t>
            </a:r>
            <a:r>
              <a:rPr lang="en-US" sz="2400" dirty="0"/>
              <a:t>“Since” to valid </a:t>
            </a:r>
            <a:r>
              <a:rPr lang="en-US" sz="2400" dirty="0" smtClean="0"/>
              <a:t>time, </a:t>
            </a:r>
            <a:r>
              <a:rPr lang="en-US" sz="2400" dirty="0"/>
              <a:t>“Retrieved” to transaction time</a:t>
            </a:r>
            <a:r>
              <a:rPr lang="en-US" sz="2400" dirty="0" smtClean="0"/>
              <a:t>.</a:t>
            </a:r>
          </a:p>
          <a:p>
            <a:endParaRPr lang="en-US" sz="2400" dirty="0"/>
          </a:p>
        </p:txBody>
      </p:sp>
      <p:sp>
        <p:nvSpPr>
          <p:cNvPr id="4" name="Oval 19"/>
          <p:cNvSpPr>
            <a:spLocks noChangeArrowheads="1"/>
          </p:cNvSpPr>
          <p:nvPr/>
        </p:nvSpPr>
        <p:spPr bwMode="auto">
          <a:xfrm>
            <a:off x="1622187" y="1927297"/>
            <a:ext cx="449930" cy="505752"/>
          </a:xfrm>
          <a:prstGeom prst="ellipse">
            <a:avLst/>
          </a:prstGeom>
          <a:solidFill>
            <a:srgbClr val="99CCFF"/>
          </a:solidFill>
          <a:ln w="9525">
            <a:solidFill>
              <a:schemeClr val="tx1"/>
            </a:solidFill>
            <a:round/>
            <a:headEnd/>
            <a:tailEnd/>
          </a:ln>
        </p:spPr>
        <p:txBody>
          <a:bodyPr wrap="none" anchor="ctr"/>
          <a:lstStyle/>
          <a:p>
            <a:pPr algn="ctr" defTabSz="914400"/>
            <a:r>
              <a:rPr lang="en-US" dirty="0"/>
              <a:t>1</a:t>
            </a:r>
          </a:p>
        </p:txBody>
      </p:sp>
      <p:sp>
        <p:nvSpPr>
          <p:cNvPr id="5" name="Oval 20"/>
          <p:cNvSpPr>
            <a:spLocks noChangeArrowheads="1"/>
          </p:cNvSpPr>
          <p:nvPr/>
        </p:nvSpPr>
        <p:spPr bwMode="auto">
          <a:xfrm>
            <a:off x="5156961" y="1899506"/>
            <a:ext cx="409575" cy="466725"/>
          </a:xfrm>
          <a:prstGeom prst="ellipse">
            <a:avLst/>
          </a:prstGeom>
          <a:solidFill>
            <a:srgbClr val="FFCC99"/>
          </a:solidFill>
          <a:ln w="9525">
            <a:solidFill>
              <a:schemeClr val="tx1"/>
            </a:solidFill>
            <a:round/>
            <a:headEnd/>
            <a:tailEnd/>
          </a:ln>
        </p:spPr>
        <p:txBody>
          <a:bodyPr wrap="none" anchor="ctr"/>
          <a:lstStyle/>
          <a:p>
            <a:pPr algn="ctr"/>
            <a:r>
              <a:rPr lang="en-US" dirty="0"/>
              <a:t>2</a:t>
            </a:r>
          </a:p>
        </p:txBody>
      </p:sp>
      <p:sp>
        <p:nvSpPr>
          <p:cNvPr id="6" name="Oval 24"/>
          <p:cNvSpPr>
            <a:spLocks noChangeArrowheads="1"/>
          </p:cNvSpPr>
          <p:nvPr/>
        </p:nvSpPr>
        <p:spPr bwMode="auto">
          <a:xfrm>
            <a:off x="8461642" y="1882259"/>
            <a:ext cx="409575" cy="466725"/>
          </a:xfrm>
          <a:prstGeom prst="ellipse">
            <a:avLst/>
          </a:prstGeom>
          <a:solidFill>
            <a:schemeClr val="accent3">
              <a:lumMod val="75000"/>
            </a:schemeClr>
          </a:solidFill>
          <a:ln w="9525">
            <a:solidFill>
              <a:schemeClr val="tx1"/>
            </a:solidFill>
            <a:round/>
            <a:headEnd/>
            <a:tailEnd/>
          </a:ln>
        </p:spPr>
        <p:txBody>
          <a:bodyPr wrap="none" anchor="ctr"/>
          <a:lstStyle/>
          <a:p>
            <a:pPr algn="ctr"/>
            <a:r>
              <a:rPr lang="en-US" dirty="0"/>
              <a:t>3</a:t>
            </a:r>
          </a:p>
        </p:txBody>
      </p:sp>
      <p:sp>
        <p:nvSpPr>
          <p:cNvPr id="7" name="Rectangle 19"/>
          <p:cNvSpPr>
            <a:spLocks noChangeArrowheads="1"/>
          </p:cNvSpPr>
          <p:nvPr/>
        </p:nvSpPr>
        <p:spPr bwMode="auto">
          <a:xfrm>
            <a:off x="2203211" y="1941664"/>
            <a:ext cx="2876792" cy="1133067"/>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Since: </a:t>
            </a:r>
            <a:r>
              <a:rPr lang="en-US" b="1" dirty="0">
                <a:ea typeface="Arial Unicode MS"/>
                <a:cs typeface="Arial Unicode MS"/>
              </a:rPr>
              <a:t>Mar </a:t>
            </a:r>
            <a:r>
              <a:rPr lang="en-US" b="1" dirty="0" smtClean="0">
                <a:ea typeface="Arial Unicode MS"/>
                <a:cs typeface="Arial Unicode MS"/>
              </a:rPr>
              <a:t>28, 11:01am</a:t>
            </a:r>
          </a:p>
          <a:p>
            <a:pPr marL="228600" indent="-228600" defTabSz="914400"/>
            <a:r>
              <a:rPr lang="en-US" b="1" dirty="0" smtClean="0">
                <a:ea typeface="Arial Unicode MS"/>
                <a:cs typeface="Arial Unicode MS"/>
              </a:rPr>
              <a:t>Extracted: Mar 30, 12pm</a:t>
            </a:r>
            <a:endParaRPr lang="en-US" b="1" dirty="0">
              <a:ea typeface="Arial Unicode MS"/>
              <a:cs typeface="Arial Unicode MS"/>
            </a:endParaRPr>
          </a:p>
        </p:txBody>
      </p:sp>
      <p:sp>
        <p:nvSpPr>
          <p:cNvPr id="8" name="Rectangle 19"/>
          <p:cNvSpPr>
            <a:spLocks noChangeArrowheads="1"/>
          </p:cNvSpPr>
          <p:nvPr/>
        </p:nvSpPr>
        <p:spPr bwMode="auto">
          <a:xfrm>
            <a:off x="5626279" y="1937878"/>
            <a:ext cx="2795826" cy="1120333"/>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Since: </a:t>
            </a:r>
            <a:r>
              <a:rPr lang="en-US" b="1" dirty="0">
                <a:ea typeface="Arial Unicode MS"/>
                <a:cs typeface="Arial Unicode MS"/>
              </a:rPr>
              <a:t>Mar </a:t>
            </a:r>
            <a:r>
              <a:rPr lang="en-US" b="1" dirty="0" smtClean="0">
                <a:ea typeface="Arial Unicode MS"/>
                <a:cs typeface="Arial Unicode MS"/>
              </a:rPr>
              <a:t>28, 1:15pm</a:t>
            </a:r>
          </a:p>
          <a:p>
            <a:pPr marL="228600" indent="-228600" defTabSz="914400"/>
            <a:r>
              <a:rPr lang="en-US" b="1" dirty="0" smtClean="0">
                <a:ea typeface="Arial Unicode MS"/>
                <a:cs typeface="Arial Unicode MS"/>
              </a:rPr>
              <a:t>Extracted: Mar 30, 2pm</a:t>
            </a:r>
            <a:endParaRPr lang="en-US" b="1" dirty="0">
              <a:ea typeface="Arial Unicode MS"/>
              <a:cs typeface="Arial Unicode MS"/>
            </a:endParaRPr>
          </a:p>
        </p:txBody>
      </p:sp>
      <p:sp>
        <p:nvSpPr>
          <p:cNvPr id="9" name="Rectangle 19"/>
          <p:cNvSpPr>
            <a:spLocks noChangeArrowheads="1"/>
          </p:cNvSpPr>
          <p:nvPr/>
        </p:nvSpPr>
        <p:spPr bwMode="auto">
          <a:xfrm>
            <a:off x="8940105" y="1991349"/>
            <a:ext cx="2840671" cy="1102562"/>
          </a:xfrm>
          <a:prstGeom prst="rect">
            <a:avLst/>
          </a:prstGeom>
          <a:noFill/>
          <a:ln w="25400" algn="ctr">
            <a:solidFill>
              <a:srgbClr val="7F7F7F"/>
            </a:solidFill>
            <a:prstDash val="sysDash"/>
            <a:miter lim="800000"/>
            <a:headEnd/>
            <a:tailEnd/>
          </a:ln>
        </p:spPr>
        <p:txBody>
          <a:bodyPr/>
          <a:lstStyle/>
          <a:p>
            <a:pPr marL="228600" indent="-228600" defTabSz="914400"/>
            <a:r>
              <a:rPr lang="en-US" b="1" dirty="0" err="1" smtClean="0">
                <a:ea typeface="Arial Unicode MS"/>
                <a:cs typeface="Arial Unicode MS"/>
              </a:rPr>
              <a:t>Anna@Fleur</a:t>
            </a:r>
            <a:r>
              <a:rPr lang="en-US" b="1" dirty="0" smtClean="0">
                <a:ea typeface="Arial Unicode MS"/>
                <a:cs typeface="Arial Unicode MS"/>
              </a:rPr>
              <a:t> De Lys</a:t>
            </a:r>
          </a:p>
          <a:p>
            <a:pPr marL="228600" indent="-228600" defTabSz="914400"/>
            <a:r>
              <a:rPr lang="en-US" b="1" dirty="0" smtClean="0">
                <a:ea typeface="Arial Unicode MS"/>
                <a:cs typeface="Arial Unicode MS"/>
              </a:rPr>
              <a:t>Since: </a:t>
            </a:r>
            <a:r>
              <a:rPr lang="en-US" b="1" dirty="0">
                <a:ea typeface="Arial Unicode MS"/>
                <a:cs typeface="Arial Unicode MS"/>
              </a:rPr>
              <a:t>Mar </a:t>
            </a:r>
            <a:r>
              <a:rPr lang="en-US" b="1" dirty="0" smtClean="0">
                <a:ea typeface="Arial Unicode MS"/>
                <a:cs typeface="Arial Unicode MS"/>
              </a:rPr>
              <a:t>28, 12noon</a:t>
            </a:r>
          </a:p>
          <a:p>
            <a:pPr marL="228600" indent="-228600" defTabSz="914400"/>
            <a:r>
              <a:rPr lang="en-US" b="1" dirty="0" smtClean="0">
                <a:ea typeface="Arial Unicode MS"/>
                <a:cs typeface="Arial Unicode MS"/>
              </a:rPr>
              <a:t>Extracted: Mar 29</a:t>
            </a:r>
            <a:endParaRPr lang="en-US" b="1" dirty="0">
              <a:ea typeface="Arial Unicode MS"/>
              <a:cs typeface="Arial Unicode MS"/>
            </a:endParaRPr>
          </a:p>
        </p:txBody>
      </p:sp>
      <p:sp>
        <p:nvSpPr>
          <p:cNvPr id="10" name="TextBox 9"/>
          <p:cNvSpPr txBox="1"/>
          <p:nvPr/>
        </p:nvSpPr>
        <p:spPr>
          <a:xfrm>
            <a:off x="2203211" y="1629382"/>
            <a:ext cx="2037636" cy="369332"/>
          </a:xfrm>
          <a:prstGeom prst="rect">
            <a:avLst/>
          </a:prstGeom>
          <a:noFill/>
        </p:spPr>
        <p:txBody>
          <a:bodyPr wrap="square" rtlCol="0">
            <a:spAutoFit/>
          </a:bodyPr>
          <a:lstStyle/>
          <a:p>
            <a:r>
              <a:rPr lang="en-US" dirty="0" smtClean="0"/>
              <a:t>Anna: Twitter</a:t>
            </a:r>
            <a:endParaRPr lang="en-US" dirty="0"/>
          </a:p>
        </p:txBody>
      </p:sp>
      <p:sp>
        <p:nvSpPr>
          <p:cNvPr id="11" name="TextBox 10"/>
          <p:cNvSpPr txBox="1"/>
          <p:nvPr/>
        </p:nvSpPr>
        <p:spPr>
          <a:xfrm>
            <a:off x="5626279" y="1620521"/>
            <a:ext cx="1636273" cy="369332"/>
          </a:xfrm>
          <a:prstGeom prst="rect">
            <a:avLst/>
          </a:prstGeom>
          <a:noFill/>
        </p:spPr>
        <p:txBody>
          <a:bodyPr wrap="none" rtlCol="0">
            <a:spAutoFit/>
          </a:bodyPr>
          <a:lstStyle/>
          <a:p>
            <a:r>
              <a:rPr lang="en-US" dirty="0" smtClean="0"/>
              <a:t>Anna: Twitter</a:t>
            </a:r>
            <a:endParaRPr lang="en-US" dirty="0"/>
          </a:p>
        </p:txBody>
      </p:sp>
      <p:sp>
        <p:nvSpPr>
          <p:cNvPr id="12" name="TextBox 11"/>
          <p:cNvSpPr txBox="1"/>
          <p:nvPr/>
        </p:nvSpPr>
        <p:spPr>
          <a:xfrm>
            <a:off x="8940105" y="1683573"/>
            <a:ext cx="1723060" cy="369332"/>
          </a:xfrm>
          <a:prstGeom prst="rect">
            <a:avLst/>
          </a:prstGeom>
          <a:noFill/>
        </p:spPr>
        <p:txBody>
          <a:bodyPr wrap="none" rtlCol="0">
            <a:spAutoFit/>
          </a:bodyPr>
          <a:lstStyle/>
          <a:p>
            <a:r>
              <a:rPr lang="en-US" dirty="0" smtClean="0"/>
              <a:t>Jessica’s blog</a:t>
            </a:r>
            <a:endParaRPr lang="en-US" dirty="0"/>
          </a:p>
        </p:txBody>
      </p:sp>
      <p:pic>
        <p:nvPicPr>
          <p:cNvPr id="16" name="Picture 15" descr="imgres.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469605" y="0"/>
            <a:ext cx="2690395" cy="600383"/>
          </a:xfrm>
          <a:prstGeom prst="rect">
            <a:avLst/>
          </a:prstGeom>
        </p:spPr>
      </p:pic>
      <p:pic>
        <p:nvPicPr>
          <p:cNvPr id="17" name="Picture 16" descr="imgres.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138993" y="0"/>
            <a:ext cx="2053007" cy="1149684"/>
          </a:xfrm>
          <a:prstGeom prst="rect">
            <a:avLst/>
          </a:prstGeom>
        </p:spPr>
      </p:pic>
    </p:spTree>
    <p:extLst>
      <p:ext uri="{BB962C8B-B14F-4D97-AF65-F5344CB8AC3E}">
        <p14:creationId xmlns:p14="http://schemas.microsoft.com/office/powerpoint/2010/main" val="282573651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a:xfrm>
            <a:off x="2589212" y="1786032"/>
            <a:ext cx="8915400" cy="4724400"/>
          </a:xfrm>
        </p:spPr>
        <p:txBody>
          <a:bodyPr>
            <a:normAutofit/>
          </a:bodyPr>
          <a:lstStyle/>
          <a:p>
            <a:pPr>
              <a:lnSpc>
                <a:spcPct val="80000"/>
              </a:lnSpc>
            </a:pPr>
            <a:r>
              <a:rPr lang="en-US" sz="2600" dirty="0"/>
              <a:t>Electronically available data </a:t>
            </a:r>
            <a:r>
              <a:rPr lang="en-US" sz="2600" dirty="0" smtClean="0"/>
              <a:t>are growing </a:t>
            </a:r>
            <a:r>
              <a:rPr lang="en-US" sz="2600" dirty="0"/>
              <a:t>at a record </a:t>
            </a:r>
            <a:r>
              <a:rPr lang="en-US" sz="2600" dirty="0" smtClean="0"/>
              <a:t>pace.</a:t>
            </a:r>
          </a:p>
          <a:p>
            <a:pPr lvl="1"/>
            <a:r>
              <a:rPr lang="en-US" dirty="0"/>
              <a:t>2.5 </a:t>
            </a:r>
            <a:r>
              <a:rPr lang="en-US" dirty="0" err="1"/>
              <a:t>exabytes</a:t>
            </a:r>
            <a:r>
              <a:rPr lang="en-US" dirty="0"/>
              <a:t> according to IBM, 2.5 billion GB of data was generated everyday in </a:t>
            </a:r>
            <a:r>
              <a:rPr lang="en-US" dirty="0" smtClean="0"/>
              <a:t>2012. </a:t>
            </a:r>
            <a:endParaRPr lang="en-US" dirty="0"/>
          </a:p>
          <a:p>
            <a:pPr marL="457200" lvl="1" indent="0">
              <a:buNone/>
            </a:pPr>
            <a:r>
              <a:rPr lang="en-US" dirty="0" smtClean="0"/>
              <a:t>	--- </a:t>
            </a:r>
            <a:r>
              <a:rPr lang="en-US" sz="2000" dirty="0" smtClean="0"/>
              <a:t>Source: </a:t>
            </a:r>
            <a:r>
              <a:rPr lang="en-US" sz="2000" i="1" dirty="0"/>
              <a:t>BBC, “Big Data: Are you ready for blast off?”, 2014</a:t>
            </a:r>
            <a:r>
              <a:rPr lang="en-US" sz="2000" i="1" dirty="0" smtClean="0"/>
              <a:t>.</a:t>
            </a:r>
            <a:endParaRPr lang="en-US" sz="2000" dirty="0"/>
          </a:p>
          <a:p>
            <a:pPr lvl="1">
              <a:lnSpc>
                <a:spcPct val="80000"/>
              </a:lnSpc>
            </a:pPr>
            <a:endParaRPr lang="en-US" dirty="0" smtClean="0"/>
          </a:p>
          <a:p>
            <a:pPr lvl="1"/>
            <a:r>
              <a:rPr lang="en-US" dirty="0" smtClean="0"/>
              <a:t>Enterprise </a:t>
            </a:r>
            <a:r>
              <a:rPr lang="en-US" dirty="0"/>
              <a:t>(personnel records, business </a:t>
            </a:r>
            <a:r>
              <a:rPr lang="en-US" dirty="0" smtClean="0"/>
              <a:t>transactions, …)</a:t>
            </a:r>
            <a:endParaRPr lang="en-US" dirty="0"/>
          </a:p>
          <a:p>
            <a:pPr lvl="1"/>
            <a:r>
              <a:rPr lang="en-US" dirty="0" smtClean="0"/>
              <a:t>Public </a:t>
            </a:r>
            <a:r>
              <a:rPr lang="en-US" dirty="0"/>
              <a:t>(</a:t>
            </a:r>
            <a:r>
              <a:rPr lang="en-US" dirty="0" smtClean="0"/>
              <a:t>websites, social media: </a:t>
            </a:r>
            <a:r>
              <a:rPr lang="en-US" dirty="0"/>
              <a:t>blogs, </a:t>
            </a:r>
            <a:r>
              <a:rPr lang="en-US" dirty="0" smtClean="0"/>
              <a:t>tweets, …)</a:t>
            </a:r>
            <a:endParaRPr lang="en-US" dirty="0"/>
          </a:p>
          <a:p>
            <a:pPr lvl="1"/>
            <a:r>
              <a:rPr lang="en-US" dirty="0" smtClean="0"/>
              <a:t>Required </a:t>
            </a:r>
            <a:r>
              <a:rPr lang="en-US" dirty="0"/>
              <a:t>by regulation  (financial filings, real estate transactions, …</a:t>
            </a:r>
            <a:r>
              <a:rPr lang="en-US" dirty="0" smtClean="0"/>
              <a:t>)</a:t>
            </a:r>
          </a:p>
          <a:p>
            <a:pPr lvl="1">
              <a:lnSpc>
                <a:spcPct val="80000"/>
              </a:lnSpc>
            </a:pPr>
            <a:endParaRPr lang="en-US" sz="2200" dirty="0"/>
          </a:p>
          <a:p>
            <a:pPr lvl="1">
              <a:lnSpc>
                <a:spcPct val="80000"/>
              </a:lnSpc>
            </a:pPr>
            <a:endParaRPr lang="en-US" sz="2200" dirty="0"/>
          </a:p>
        </p:txBody>
      </p:sp>
      <p:pic>
        <p:nvPicPr>
          <p:cNvPr id="6" name="Picture 6"/>
          <p:cNvPicPr>
            <a:picLocks noChangeAspect="1" noChangeArrowheads="1"/>
          </p:cNvPicPr>
          <p:nvPr/>
        </p:nvPicPr>
        <p:blipFill>
          <a:blip r:embed="rId3"/>
          <a:srcRect/>
          <a:stretch>
            <a:fillRect/>
          </a:stretch>
        </p:blipFill>
        <p:spPr bwMode="auto">
          <a:xfrm>
            <a:off x="979298" y="4313153"/>
            <a:ext cx="1672161" cy="405899"/>
          </a:xfrm>
          <a:prstGeom prst="rect">
            <a:avLst/>
          </a:prstGeom>
          <a:noFill/>
          <a:ln w="9525">
            <a:noFill/>
            <a:miter lim="800000"/>
            <a:headEnd/>
            <a:tailEnd/>
          </a:ln>
        </p:spPr>
      </p:pic>
      <p:pic>
        <p:nvPicPr>
          <p:cNvPr id="7" name="Picture 8" descr="ANd9GcSt6_IsCg4Fw0bwXthgdNTKP-RkFhwq2BA17asuiS6-TQvOTCRw"/>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024271" y="2971717"/>
            <a:ext cx="727075" cy="727075"/>
          </a:xfrm>
          <a:prstGeom prst="rect">
            <a:avLst/>
          </a:prstGeom>
          <a:noFill/>
          <a:ln w="9525">
            <a:noFill/>
            <a:miter lim="800000"/>
            <a:headEnd/>
            <a:tailEnd/>
          </a:ln>
        </p:spPr>
      </p:pic>
      <p:pic>
        <p:nvPicPr>
          <p:cNvPr id="8" name="Picture 7" descr="Data.gov - Empowering People"/>
          <p:cNvPicPr>
            <a:picLocks noChangeAspect="1" noChangeArrowheads="1"/>
          </p:cNvPicPr>
          <p:nvPr/>
        </p:nvPicPr>
        <p:blipFill>
          <a:blip r:embed="rId5"/>
          <a:srcRect/>
          <a:stretch>
            <a:fillRect/>
          </a:stretch>
        </p:blipFill>
        <p:spPr bwMode="auto">
          <a:xfrm>
            <a:off x="422097" y="3830785"/>
            <a:ext cx="1235130" cy="326794"/>
          </a:xfrm>
          <a:prstGeom prst="rect">
            <a:avLst/>
          </a:prstGeom>
          <a:noFill/>
          <a:ln w="9525">
            <a:noFill/>
            <a:miter lim="800000"/>
            <a:headEnd/>
            <a:tailEnd/>
          </a:ln>
        </p:spPr>
      </p:pic>
      <p:pic>
        <p:nvPicPr>
          <p:cNvPr id="9" name="Picture 20" descr="Reuters"/>
          <p:cNvPicPr>
            <a:picLocks noChangeAspect="1" noChangeArrowheads="1"/>
          </p:cNvPicPr>
          <p:nvPr/>
        </p:nvPicPr>
        <p:blipFill>
          <a:blip r:embed="rId6"/>
          <a:srcRect/>
          <a:stretch>
            <a:fillRect/>
          </a:stretch>
        </p:blipFill>
        <p:spPr bwMode="auto">
          <a:xfrm>
            <a:off x="699072" y="4850294"/>
            <a:ext cx="1317625" cy="268287"/>
          </a:xfrm>
          <a:prstGeom prst="rect">
            <a:avLst/>
          </a:prstGeom>
          <a:noFill/>
          <a:ln w="9525">
            <a:noFill/>
            <a:miter lim="800000"/>
            <a:headEnd/>
            <a:tailEnd/>
          </a:ln>
        </p:spPr>
      </p:pic>
      <p:pic>
        <p:nvPicPr>
          <p:cNvPr id="10" name="Picture 9"/>
          <p:cNvPicPr>
            <a:picLocks noChangeAspect="1"/>
          </p:cNvPicPr>
          <p:nvPr/>
        </p:nvPicPr>
        <p:blipFill>
          <a:blip r:embed="rId7"/>
          <a:stretch>
            <a:fillRect/>
          </a:stretch>
        </p:blipFill>
        <p:spPr>
          <a:xfrm>
            <a:off x="2035342" y="3070688"/>
            <a:ext cx="533400" cy="533400"/>
          </a:xfrm>
          <a:prstGeom prst="rect">
            <a:avLst/>
          </a:prstGeom>
        </p:spPr>
      </p:pic>
      <p:pic>
        <p:nvPicPr>
          <p:cNvPr id="11" name="Picture 10" descr="imgres.jp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235199" y="4828674"/>
            <a:ext cx="652379" cy="652379"/>
          </a:xfrm>
          <a:prstGeom prst="rect">
            <a:avLst/>
          </a:prstGeom>
        </p:spPr>
      </p:pic>
      <p:pic>
        <p:nvPicPr>
          <p:cNvPr id="12" name="Picture 11" descr="imgres.png"/>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874922" y="3824038"/>
            <a:ext cx="397710" cy="321349"/>
          </a:xfrm>
          <a:prstGeom prst="rect">
            <a:avLst/>
          </a:prstGeom>
        </p:spPr>
      </p:pic>
      <p:pic>
        <p:nvPicPr>
          <p:cNvPr id="13" name="Picture 12" descr="imgres.jpg"/>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459790" y="3674644"/>
            <a:ext cx="481263" cy="481263"/>
          </a:xfrm>
          <a:prstGeom prst="rect">
            <a:avLst/>
          </a:prstGeom>
        </p:spPr>
      </p:pic>
    </p:spTree>
    <p:extLst>
      <p:ext uri="{BB962C8B-B14F-4D97-AF65-F5344CB8AC3E}">
        <p14:creationId xmlns:p14="http://schemas.microsoft.com/office/powerpoint/2010/main" val="60335188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was Anna on March 28?</a:t>
            </a:r>
            <a:endParaRPr lang="en-US" dirty="0"/>
          </a:p>
        </p:txBody>
      </p:sp>
      <p:sp>
        <p:nvSpPr>
          <p:cNvPr id="3" name="Content Placeholder 2"/>
          <p:cNvSpPr>
            <a:spLocks noGrp="1"/>
          </p:cNvSpPr>
          <p:nvPr>
            <p:ph idx="1"/>
          </p:nvPr>
        </p:nvSpPr>
        <p:spPr>
          <a:xfrm>
            <a:off x="2468896" y="3195053"/>
            <a:ext cx="8915400" cy="3344484"/>
          </a:xfrm>
        </p:spPr>
        <p:txBody>
          <a:bodyPr>
            <a:normAutofit lnSpcReduction="10000"/>
          </a:bodyPr>
          <a:lstStyle/>
          <a:p>
            <a:r>
              <a:rPr lang="en-US" sz="2400" dirty="0" smtClean="0">
                <a:solidFill>
                  <a:schemeClr val="tx1"/>
                </a:solidFill>
              </a:rPr>
              <a:t>Use </a:t>
            </a:r>
            <a:r>
              <a:rPr lang="en-US" sz="2400" dirty="0" err="1" smtClean="0">
                <a:solidFill>
                  <a:schemeClr val="tx1"/>
                </a:solidFill>
              </a:rPr>
              <a:t>bitemporal</a:t>
            </a:r>
            <a:r>
              <a:rPr lang="en-US" sz="2400" dirty="0" smtClean="0">
                <a:solidFill>
                  <a:schemeClr val="tx1"/>
                </a:solidFill>
              </a:rPr>
              <a:t> databases to form an integrated profile of Anna’s timeline and location from pieces of information above.</a:t>
            </a:r>
          </a:p>
          <a:p>
            <a:r>
              <a:rPr lang="en-US" sz="2400" dirty="0" smtClean="0">
                <a:solidFill>
                  <a:schemeClr val="tx1"/>
                </a:solidFill>
              </a:rPr>
              <a:t>Match </a:t>
            </a:r>
            <a:r>
              <a:rPr lang="en-US" sz="2400" dirty="0">
                <a:solidFill>
                  <a:schemeClr val="tx1"/>
                </a:solidFill>
              </a:rPr>
              <a:t>“Since” to valid </a:t>
            </a:r>
            <a:r>
              <a:rPr lang="en-US" sz="2400" dirty="0" smtClean="0">
                <a:solidFill>
                  <a:schemeClr val="tx1"/>
                </a:solidFill>
              </a:rPr>
              <a:t>time, </a:t>
            </a:r>
            <a:r>
              <a:rPr lang="en-US" sz="2400" dirty="0">
                <a:solidFill>
                  <a:schemeClr val="tx1"/>
                </a:solidFill>
              </a:rPr>
              <a:t>“Retrieved” to transaction time</a:t>
            </a:r>
            <a:r>
              <a:rPr lang="en-US" sz="2400" dirty="0" smtClean="0">
                <a:solidFill>
                  <a:schemeClr val="tx1"/>
                </a:solidFill>
              </a:rPr>
              <a:t>.</a:t>
            </a:r>
          </a:p>
          <a:p>
            <a:r>
              <a:rPr lang="en-US" sz="2400" dirty="0" smtClean="0">
                <a:solidFill>
                  <a:schemeClr val="tx1"/>
                </a:solidFill>
              </a:rPr>
              <a:t>Assume information is entered into </a:t>
            </a:r>
            <a:r>
              <a:rPr lang="en-US" sz="2400" dirty="0" err="1" smtClean="0">
                <a:solidFill>
                  <a:schemeClr val="tx1"/>
                </a:solidFill>
              </a:rPr>
              <a:t>bitemporal</a:t>
            </a:r>
            <a:r>
              <a:rPr lang="en-US" sz="2400" dirty="0" smtClean="0">
                <a:solidFill>
                  <a:schemeClr val="tx1"/>
                </a:solidFill>
              </a:rPr>
              <a:t> database the moment it was retrieved.</a:t>
            </a:r>
          </a:p>
          <a:p>
            <a:r>
              <a:rPr lang="en-US" sz="2400" dirty="0" smtClean="0">
                <a:solidFill>
                  <a:schemeClr val="tx1"/>
                </a:solidFill>
              </a:rPr>
              <a:t>Assume later information (i.e., information with later valid time) takes precedence.</a:t>
            </a:r>
            <a:endParaRPr lang="en-US" sz="2400" dirty="0">
              <a:solidFill>
                <a:schemeClr val="tx1"/>
              </a:solidFill>
            </a:endParaRPr>
          </a:p>
        </p:txBody>
      </p:sp>
      <p:sp>
        <p:nvSpPr>
          <p:cNvPr id="4" name="Oval 19"/>
          <p:cNvSpPr>
            <a:spLocks noChangeArrowheads="1"/>
          </p:cNvSpPr>
          <p:nvPr/>
        </p:nvSpPr>
        <p:spPr bwMode="auto">
          <a:xfrm>
            <a:off x="1622187" y="1780249"/>
            <a:ext cx="449930" cy="505752"/>
          </a:xfrm>
          <a:prstGeom prst="ellipse">
            <a:avLst/>
          </a:prstGeom>
          <a:solidFill>
            <a:srgbClr val="99CCFF"/>
          </a:solidFill>
          <a:ln w="9525">
            <a:solidFill>
              <a:schemeClr val="tx1"/>
            </a:solidFill>
            <a:round/>
            <a:headEnd/>
            <a:tailEnd/>
          </a:ln>
        </p:spPr>
        <p:txBody>
          <a:bodyPr wrap="none" anchor="ctr"/>
          <a:lstStyle/>
          <a:p>
            <a:pPr algn="ctr" defTabSz="914400"/>
            <a:r>
              <a:rPr lang="en-US" dirty="0"/>
              <a:t>1</a:t>
            </a:r>
          </a:p>
        </p:txBody>
      </p:sp>
      <p:sp>
        <p:nvSpPr>
          <p:cNvPr id="5" name="Oval 20"/>
          <p:cNvSpPr>
            <a:spLocks noChangeArrowheads="1"/>
          </p:cNvSpPr>
          <p:nvPr/>
        </p:nvSpPr>
        <p:spPr bwMode="auto">
          <a:xfrm>
            <a:off x="5156961" y="1752458"/>
            <a:ext cx="409575" cy="466725"/>
          </a:xfrm>
          <a:prstGeom prst="ellipse">
            <a:avLst/>
          </a:prstGeom>
          <a:solidFill>
            <a:srgbClr val="FFCC99"/>
          </a:solidFill>
          <a:ln w="9525">
            <a:solidFill>
              <a:schemeClr val="tx1"/>
            </a:solidFill>
            <a:round/>
            <a:headEnd/>
            <a:tailEnd/>
          </a:ln>
        </p:spPr>
        <p:txBody>
          <a:bodyPr wrap="none" anchor="ctr"/>
          <a:lstStyle/>
          <a:p>
            <a:pPr algn="ctr"/>
            <a:r>
              <a:rPr lang="en-US" dirty="0"/>
              <a:t>2</a:t>
            </a:r>
          </a:p>
        </p:txBody>
      </p:sp>
      <p:sp>
        <p:nvSpPr>
          <p:cNvPr id="6" name="Oval 24"/>
          <p:cNvSpPr>
            <a:spLocks noChangeArrowheads="1"/>
          </p:cNvSpPr>
          <p:nvPr/>
        </p:nvSpPr>
        <p:spPr bwMode="auto">
          <a:xfrm>
            <a:off x="8461642" y="1735211"/>
            <a:ext cx="409575" cy="466725"/>
          </a:xfrm>
          <a:prstGeom prst="ellipse">
            <a:avLst/>
          </a:prstGeom>
          <a:solidFill>
            <a:schemeClr val="accent3">
              <a:lumMod val="75000"/>
            </a:schemeClr>
          </a:solidFill>
          <a:ln w="9525">
            <a:solidFill>
              <a:schemeClr val="tx1"/>
            </a:solidFill>
            <a:round/>
            <a:headEnd/>
            <a:tailEnd/>
          </a:ln>
        </p:spPr>
        <p:txBody>
          <a:bodyPr wrap="none" anchor="ctr"/>
          <a:lstStyle/>
          <a:p>
            <a:pPr algn="ctr"/>
            <a:r>
              <a:rPr lang="en-US" dirty="0"/>
              <a:t>3</a:t>
            </a:r>
          </a:p>
        </p:txBody>
      </p:sp>
      <p:sp>
        <p:nvSpPr>
          <p:cNvPr id="7" name="Rectangle 19"/>
          <p:cNvSpPr>
            <a:spLocks noChangeArrowheads="1"/>
          </p:cNvSpPr>
          <p:nvPr/>
        </p:nvSpPr>
        <p:spPr bwMode="auto">
          <a:xfrm>
            <a:off x="2203211" y="1794616"/>
            <a:ext cx="2876792" cy="1133067"/>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solidFill>
                  <a:schemeClr val="accent1"/>
                </a:solidFill>
                <a:ea typeface="Arial Unicode MS"/>
                <a:cs typeface="Arial Unicode MS"/>
              </a:rPr>
              <a:t>Valid</a:t>
            </a:r>
            <a:r>
              <a:rPr lang="en-US" b="1" dirty="0" smtClean="0">
                <a:ea typeface="Arial Unicode MS"/>
                <a:cs typeface="Arial Unicode MS"/>
              </a:rPr>
              <a:t>: </a:t>
            </a:r>
            <a:r>
              <a:rPr lang="en-US" b="1" dirty="0">
                <a:ea typeface="Arial Unicode MS"/>
                <a:cs typeface="Arial Unicode MS"/>
              </a:rPr>
              <a:t>Mar </a:t>
            </a:r>
            <a:r>
              <a:rPr lang="en-US" b="1" dirty="0" smtClean="0">
                <a:ea typeface="Arial Unicode MS"/>
                <a:cs typeface="Arial Unicode MS"/>
              </a:rPr>
              <a:t>28, 11.01am</a:t>
            </a:r>
          </a:p>
          <a:p>
            <a:pPr marL="228600" indent="-228600" defTabSz="914400"/>
            <a:r>
              <a:rPr lang="en-US" b="1" dirty="0" smtClean="0">
                <a:solidFill>
                  <a:srgbClr val="A53010"/>
                </a:solidFill>
                <a:ea typeface="Arial Unicode MS"/>
                <a:cs typeface="Arial Unicode MS"/>
              </a:rPr>
              <a:t>Trans</a:t>
            </a:r>
            <a:r>
              <a:rPr lang="en-US" b="1" dirty="0" smtClean="0">
                <a:ea typeface="Arial Unicode MS"/>
                <a:cs typeface="Arial Unicode MS"/>
              </a:rPr>
              <a:t>.: Mar 30, 12pm</a:t>
            </a:r>
            <a:endParaRPr lang="en-US" b="1" dirty="0">
              <a:ea typeface="Arial Unicode MS"/>
              <a:cs typeface="Arial Unicode MS"/>
            </a:endParaRPr>
          </a:p>
        </p:txBody>
      </p:sp>
      <p:sp>
        <p:nvSpPr>
          <p:cNvPr id="8" name="Rectangle 19"/>
          <p:cNvSpPr>
            <a:spLocks noChangeArrowheads="1"/>
          </p:cNvSpPr>
          <p:nvPr/>
        </p:nvSpPr>
        <p:spPr bwMode="auto">
          <a:xfrm>
            <a:off x="5626279" y="1790830"/>
            <a:ext cx="2795826" cy="1120333"/>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solidFill>
                  <a:srgbClr val="A53010"/>
                </a:solidFill>
                <a:ea typeface="Arial Unicode MS"/>
                <a:cs typeface="Arial Unicode MS"/>
              </a:rPr>
              <a:t>Valid</a:t>
            </a:r>
            <a:r>
              <a:rPr lang="en-US" b="1" dirty="0" smtClean="0">
                <a:ea typeface="Arial Unicode MS"/>
                <a:cs typeface="Arial Unicode MS"/>
              </a:rPr>
              <a:t>: </a:t>
            </a:r>
            <a:r>
              <a:rPr lang="en-US" b="1" dirty="0">
                <a:ea typeface="Arial Unicode MS"/>
                <a:cs typeface="Arial Unicode MS"/>
              </a:rPr>
              <a:t>Mar </a:t>
            </a:r>
            <a:r>
              <a:rPr lang="en-US" b="1" dirty="0" smtClean="0">
                <a:ea typeface="Arial Unicode MS"/>
                <a:cs typeface="Arial Unicode MS"/>
              </a:rPr>
              <a:t>28, 1.15pm</a:t>
            </a:r>
          </a:p>
          <a:p>
            <a:pPr marL="228600" indent="-228600" defTabSz="914400"/>
            <a:r>
              <a:rPr lang="en-US" b="1" dirty="0" smtClean="0">
                <a:solidFill>
                  <a:srgbClr val="A53010"/>
                </a:solidFill>
                <a:ea typeface="Arial Unicode MS"/>
                <a:cs typeface="Arial Unicode MS"/>
              </a:rPr>
              <a:t>Trans</a:t>
            </a:r>
            <a:r>
              <a:rPr lang="en-US" b="1" dirty="0" smtClean="0">
                <a:ea typeface="Arial Unicode MS"/>
                <a:cs typeface="Arial Unicode MS"/>
              </a:rPr>
              <a:t>.: Mar 30, 2pm</a:t>
            </a:r>
            <a:endParaRPr lang="en-US" b="1" dirty="0">
              <a:ea typeface="Arial Unicode MS"/>
              <a:cs typeface="Arial Unicode MS"/>
            </a:endParaRPr>
          </a:p>
        </p:txBody>
      </p:sp>
      <p:sp>
        <p:nvSpPr>
          <p:cNvPr id="9" name="Rectangle 19"/>
          <p:cNvSpPr>
            <a:spLocks noChangeArrowheads="1"/>
          </p:cNvSpPr>
          <p:nvPr/>
        </p:nvSpPr>
        <p:spPr bwMode="auto">
          <a:xfrm>
            <a:off x="8940105" y="1844301"/>
            <a:ext cx="2840671" cy="1102562"/>
          </a:xfrm>
          <a:prstGeom prst="rect">
            <a:avLst/>
          </a:prstGeom>
          <a:noFill/>
          <a:ln w="25400" algn="ctr">
            <a:solidFill>
              <a:srgbClr val="7F7F7F"/>
            </a:solidFill>
            <a:prstDash val="sysDash"/>
            <a:miter lim="800000"/>
            <a:headEnd/>
            <a:tailEnd/>
          </a:ln>
        </p:spPr>
        <p:txBody>
          <a:bodyPr/>
          <a:lstStyle/>
          <a:p>
            <a:pPr marL="228600" indent="-228600" defTabSz="914400"/>
            <a:r>
              <a:rPr lang="en-US" b="1" dirty="0" err="1" smtClean="0">
                <a:ea typeface="Arial Unicode MS"/>
                <a:cs typeface="Arial Unicode MS"/>
              </a:rPr>
              <a:t>Anna@Fleur</a:t>
            </a:r>
            <a:r>
              <a:rPr lang="en-US" b="1" dirty="0" smtClean="0">
                <a:ea typeface="Arial Unicode MS"/>
                <a:cs typeface="Arial Unicode MS"/>
              </a:rPr>
              <a:t> De Lys</a:t>
            </a:r>
          </a:p>
          <a:p>
            <a:pPr marL="228600" indent="-228600" defTabSz="914400"/>
            <a:r>
              <a:rPr lang="en-US" b="1" dirty="0" smtClean="0">
                <a:solidFill>
                  <a:srgbClr val="A53010"/>
                </a:solidFill>
                <a:ea typeface="Arial Unicode MS"/>
                <a:cs typeface="Arial Unicode MS"/>
              </a:rPr>
              <a:t>Valid</a:t>
            </a:r>
            <a:r>
              <a:rPr lang="en-US" b="1" dirty="0" smtClean="0">
                <a:ea typeface="Arial Unicode MS"/>
                <a:cs typeface="Arial Unicode MS"/>
              </a:rPr>
              <a:t>: </a:t>
            </a:r>
            <a:r>
              <a:rPr lang="en-US" b="1" dirty="0">
                <a:ea typeface="Arial Unicode MS"/>
                <a:cs typeface="Arial Unicode MS"/>
              </a:rPr>
              <a:t>Mar </a:t>
            </a:r>
            <a:r>
              <a:rPr lang="en-US" b="1" dirty="0" smtClean="0">
                <a:ea typeface="Arial Unicode MS"/>
                <a:cs typeface="Arial Unicode MS"/>
              </a:rPr>
              <a:t>28, 12noon</a:t>
            </a:r>
          </a:p>
          <a:p>
            <a:pPr marL="228600" indent="-228600" defTabSz="914400"/>
            <a:r>
              <a:rPr lang="en-US" b="1" dirty="0" smtClean="0">
                <a:solidFill>
                  <a:srgbClr val="A53010"/>
                </a:solidFill>
                <a:ea typeface="Arial Unicode MS"/>
                <a:cs typeface="Arial Unicode MS"/>
              </a:rPr>
              <a:t>Trans</a:t>
            </a:r>
            <a:r>
              <a:rPr lang="en-US" b="1" dirty="0" smtClean="0">
                <a:ea typeface="Arial Unicode MS"/>
                <a:cs typeface="Arial Unicode MS"/>
              </a:rPr>
              <a:t>.: Mar 29</a:t>
            </a:r>
            <a:endParaRPr lang="en-US" b="1" dirty="0">
              <a:ea typeface="Arial Unicode MS"/>
              <a:cs typeface="Arial Unicode MS"/>
            </a:endParaRPr>
          </a:p>
        </p:txBody>
      </p:sp>
      <p:sp>
        <p:nvSpPr>
          <p:cNvPr id="10" name="TextBox 9"/>
          <p:cNvSpPr txBox="1"/>
          <p:nvPr/>
        </p:nvSpPr>
        <p:spPr>
          <a:xfrm>
            <a:off x="2203211" y="1482334"/>
            <a:ext cx="2037636" cy="369332"/>
          </a:xfrm>
          <a:prstGeom prst="rect">
            <a:avLst/>
          </a:prstGeom>
          <a:noFill/>
        </p:spPr>
        <p:txBody>
          <a:bodyPr wrap="square" rtlCol="0">
            <a:spAutoFit/>
          </a:bodyPr>
          <a:lstStyle/>
          <a:p>
            <a:r>
              <a:rPr lang="en-US" dirty="0" smtClean="0"/>
              <a:t>Anna: Twitter</a:t>
            </a:r>
            <a:endParaRPr lang="en-US" dirty="0"/>
          </a:p>
        </p:txBody>
      </p:sp>
      <p:sp>
        <p:nvSpPr>
          <p:cNvPr id="11" name="TextBox 10"/>
          <p:cNvSpPr txBox="1"/>
          <p:nvPr/>
        </p:nvSpPr>
        <p:spPr>
          <a:xfrm>
            <a:off x="5626279" y="1473473"/>
            <a:ext cx="1636273" cy="369332"/>
          </a:xfrm>
          <a:prstGeom prst="rect">
            <a:avLst/>
          </a:prstGeom>
          <a:noFill/>
        </p:spPr>
        <p:txBody>
          <a:bodyPr wrap="none" rtlCol="0">
            <a:spAutoFit/>
          </a:bodyPr>
          <a:lstStyle/>
          <a:p>
            <a:r>
              <a:rPr lang="en-US" dirty="0" smtClean="0"/>
              <a:t>Anna: Twitter</a:t>
            </a:r>
            <a:endParaRPr lang="en-US" dirty="0"/>
          </a:p>
        </p:txBody>
      </p:sp>
      <p:sp>
        <p:nvSpPr>
          <p:cNvPr id="12" name="TextBox 11"/>
          <p:cNvSpPr txBox="1"/>
          <p:nvPr/>
        </p:nvSpPr>
        <p:spPr>
          <a:xfrm>
            <a:off x="8940105" y="1536525"/>
            <a:ext cx="1723060" cy="369332"/>
          </a:xfrm>
          <a:prstGeom prst="rect">
            <a:avLst/>
          </a:prstGeom>
          <a:noFill/>
        </p:spPr>
        <p:txBody>
          <a:bodyPr wrap="none" rtlCol="0">
            <a:spAutoFit/>
          </a:bodyPr>
          <a:lstStyle/>
          <a:p>
            <a:r>
              <a:rPr lang="en-US" dirty="0" smtClean="0"/>
              <a:t>Jessica’s blog</a:t>
            </a:r>
            <a:endParaRPr lang="en-US" dirty="0"/>
          </a:p>
        </p:txBody>
      </p:sp>
      <p:sp>
        <p:nvSpPr>
          <p:cNvPr id="13" name="Oval 24"/>
          <p:cNvSpPr>
            <a:spLocks noChangeArrowheads="1"/>
          </p:cNvSpPr>
          <p:nvPr/>
        </p:nvSpPr>
        <p:spPr bwMode="auto">
          <a:xfrm>
            <a:off x="6368152" y="5096040"/>
            <a:ext cx="409575" cy="466725"/>
          </a:xfrm>
          <a:prstGeom prst="ellipse">
            <a:avLst/>
          </a:prstGeom>
          <a:solidFill>
            <a:schemeClr val="accent3">
              <a:lumMod val="75000"/>
            </a:schemeClr>
          </a:solidFill>
          <a:ln w="9525">
            <a:solidFill>
              <a:schemeClr val="tx1"/>
            </a:solidFill>
            <a:round/>
            <a:headEnd/>
            <a:tailEnd/>
          </a:ln>
        </p:spPr>
        <p:txBody>
          <a:bodyPr wrap="none" anchor="ctr"/>
          <a:lstStyle/>
          <a:p>
            <a:pPr algn="ctr"/>
            <a:r>
              <a:rPr lang="en-US" dirty="0"/>
              <a:t>3</a:t>
            </a:r>
          </a:p>
        </p:txBody>
      </p:sp>
      <p:sp>
        <p:nvSpPr>
          <p:cNvPr id="14" name="Oval 20"/>
          <p:cNvSpPr>
            <a:spLocks noChangeArrowheads="1"/>
          </p:cNvSpPr>
          <p:nvPr/>
        </p:nvSpPr>
        <p:spPr bwMode="auto">
          <a:xfrm>
            <a:off x="7434941" y="5099917"/>
            <a:ext cx="409575" cy="466725"/>
          </a:xfrm>
          <a:prstGeom prst="ellipse">
            <a:avLst/>
          </a:prstGeom>
          <a:solidFill>
            <a:srgbClr val="FFCC99"/>
          </a:solidFill>
          <a:ln w="9525">
            <a:solidFill>
              <a:schemeClr val="tx1"/>
            </a:solidFill>
            <a:round/>
            <a:headEnd/>
            <a:tailEnd/>
          </a:ln>
        </p:spPr>
        <p:txBody>
          <a:bodyPr wrap="none" anchor="ctr"/>
          <a:lstStyle/>
          <a:p>
            <a:pPr algn="ctr"/>
            <a:r>
              <a:rPr lang="en-US" dirty="0"/>
              <a:t>2</a:t>
            </a:r>
          </a:p>
        </p:txBody>
      </p:sp>
      <p:sp>
        <p:nvSpPr>
          <p:cNvPr id="15" name="Oval 19"/>
          <p:cNvSpPr>
            <a:spLocks noChangeArrowheads="1"/>
          </p:cNvSpPr>
          <p:nvPr/>
        </p:nvSpPr>
        <p:spPr bwMode="auto">
          <a:xfrm>
            <a:off x="6867946" y="5087603"/>
            <a:ext cx="449930" cy="505752"/>
          </a:xfrm>
          <a:prstGeom prst="ellipse">
            <a:avLst/>
          </a:prstGeom>
          <a:solidFill>
            <a:srgbClr val="99CCFF"/>
          </a:solidFill>
          <a:ln w="9525">
            <a:solidFill>
              <a:schemeClr val="tx1"/>
            </a:solidFill>
            <a:round/>
            <a:headEnd/>
            <a:tailEnd/>
          </a:ln>
        </p:spPr>
        <p:txBody>
          <a:bodyPr wrap="none" anchor="ctr"/>
          <a:lstStyle/>
          <a:p>
            <a:pPr algn="ctr" defTabSz="914400"/>
            <a:r>
              <a:rPr lang="en-US" dirty="0"/>
              <a:t>1</a:t>
            </a:r>
          </a:p>
        </p:txBody>
      </p:sp>
    </p:spTree>
    <p:extLst>
      <p:ext uri="{BB962C8B-B14F-4D97-AF65-F5344CB8AC3E}">
        <p14:creationId xmlns:p14="http://schemas.microsoft.com/office/powerpoint/2010/main" val="56395011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Anna on March 28? (cont’d)</a:t>
            </a:r>
            <a:endParaRPr lang="en-US" dirty="0"/>
          </a:p>
        </p:txBody>
      </p:sp>
      <p:sp>
        <p:nvSpPr>
          <p:cNvPr id="3" name="Rectangle 18"/>
          <p:cNvSpPr>
            <a:spLocks noChangeArrowheads="1"/>
          </p:cNvSpPr>
          <p:nvPr/>
        </p:nvSpPr>
        <p:spPr bwMode="auto">
          <a:xfrm>
            <a:off x="5285430" y="2125786"/>
            <a:ext cx="5796991" cy="1323439"/>
          </a:xfrm>
          <a:prstGeom prst="rect">
            <a:avLst/>
          </a:prstGeom>
          <a:solidFill>
            <a:schemeClr val="bg1">
              <a:lumMod val="85000"/>
            </a:schemeClr>
          </a:solidFill>
          <a:ln w="9525">
            <a:noFill/>
            <a:miter lim="800000"/>
            <a:headEnd/>
            <a:tailEnd/>
          </a:ln>
        </p:spPr>
        <p:txBody>
          <a:bodyPr wrap="square">
            <a:spAutoFit/>
          </a:bodyPr>
          <a:lstStyle/>
          <a:p>
            <a:pPr defTabSz="914400"/>
            <a:r>
              <a:rPr lang="en-US" sz="2000" dirty="0"/>
              <a:t>UPDATE DB FOR PORTION OF BUSINESS_TIME</a:t>
            </a:r>
          </a:p>
          <a:p>
            <a:pPr defTabSz="914400"/>
            <a:r>
              <a:rPr lang="en-US" sz="2000" dirty="0"/>
              <a:t>FROM </a:t>
            </a:r>
            <a:r>
              <a:rPr lang="en-US" sz="2000" dirty="0" smtClean="0"/>
              <a:t>’</a:t>
            </a:r>
            <a:r>
              <a:rPr lang="en-US" sz="2000" b="1" dirty="0" smtClean="0"/>
              <a:t>Mar 28 12:00pm</a:t>
            </a:r>
            <a:r>
              <a:rPr lang="en-US" sz="2000" dirty="0" smtClean="0"/>
              <a:t>’ to CURRENT </a:t>
            </a:r>
            <a:r>
              <a:rPr lang="en-US" sz="2000" dirty="0"/>
              <a:t>DATE</a:t>
            </a:r>
          </a:p>
          <a:p>
            <a:pPr defTabSz="914400"/>
            <a:r>
              <a:rPr lang="en-US" sz="2000" dirty="0"/>
              <a:t>SET </a:t>
            </a:r>
            <a:r>
              <a:rPr lang="en-US" sz="2000" dirty="0" smtClean="0"/>
              <a:t>LOCATION= ’</a:t>
            </a:r>
            <a:r>
              <a:rPr lang="en-US" sz="2000" b="1" dirty="0" smtClean="0">
                <a:solidFill>
                  <a:srgbClr val="000000"/>
                </a:solidFill>
              </a:rPr>
              <a:t>Fleur </a:t>
            </a:r>
            <a:r>
              <a:rPr lang="en-US" sz="2000" b="1" dirty="0" err="1" smtClean="0">
                <a:solidFill>
                  <a:srgbClr val="000000"/>
                </a:solidFill>
              </a:rPr>
              <a:t>Dy</a:t>
            </a:r>
            <a:r>
              <a:rPr lang="en-US" sz="2000" b="1" dirty="0" smtClean="0">
                <a:solidFill>
                  <a:srgbClr val="000000"/>
                </a:solidFill>
              </a:rPr>
              <a:t> Lys</a:t>
            </a:r>
            <a:r>
              <a:rPr lang="en-US" sz="2000" dirty="0" smtClean="0"/>
              <a:t>’</a:t>
            </a:r>
            <a:r>
              <a:rPr lang="en-US" sz="2000" dirty="0"/>
              <a:t>, </a:t>
            </a:r>
          </a:p>
          <a:p>
            <a:pPr defTabSz="914400"/>
            <a:r>
              <a:rPr lang="en-US" sz="2000" dirty="0"/>
              <a:t>WHERE NAME = </a:t>
            </a:r>
            <a:r>
              <a:rPr lang="en-US" sz="2000" dirty="0" smtClean="0"/>
              <a:t>’Anna’</a:t>
            </a:r>
            <a:endParaRPr lang="en-US" sz="2000" dirty="0"/>
          </a:p>
        </p:txBody>
      </p:sp>
      <p:sp>
        <p:nvSpPr>
          <p:cNvPr id="27" name="Oval 24"/>
          <p:cNvSpPr>
            <a:spLocks noChangeArrowheads="1"/>
          </p:cNvSpPr>
          <p:nvPr/>
        </p:nvSpPr>
        <p:spPr bwMode="auto">
          <a:xfrm>
            <a:off x="1429859" y="2015934"/>
            <a:ext cx="409575" cy="466725"/>
          </a:xfrm>
          <a:prstGeom prst="ellipse">
            <a:avLst/>
          </a:prstGeom>
          <a:solidFill>
            <a:schemeClr val="accent3">
              <a:lumMod val="75000"/>
            </a:schemeClr>
          </a:solidFill>
          <a:ln w="9525">
            <a:solidFill>
              <a:schemeClr val="tx1"/>
            </a:solidFill>
            <a:round/>
            <a:headEnd/>
            <a:tailEnd/>
          </a:ln>
        </p:spPr>
        <p:txBody>
          <a:bodyPr wrap="none" anchor="ctr"/>
          <a:lstStyle/>
          <a:p>
            <a:pPr algn="ctr"/>
            <a:r>
              <a:rPr lang="en-US" dirty="0"/>
              <a:t>3</a:t>
            </a:r>
          </a:p>
        </p:txBody>
      </p:sp>
      <p:sp>
        <p:nvSpPr>
          <p:cNvPr id="28" name="Rectangle 19"/>
          <p:cNvSpPr>
            <a:spLocks noChangeArrowheads="1"/>
          </p:cNvSpPr>
          <p:nvPr/>
        </p:nvSpPr>
        <p:spPr bwMode="auto">
          <a:xfrm>
            <a:off x="1908322" y="2125024"/>
            <a:ext cx="2840671" cy="1102562"/>
          </a:xfrm>
          <a:prstGeom prst="rect">
            <a:avLst/>
          </a:prstGeom>
          <a:noFill/>
          <a:ln w="25400" algn="ctr">
            <a:solidFill>
              <a:srgbClr val="7F7F7F"/>
            </a:solidFill>
            <a:prstDash val="sysDash"/>
            <a:miter lim="800000"/>
            <a:headEnd/>
            <a:tailEnd/>
          </a:ln>
        </p:spPr>
        <p:txBody>
          <a:bodyPr/>
          <a:lstStyle/>
          <a:p>
            <a:pPr marL="228600" indent="-228600" defTabSz="914400"/>
            <a:r>
              <a:rPr lang="en-US" b="1" dirty="0" err="1" smtClean="0">
                <a:ea typeface="Arial Unicode MS"/>
                <a:cs typeface="Arial Unicode MS"/>
              </a:rPr>
              <a:t>Anna@Fleur</a:t>
            </a:r>
            <a:r>
              <a:rPr lang="en-US" b="1" dirty="0" smtClean="0">
                <a:ea typeface="Arial Unicode MS"/>
                <a:cs typeface="Arial Unicode MS"/>
              </a:rPr>
              <a:t> De Lys</a:t>
            </a: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12noon</a:t>
            </a:r>
          </a:p>
          <a:p>
            <a:pPr marL="228600" indent="-228600" defTabSz="914400"/>
            <a:r>
              <a:rPr lang="en-US" b="1" dirty="0" smtClean="0">
                <a:ea typeface="Arial Unicode MS"/>
                <a:cs typeface="Arial Unicode MS"/>
              </a:rPr>
              <a:t>Transaction: Mar 29</a:t>
            </a:r>
            <a:endParaRPr lang="en-US" b="1" dirty="0">
              <a:ea typeface="Arial Unicode MS"/>
              <a:cs typeface="Arial Unicode MS"/>
            </a:endParaRPr>
          </a:p>
        </p:txBody>
      </p:sp>
      <p:sp>
        <p:nvSpPr>
          <p:cNvPr id="29" name="TextBox 28"/>
          <p:cNvSpPr txBox="1"/>
          <p:nvPr/>
        </p:nvSpPr>
        <p:spPr>
          <a:xfrm>
            <a:off x="1908322" y="1817248"/>
            <a:ext cx="1723060" cy="369332"/>
          </a:xfrm>
          <a:prstGeom prst="rect">
            <a:avLst/>
          </a:prstGeom>
          <a:noFill/>
        </p:spPr>
        <p:txBody>
          <a:bodyPr wrap="none" rtlCol="0">
            <a:spAutoFit/>
          </a:bodyPr>
          <a:lstStyle/>
          <a:p>
            <a:r>
              <a:rPr lang="en-US" dirty="0" smtClean="0"/>
              <a:t>Jessica’s blog</a:t>
            </a:r>
            <a:endParaRPr lang="en-US" dirty="0"/>
          </a:p>
        </p:txBody>
      </p:sp>
      <p:graphicFrame>
        <p:nvGraphicFramePr>
          <p:cNvPr id="31" name="Content Placeholder 3"/>
          <p:cNvGraphicFramePr>
            <a:graphicFrameLocks/>
          </p:cNvGraphicFramePr>
          <p:nvPr>
            <p:extLst>
              <p:ext uri="{D42A27DB-BD31-4B8C-83A1-F6EECF244321}">
                <p14:modId xmlns:p14="http://schemas.microsoft.com/office/powerpoint/2010/main" val="3813265954"/>
              </p:ext>
            </p:extLst>
          </p:nvPr>
        </p:nvGraphicFramePr>
        <p:xfrm>
          <a:off x="1859299" y="4123059"/>
          <a:ext cx="9268578" cy="1041007"/>
        </p:xfrm>
        <a:graphic>
          <a:graphicData uri="http://schemas.openxmlformats.org/drawingml/2006/table">
            <a:tbl>
              <a:tblPr firstRow="1" bandRow="1">
                <a:tableStyleId>{5940675A-B579-460E-94D1-54222C63F5DA}</a:tableStyleId>
              </a:tblPr>
              <a:tblGrid>
                <a:gridCol w="1544763"/>
                <a:gridCol w="1544763"/>
                <a:gridCol w="1544763"/>
                <a:gridCol w="1544763"/>
                <a:gridCol w="1544763"/>
                <a:gridCol w="1544763"/>
              </a:tblGrid>
              <a:tr h="400927">
                <a:tc>
                  <a:txBody>
                    <a:bodyPr/>
                    <a:lstStyle/>
                    <a:p>
                      <a:r>
                        <a:rPr lang="en-US" b="1" dirty="0" smtClean="0"/>
                        <a:t>Name</a:t>
                      </a:r>
                      <a:endParaRPr lang="en-US" b="1" dirty="0"/>
                    </a:p>
                  </a:txBody>
                  <a:tcPr/>
                </a:tc>
                <a:tc>
                  <a:txBody>
                    <a:bodyPr/>
                    <a:lstStyle/>
                    <a:p>
                      <a:r>
                        <a:rPr lang="en-US" b="1" dirty="0" smtClean="0"/>
                        <a:t>Location</a:t>
                      </a:r>
                      <a:endParaRPr lang="en-US" b="1" dirty="0"/>
                    </a:p>
                  </a:txBody>
                  <a:tcPr/>
                </a:tc>
                <a:tc>
                  <a:txBody>
                    <a:bodyPr/>
                    <a:lstStyle/>
                    <a:p>
                      <a:r>
                        <a:rPr lang="en-US" b="1" dirty="0" smtClean="0"/>
                        <a:t>Valid.</a:t>
                      </a:r>
                      <a:r>
                        <a:rPr lang="en-US" b="1" baseline="0" dirty="0" smtClean="0"/>
                        <a:t> S</a:t>
                      </a:r>
                      <a:endParaRPr lang="en-US" b="1" dirty="0"/>
                    </a:p>
                  </a:txBody>
                  <a:tcPr/>
                </a:tc>
                <a:tc>
                  <a:txBody>
                    <a:bodyPr/>
                    <a:lstStyle/>
                    <a:p>
                      <a:r>
                        <a:rPr lang="en-US" b="1" dirty="0" smtClean="0"/>
                        <a:t>Valid.</a:t>
                      </a:r>
                      <a:r>
                        <a:rPr lang="en-US" b="1" baseline="0" dirty="0" smtClean="0"/>
                        <a:t> E</a:t>
                      </a:r>
                      <a:endParaRPr lang="en-US" b="1" dirty="0"/>
                    </a:p>
                  </a:txBody>
                  <a:tcPr/>
                </a:tc>
                <a:tc>
                  <a:txBody>
                    <a:bodyPr/>
                    <a:lstStyle/>
                    <a:p>
                      <a:r>
                        <a:rPr lang="en-US" b="1" dirty="0" smtClean="0"/>
                        <a:t>Trans.</a:t>
                      </a:r>
                      <a:r>
                        <a:rPr lang="en-US" b="1" baseline="0" dirty="0" smtClean="0"/>
                        <a:t> S</a:t>
                      </a:r>
                      <a:endParaRPr lang="en-US" b="1" dirty="0"/>
                    </a:p>
                  </a:txBody>
                  <a:tcPr/>
                </a:tc>
                <a:tc>
                  <a:txBody>
                    <a:bodyPr/>
                    <a:lstStyle/>
                    <a:p>
                      <a:r>
                        <a:rPr lang="en-US" b="1" dirty="0" smtClean="0"/>
                        <a:t>Trans.</a:t>
                      </a:r>
                      <a:r>
                        <a:rPr lang="en-US" b="1" baseline="0" dirty="0" smtClean="0"/>
                        <a:t> E</a:t>
                      </a:r>
                      <a:endParaRPr lang="en-US" b="1" dirty="0"/>
                    </a:p>
                  </a:txBody>
                  <a:tcPr/>
                </a:tc>
              </a:tr>
              <a:tr h="400927">
                <a:tc>
                  <a:txBody>
                    <a:bodyPr/>
                    <a:lstStyle/>
                    <a:p>
                      <a:r>
                        <a:rPr lang="en-US" dirty="0" smtClean="0"/>
                        <a:t>Anna</a:t>
                      </a:r>
                      <a:endParaRPr lang="en-US" dirty="0"/>
                    </a:p>
                  </a:txBody>
                  <a:tcPr/>
                </a:tc>
                <a:tc>
                  <a:txBody>
                    <a:bodyPr/>
                    <a:lstStyle/>
                    <a:p>
                      <a:r>
                        <a:rPr lang="en-US" b="0" dirty="0" smtClean="0"/>
                        <a:t>Fleur</a:t>
                      </a:r>
                      <a:r>
                        <a:rPr lang="en-US" b="0" baseline="0" dirty="0" smtClean="0"/>
                        <a:t> De Lys</a:t>
                      </a:r>
                      <a:endParaRPr lang="en-US" b="0" dirty="0"/>
                    </a:p>
                  </a:txBody>
                  <a:tcPr/>
                </a:tc>
                <a:tc>
                  <a:txBody>
                    <a:bodyPr/>
                    <a:lstStyle/>
                    <a:p>
                      <a:r>
                        <a:rPr lang="en-US" b="0" dirty="0" smtClean="0"/>
                        <a:t>Mar 28 12pm</a:t>
                      </a:r>
                      <a:endParaRPr lang="en-US" b="0" dirty="0"/>
                    </a:p>
                  </a:txBody>
                  <a:tcPr/>
                </a:tc>
                <a:tc>
                  <a:txBody>
                    <a:bodyPr/>
                    <a:lstStyle/>
                    <a:p>
                      <a:r>
                        <a:rPr lang="en-US" b="0" dirty="0" smtClean="0"/>
                        <a:t>---</a:t>
                      </a:r>
                      <a:endParaRPr lang="en-US" b="0" dirty="0"/>
                    </a:p>
                  </a:txBody>
                  <a:tcPr/>
                </a:tc>
                <a:tc>
                  <a:txBody>
                    <a:bodyPr/>
                    <a:lstStyle/>
                    <a:p>
                      <a:r>
                        <a:rPr lang="en-US" b="0" dirty="0" smtClean="0"/>
                        <a:t>Mar 29</a:t>
                      </a:r>
                      <a:endParaRPr lang="en-US" b="0" dirty="0"/>
                    </a:p>
                  </a:txBody>
                  <a:tcPr/>
                </a:tc>
                <a:tc>
                  <a:txBody>
                    <a:bodyPr/>
                    <a:lstStyle/>
                    <a:p>
                      <a:r>
                        <a:rPr lang="en-US" b="0" dirty="0" smtClean="0"/>
                        <a:t> ---</a:t>
                      </a:r>
                      <a:endParaRPr lang="en-US" b="0" dirty="0"/>
                    </a:p>
                  </a:txBody>
                  <a:tcPr/>
                </a:tc>
              </a:tr>
            </a:tbl>
          </a:graphicData>
        </a:graphic>
      </p:graphicFrame>
      <p:sp>
        <p:nvSpPr>
          <p:cNvPr id="6" name="Line Callout 1 5"/>
          <p:cNvSpPr/>
          <p:nvPr/>
        </p:nvSpPr>
        <p:spPr>
          <a:xfrm>
            <a:off x="9879268" y="2994527"/>
            <a:ext cx="2286000" cy="481264"/>
          </a:xfrm>
          <a:prstGeom prst="borderCallout1">
            <a:avLst>
              <a:gd name="adj1" fmla="val 49305"/>
              <a:gd name="adj2" fmla="val -146"/>
              <a:gd name="adj3" fmla="val -118056"/>
              <a:gd name="adj4" fmla="val -9679"/>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VALID TIME</a:t>
            </a:r>
            <a:endParaRPr lang="en-US" dirty="0"/>
          </a:p>
        </p:txBody>
      </p:sp>
      <p:sp>
        <p:nvSpPr>
          <p:cNvPr id="32" name="Line Callout 1 31"/>
          <p:cNvSpPr/>
          <p:nvPr/>
        </p:nvSpPr>
        <p:spPr>
          <a:xfrm>
            <a:off x="7825876" y="1368926"/>
            <a:ext cx="3510546" cy="729915"/>
          </a:xfrm>
          <a:prstGeom prst="borderCallout1">
            <a:avLst>
              <a:gd name="adj1" fmla="val 49305"/>
              <a:gd name="adj2" fmla="val -146"/>
              <a:gd name="adj3" fmla="val 137499"/>
              <a:gd name="adj4" fmla="val -17335"/>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This transaction occurred on Mar 29.</a:t>
            </a:r>
            <a:endParaRPr lang="en-US" dirty="0"/>
          </a:p>
        </p:txBody>
      </p:sp>
    </p:spTree>
    <p:extLst>
      <p:ext uri="{BB962C8B-B14F-4D97-AF65-F5344CB8AC3E}">
        <p14:creationId xmlns:p14="http://schemas.microsoft.com/office/powerpoint/2010/main" val="9995538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Anna on March 28? (cont’d)</a:t>
            </a:r>
            <a:endParaRPr lang="en-US" dirty="0"/>
          </a:p>
        </p:txBody>
      </p:sp>
      <p:sp>
        <p:nvSpPr>
          <p:cNvPr id="8" name="Oval 19"/>
          <p:cNvSpPr>
            <a:spLocks noChangeArrowheads="1"/>
          </p:cNvSpPr>
          <p:nvPr/>
        </p:nvSpPr>
        <p:spPr bwMode="auto">
          <a:xfrm>
            <a:off x="1461766" y="1860460"/>
            <a:ext cx="449930" cy="505752"/>
          </a:xfrm>
          <a:prstGeom prst="ellipse">
            <a:avLst/>
          </a:prstGeom>
          <a:solidFill>
            <a:srgbClr val="99CCFF"/>
          </a:solidFill>
          <a:ln w="9525">
            <a:solidFill>
              <a:schemeClr val="tx1"/>
            </a:solidFill>
            <a:round/>
            <a:headEnd/>
            <a:tailEnd/>
          </a:ln>
        </p:spPr>
        <p:txBody>
          <a:bodyPr wrap="none" anchor="ctr"/>
          <a:lstStyle/>
          <a:p>
            <a:pPr algn="ctr" defTabSz="914400"/>
            <a:r>
              <a:rPr lang="en-US" dirty="0"/>
              <a:t>1</a:t>
            </a:r>
          </a:p>
        </p:txBody>
      </p:sp>
      <p:sp>
        <p:nvSpPr>
          <p:cNvPr id="9" name="Rectangle 19"/>
          <p:cNvSpPr>
            <a:spLocks noChangeArrowheads="1"/>
          </p:cNvSpPr>
          <p:nvPr/>
        </p:nvSpPr>
        <p:spPr bwMode="auto">
          <a:xfrm>
            <a:off x="2042790" y="1874827"/>
            <a:ext cx="2876792" cy="1133067"/>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11.01am</a:t>
            </a:r>
          </a:p>
          <a:p>
            <a:pPr marL="228600" indent="-228600" defTabSz="914400"/>
            <a:r>
              <a:rPr lang="en-US" b="1" dirty="0" smtClean="0">
                <a:ea typeface="Arial Unicode MS"/>
                <a:cs typeface="Arial Unicode MS"/>
              </a:rPr>
              <a:t>Trans.: Mar 30, 12pm</a:t>
            </a:r>
            <a:endParaRPr lang="en-US" b="1" dirty="0">
              <a:ea typeface="Arial Unicode MS"/>
              <a:cs typeface="Arial Unicode MS"/>
            </a:endParaRPr>
          </a:p>
        </p:txBody>
      </p:sp>
      <p:sp>
        <p:nvSpPr>
          <p:cNvPr id="10" name="TextBox 9"/>
          <p:cNvSpPr txBox="1"/>
          <p:nvPr/>
        </p:nvSpPr>
        <p:spPr>
          <a:xfrm>
            <a:off x="2042790" y="1562545"/>
            <a:ext cx="2037636" cy="369332"/>
          </a:xfrm>
          <a:prstGeom prst="rect">
            <a:avLst/>
          </a:prstGeom>
          <a:noFill/>
        </p:spPr>
        <p:txBody>
          <a:bodyPr wrap="square" rtlCol="0">
            <a:spAutoFit/>
          </a:bodyPr>
          <a:lstStyle/>
          <a:p>
            <a:r>
              <a:rPr lang="en-US" dirty="0" smtClean="0"/>
              <a:t>Anna: Twitter</a:t>
            </a:r>
            <a:endParaRPr lang="en-US" dirty="0"/>
          </a:p>
        </p:txBody>
      </p:sp>
      <p:sp>
        <p:nvSpPr>
          <p:cNvPr id="11" name="Rectangle 18"/>
          <p:cNvSpPr>
            <a:spLocks noChangeArrowheads="1"/>
          </p:cNvSpPr>
          <p:nvPr/>
        </p:nvSpPr>
        <p:spPr bwMode="auto">
          <a:xfrm>
            <a:off x="5855370" y="2032205"/>
            <a:ext cx="6336630" cy="1323439"/>
          </a:xfrm>
          <a:prstGeom prst="rect">
            <a:avLst/>
          </a:prstGeom>
          <a:solidFill>
            <a:schemeClr val="bg1">
              <a:lumMod val="85000"/>
            </a:schemeClr>
          </a:solidFill>
          <a:ln w="9525">
            <a:noFill/>
            <a:miter lim="800000"/>
            <a:headEnd/>
            <a:tailEnd/>
          </a:ln>
        </p:spPr>
        <p:txBody>
          <a:bodyPr wrap="square">
            <a:spAutoFit/>
          </a:bodyPr>
          <a:lstStyle/>
          <a:p>
            <a:pPr defTabSz="914400"/>
            <a:r>
              <a:rPr lang="en-US" sz="2000" dirty="0"/>
              <a:t>UPDATE DB FOR PORTION OF BUSINESS_TIME</a:t>
            </a:r>
          </a:p>
          <a:p>
            <a:pPr defTabSz="914400"/>
            <a:r>
              <a:rPr lang="en-US" sz="2000" dirty="0"/>
              <a:t>FROM </a:t>
            </a:r>
            <a:r>
              <a:rPr lang="en-US" sz="2000" dirty="0" smtClean="0">
                <a:solidFill>
                  <a:srgbClr val="000000"/>
                </a:solidFill>
              </a:rPr>
              <a:t>’</a:t>
            </a:r>
            <a:r>
              <a:rPr lang="en-US" sz="2000" b="1" dirty="0" smtClean="0">
                <a:solidFill>
                  <a:srgbClr val="000000"/>
                </a:solidFill>
              </a:rPr>
              <a:t>Mar 28 11:01am</a:t>
            </a:r>
            <a:r>
              <a:rPr lang="en-US" sz="2000" dirty="0" smtClean="0"/>
              <a:t>’ to ‘</a:t>
            </a:r>
            <a:r>
              <a:rPr lang="en-US" sz="2000" b="1" dirty="0" smtClean="0"/>
              <a:t>Mar 28 12:00pm</a:t>
            </a:r>
            <a:r>
              <a:rPr lang="en-US" sz="2000" dirty="0" smtClean="0"/>
              <a:t>’</a:t>
            </a:r>
            <a:endParaRPr lang="en-US" sz="2000" dirty="0"/>
          </a:p>
          <a:p>
            <a:pPr defTabSz="914400"/>
            <a:r>
              <a:rPr lang="en-US" sz="2000" dirty="0"/>
              <a:t>SET </a:t>
            </a:r>
            <a:r>
              <a:rPr lang="en-US" sz="2000" dirty="0" smtClean="0"/>
              <a:t>LOCATION= ’</a:t>
            </a:r>
            <a:r>
              <a:rPr lang="en-US" sz="2000" b="1" dirty="0" err="1" smtClean="0">
                <a:solidFill>
                  <a:srgbClr val="000000"/>
                </a:solidFill>
              </a:rPr>
              <a:t>SFMoma</a:t>
            </a:r>
            <a:r>
              <a:rPr lang="en-US" sz="2000" dirty="0" smtClean="0">
                <a:solidFill>
                  <a:srgbClr val="000000"/>
                </a:solidFill>
              </a:rPr>
              <a:t>’</a:t>
            </a:r>
            <a:r>
              <a:rPr lang="en-US" sz="2000" dirty="0"/>
              <a:t>, </a:t>
            </a:r>
          </a:p>
          <a:p>
            <a:pPr defTabSz="914400"/>
            <a:r>
              <a:rPr lang="en-US" sz="2000" dirty="0"/>
              <a:t>WHERE NAME = </a:t>
            </a:r>
            <a:r>
              <a:rPr lang="en-US" sz="2000" dirty="0" smtClean="0"/>
              <a:t>’Anna’</a:t>
            </a:r>
            <a:endParaRPr lang="en-US" sz="2000" dirty="0"/>
          </a:p>
        </p:txBody>
      </p:sp>
      <p:sp>
        <p:nvSpPr>
          <p:cNvPr id="12" name="Oval 19"/>
          <p:cNvSpPr>
            <a:spLocks noChangeArrowheads="1"/>
          </p:cNvSpPr>
          <p:nvPr/>
        </p:nvSpPr>
        <p:spPr bwMode="auto">
          <a:xfrm>
            <a:off x="5323281" y="2193162"/>
            <a:ext cx="409575" cy="466725"/>
          </a:xfrm>
          <a:prstGeom prst="ellipse">
            <a:avLst/>
          </a:prstGeom>
          <a:solidFill>
            <a:srgbClr val="99CCFF"/>
          </a:solidFill>
          <a:ln w="9525">
            <a:solidFill>
              <a:schemeClr val="tx1"/>
            </a:solidFill>
            <a:round/>
            <a:headEnd/>
            <a:tailEnd/>
          </a:ln>
        </p:spPr>
        <p:txBody>
          <a:bodyPr wrap="none" anchor="ctr"/>
          <a:lstStyle/>
          <a:p>
            <a:pPr algn="ctr" defTabSz="914400"/>
            <a:r>
              <a:rPr lang="en-US" sz="2000" dirty="0"/>
              <a:t>1</a:t>
            </a:r>
          </a:p>
        </p:txBody>
      </p:sp>
      <p:sp>
        <p:nvSpPr>
          <p:cNvPr id="15" name="Line Callout 1 14"/>
          <p:cNvSpPr/>
          <p:nvPr/>
        </p:nvSpPr>
        <p:spPr>
          <a:xfrm>
            <a:off x="8462212" y="1315454"/>
            <a:ext cx="3502525" cy="703178"/>
          </a:xfrm>
          <a:prstGeom prst="borderCallout1">
            <a:avLst>
              <a:gd name="adj1" fmla="val 49305"/>
              <a:gd name="adj2" fmla="val -146"/>
              <a:gd name="adj3" fmla="val 91957"/>
              <a:gd name="adj4" fmla="val -1049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This transaction occurred on Mar 30, 12pm.</a:t>
            </a:r>
            <a:endParaRPr lang="en-US" dirty="0"/>
          </a:p>
        </p:txBody>
      </p:sp>
      <p:sp>
        <p:nvSpPr>
          <p:cNvPr id="16" name="Line Callout 1 15"/>
          <p:cNvSpPr/>
          <p:nvPr/>
        </p:nvSpPr>
        <p:spPr>
          <a:xfrm>
            <a:off x="5481054" y="3793959"/>
            <a:ext cx="5801894" cy="1165725"/>
          </a:xfrm>
          <a:prstGeom prst="borderCallout1">
            <a:avLst>
              <a:gd name="adj1" fmla="val -15672"/>
              <a:gd name="adj2" fmla="val 50455"/>
              <a:gd name="adj3" fmla="val -90171"/>
              <a:gd name="adj4" fmla="val 79129"/>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dirty="0" smtClean="0"/>
              <a:t>Application logic outside bi-temporal DBs is required to infer the end time of the valid time interval, if any.</a:t>
            </a:r>
            <a:endParaRPr lang="en-US" sz="2400" dirty="0"/>
          </a:p>
        </p:txBody>
      </p:sp>
    </p:spTree>
    <p:extLst>
      <p:ext uri="{BB962C8B-B14F-4D97-AF65-F5344CB8AC3E}">
        <p14:creationId xmlns:p14="http://schemas.microsoft.com/office/powerpoint/2010/main" val="22008191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Anna on March 28? (cont’d)</a:t>
            </a:r>
            <a:endParaRPr lang="en-US" dirty="0"/>
          </a:p>
        </p:txBody>
      </p:sp>
      <p:graphicFrame>
        <p:nvGraphicFramePr>
          <p:cNvPr id="31" name="Content Placeholder 3"/>
          <p:cNvGraphicFramePr>
            <a:graphicFrameLocks/>
          </p:cNvGraphicFramePr>
          <p:nvPr>
            <p:extLst>
              <p:ext uri="{D42A27DB-BD31-4B8C-83A1-F6EECF244321}">
                <p14:modId xmlns:p14="http://schemas.microsoft.com/office/powerpoint/2010/main" val="4074384770"/>
              </p:ext>
            </p:extLst>
          </p:nvPr>
        </p:nvGraphicFramePr>
        <p:xfrm>
          <a:off x="1872667" y="3401168"/>
          <a:ext cx="9268578" cy="1041007"/>
        </p:xfrm>
        <a:graphic>
          <a:graphicData uri="http://schemas.openxmlformats.org/drawingml/2006/table">
            <a:tbl>
              <a:tblPr firstRow="1" bandRow="1">
                <a:tableStyleId>{5940675A-B579-460E-94D1-54222C63F5DA}</a:tableStyleId>
              </a:tblPr>
              <a:tblGrid>
                <a:gridCol w="1544763"/>
                <a:gridCol w="1544763"/>
                <a:gridCol w="1544763"/>
                <a:gridCol w="1544763"/>
                <a:gridCol w="1544763"/>
                <a:gridCol w="1544763"/>
              </a:tblGrid>
              <a:tr h="400927">
                <a:tc>
                  <a:txBody>
                    <a:bodyPr/>
                    <a:lstStyle/>
                    <a:p>
                      <a:r>
                        <a:rPr lang="en-US" b="1" dirty="0" smtClean="0"/>
                        <a:t>Name</a:t>
                      </a:r>
                      <a:endParaRPr lang="en-US" b="1" dirty="0"/>
                    </a:p>
                  </a:txBody>
                  <a:tcPr/>
                </a:tc>
                <a:tc>
                  <a:txBody>
                    <a:bodyPr/>
                    <a:lstStyle/>
                    <a:p>
                      <a:r>
                        <a:rPr lang="en-US" b="1" dirty="0" smtClean="0"/>
                        <a:t>Location</a:t>
                      </a:r>
                      <a:endParaRPr lang="en-US" b="1" dirty="0"/>
                    </a:p>
                  </a:txBody>
                  <a:tcPr/>
                </a:tc>
                <a:tc>
                  <a:txBody>
                    <a:bodyPr/>
                    <a:lstStyle/>
                    <a:p>
                      <a:r>
                        <a:rPr lang="en-US" b="1" dirty="0" smtClean="0"/>
                        <a:t>Valid.</a:t>
                      </a:r>
                      <a:r>
                        <a:rPr lang="en-US" b="1" baseline="0" dirty="0" smtClean="0"/>
                        <a:t> S</a:t>
                      </a:r>
                      <a:endParaRPr lang="en-US" b="1" dirty="0"/>
                    </a:p>
                  </a:txBody>
                  <a:tcPr/>
                </a:tc>
                <a:tc>
                  <a:txBody>
                    <a:bodyPr/>
                    <a:lstStyle/>
                    <a:p>
                      <a:r>
                        <a:rPr lang="en-US" b="1" dirty="0" smtClean="0"/>
                        <a:t>Valid.</a:t>
                      </a:r>
                      <a:r>
                        <a:rPr lang="en-US" b="1" baseline="0" dirty="0" smtClean="0"/>
                        <a:t> E</a:t>
                      </a:r>
                      <a:endParaRPr lang="en-US" b="1" dirty="0"/>
                    </a:p>
                  </a:txBody>
                  <a:tcPr/>
                </a:tc>
                <a:tc>
                  <a:txBody>
                    <a:bodyPr/>
                    <a:lstStyle/>
                    <a:p>
                      <a:r>
                        <a:rPr lang="en-US" b="1" dirty="0" smtClean="0"/>
                        <a:t>Trans.</a:t>
                      </a:r>
                      <a:r>
                        <a:rPr lang="en-US" b="1" baseline="0" dirty="0" smtClean="0"/>
                        <a:t> S</a:t>
                      </a:r>
                      <a:endParaRPr lang="en-US" b="1" dirty="0"/>
                    </a:p>
                  </a:txBody>
                  <a:tcPr/>
                </a:tc>
                <a:tc>
                  <a:txBody>
                    <a:bodyPr/>
                    <a:lstStyle/>
                    <a:p>
                      <a:r>
                        <a:rPr lang="en-US" b="1" dirty="0" smtClean="0"/>
                        <a:t>Trans.</a:t>
                      </a:r>
                      <a:r>
                        <a:rPr lang="en-US" b="1" baseline="0" dirty="0" smtClean="0"/>
                        <a:t> E</a:t>
                      </a:r>
                      <a:endParaRPr lang="en-US" b="1" dirty="0"/>
                    </a:p>
                  </a:txBody>
                  <a:tcPr/>
                </a:tc>
              </a:tr>
              <a:tr h="400927">
                <a:tc>
                  <a:txBody>
                    <a:bodyPr/>
                    <a:lstStyle/>
                    <a:p>
                      <a:r>
                        <a:rPr lang="en-US" dirty="0" smtClean="0"/>
                        <a:t>Anna</a:t>
                      </a:r>
                      <a:endParaRPr lang="en-US" dirty="0"/>
                    </a:p>
                  </a:txBody>
                  <a:tcPr/>
                </a:tc>
                <a:tc>
                  <a:txBody>
                    <a:bodyPr/>
                    <a:lstStyle/>
                    <a:p>
                      <a:r>
                        <a:rPr lang="en-US" b="0" dirty="0" smtClean="0"/>
                        <a:t>Fleur</a:t>
                      </a:r>
                      <a:r>
                        <a:rPr lang="en-US" b="0" baseline="0" dirty="0" smtClean="0"/>
                        <a:t> De Lys</a:t>
                      </a:r>
                      <a:endParaRPr lang="en-US" b="0" dirty="0"/>
                    </a:p>
                  </a:txBody>
                  <a:tcPr/>
                </a:tc>
                <a:tc>
                  <a:txBody>
                    <a:bodyPr/>
                    <a:lstStyle/>
                    <a:p>
                      <a:r>
                        <a:rPr lang="en-US" b="0" dirty="0" smtClean="0"/>
                        <a:t>Mar 28 12pm</a:t>
                      </a:r>
                      <a:endParaRPr lang="en-US" b="0" dirty="0"/>
                    </a:p>
                  </a:txBody>
                  <a:tcPr/>
                </a:tc>
                <a:tc>
                  <a:txBody>
                    <a:bodyPr/>
                    <a:lstStyle/>
                    <a:p>
                      <a:r>
                        <a:rPr lang="en-US" b="0" dirty="0" smtClean="0"/>
                        <a:t>---</a:t>
                      </a:r>
                      <a:endParaRPr lang="en-US" b="0" dirty="0"/>
                    </a:p>
                  </a:txBody>
                  <a:tcPr/>
                </a:tc>
                <a:tc>
                  <a:txBody>
                    <a:bodyPr/>
                    <a:lstStyle/>
                    <a:p>
                      <a:r>
                        <a:rPr lang="en-US" b="0" dirty="0" smtClean="0"/>
                        <a:t>Mar 29</a:t>
                      </a:r>
                      <a:endParaRPr lang="en-US" b="0" dirty="0"/>
                    </a:p>
                  </a:txBody>
                  <a:tcPr/>
                </a:tc>
                <a:tc>
                  <a:txBody>
                    <a:bodyPr/>
                    <a:lstStyle/>
                    <a:p>
                      <a:r>
                        <a:rPr lang="en-US" b="0" dirty="0" smtClean="0"/>
                        <a:t> ---</a:t>
                      </a:r>
                      <a:endParaRPr lang="en-US" b="0" dirty="0"/>
                    </a:p>
                  </a:txBody>
                  <a:tcPr/>
                </a:tc>
              </a:tr>
            </a:tbl>
          </a:graphicData>
        </a:graphic>
      </p:graphicFrame>
      <p:sp>
        <p:nvSpPr>
          <p:cNvPr id="8" name="Oval 19"/>
          <p:cNvSpPr>
            <a:spLocks noChangeArrowheads="1"/>
          </p:cNvSpPr>
          <p:nvPr/>
        </p:nvSpPr>
        <p:spPr bwMode="auto">
          <a:xfrm>
            <a:off x="1461766" y="1860460"/>
            <a:ext cx="449930" cy="505752"/>
          </a:xfrm>
          <a:prstGeom prst="ellipse">
            <a:avLst/>
          </a:prstGeom>
          <a:solidFill>
            <a:srgbClr val="99CCFF"/>
          </a:solidFill>
          <a:ln w="9525">
            <a:solidFill>
              <a:schemeClr val="tx1"/>
            </a:solidFill>
            <a:round/>
            <a:headEnd/>
            <a:tailEnd/>
          </a:ln>
        </p:spPr>
        <p:txBody>
          <a:bodyPr wrap="none" anchor="ctr"/>
          <a:lstStyle/>
          <a:p>
            <a:pPr algn="ctr" defTabSz="914400"/>
            <a:r>
              <a:rPr lang="en-US" dirty="0"/>
              <a:t>1</a:t>
            </a:r>
          </a:p>
        </p:txBody>
      </p:sp>
      <p:sp>
        <p:nvSpPr>
          <p:cNvPr id="9" name="Rectangle 19"/>
          <p:cNvSpPr>
            <a:spLocks noChangeArrowheads="1"/>
          </p:cNvSpPr>
          <p:nvPr/>
        </p:nvSpPr>
        <p:spPr bwMode="auto">
          <a:xfrm>
            <a:off x="2042790" y="1874827"/>
            <a:ext cx="2876792" cy="1133067"/>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11.01am</a:t>
            </a:r>
          </a:p>
          <a:p>
            <a:pPr marL="228600" indent="-228600" defTabSz="914400"/>
            <a:r>
              <a:rPr lang="en-US" b="1" dirty="0" smtClean="0">
                <a:ea typeface="Arial Unicode MS"/>
                <a:cs typeface="Arial Unicode MS"/>
              </a:rPr>
              <a:t>Trans.: Mar 30, 12pm</a:t>
            </a:r>
            <a:endParaRPr lang="en-US" b="1" dirty="0">
              <a:ea typeface="Arial Unicode MS"/>
              <a:cs typeface="Arial Unicode MS"/>
            </a:endParaRPr>
          </a:p>
        </p:txBody>
      </p:sp>
      <p:sp>
        <p:nvSpPr>
          <p:cNvPr id="10" name="TextBox 9"/>
          <p:cNvSpPr txBox="1"/>
          <p:nvPr/>
        </p:nvSpPr>
        <p:spPr>
          <a:xfrm>
            <a:off x="2042790" y="1562545"/>
            <a:ext cx="2037636" cy="369332"/>
          </a:xfrm>
          <a:prstGeom prst="rect">
            <a:avLst/>
          </a:prstGeom>
          <a:noFill/>
        </p:spPr>
        <p:txBody>
          <a:bodyPr wrap="square" rtlCol="0">
            <a:spAutoFit/>
          </a:bodyPr>
          <a:lstStyle/>
          <a:p>
            <a:r>
              <a:rPr lang="en-US" dirty="0" smtClean="0"/>
              <a:t>Anna: Twitter</a:t>
            </a:r>
            <a:endParaRPr lang="en-US" dirty="0"/>
          </a:p>
        </p:txBody>
      </p:sp>
      <p:sp>
        <p:nvSpPr>
          <p:cNvPr id="11" name="Rectangle 18"/>
          <p:cNvSpPr>
            <a:spLocks noChangeArrowheads="1"/>
          </p:cNvSpPr>
          <p:nvPr/>
        </p:nvSpPr>
        <p:spPr bwMode="auto">
          <a:xfrm>
            <a:off x="5855370" y="2032205"/>
            <a:ext cx="6336630" cy="1323439"/>
          </a:xfrm>
          <a:prstGeom prst="rect">
            <a:avLst/>
          </a:prstGeom>
          <a:solidFill>
            <a:schemeClr val="bg1">
              <a:lumMod val="85000"/>
            </a:schemeClr>
          </a:solidFill>
          <a:ln w="9525">
            <a:noFill/>
            <a:miter lim="800000"/>
            <a:headEnd/>
            <a:tailEnd/>
          </a:ln>
        </p:spPr>
        <p:txBody>
          <a:bodyPr wrap="square">
            <a:spAutoFit/>
          </a:bodyPr>
          <a:lstStyle/>
          <a:p>
            <a:pPr defTabSz="914400"/>
            <a:r>
              <a:rPr lang="en-US" sz="2000" dirty="0"/>
              <a:t>UPDATE DB FOR PORTION OF BUSINESS_TIME</a:t>
            </a:r>
          </a:p>
          <a:p>
            <a:pPr defTabSz="914400"/>
            <a:r>
              <a:rPr lang="en-US" sz="2000" dirty="0"/>
              <a:t>FROM </a:t>
            </a:r>
            <a:r>
              <a:rPr lang="en-US" sz="2000" dirty="0" smtClean="0">
                <a:solidFill>
                  <a:srgbClr val="000000"/>
                </a:solidFill>
              </a:rPr>
              <a:t>’</a:t>
            </a:r>
            <a:r>
              <a:rPr lang="en-US" sz="2000" b="1" dirty="0" smtClean="0">
                <a:solidFill>
                  <a:srgbClr val="000000"/>
                </a:solidFill>
              </a:rPr>
              <a:t>Mar 28 11:01am</a:t>
            </a:r>
            <a:r>
              <a:rPr lang="en-US" sz="2000" dirty="0" smtClean="0"/>
              <a:t>’ to ‘</a:t>
            </a:r>
            <a:r>
              <a:rPr lang="en-US" sz="2000" b="1" dirty="0" smtClean="0"/>
              <a:t>Mar 28 12:00pm</a:t>
            </a:r>
            <a:r>
              <a:rPr lang="en-US" sz="2000" dirty="0" smtClean="0"/>
              <a:t>’</a:t>
            </a:r>
            <a:endParaRPr lang="en-US" sz="2000" dirty="0"/>
          </a:p>
          <a:p>
            <a:pPr defTabSz="914400"/>
            <a:r>
              <a:rPr lang="en-US" sz="2000" dirty="0"/>
              <a:t>SET </a:t>
            </a:r>
            <a:r>
              <a:rPr lang="en-US" sz="2000" dirty="0" smtClean="0"/>
              <a:t>LOCATION= ’</a:t>
            </a:r>
            <a:r>
              <a:rPr lang="en-US" sz="2000" b="1" dirty="0" err="1" smtClean="0">
                <a:solidFill>
                  <a:srgbClr val="000000"/>
                </a:solidFill>
              </a:rPr>
              <a:t>SFMoma</a:t>
            </a:r>
            <a:r>
              <a:rPr lang="en-US" sz="2000" dirty="0" smtClean="0">
                <a:solidFill>
                  <a:srgbClr val="000000"/>
                </a:solidFill>
              </a:rPr>
              <a:t>’</a:t>
            </a:r>
            <a:r>
              <a:rPr lang="en-US" sz="2000" dirty="0"/>
              <a:t>, </a:t>
            </a:r>
          </a:p>
          <a:p>
            <a:pPr defTabSz="914400"/>
            <a:r>
              <a:rPr lang="en-US" sz="2000" dirty="0"/>
              <a:t>WHERE NAME = </a:t>
            </a:r>
            <a:r>
              <a:rPr lang="en-US" sz="2000" dirty="0" smtClean="0"/>
              <a:t>’Anna’</a:t>
            </a:r>
            <a:endParaRPr lang="en-US" sz="2000" dirty="0"/>
          </a:p>
        </p:txBody>
      </p:sp>
      <p:sp>
        <p:nvSpPr>
          <p:cNvPr id="12" name="Oval 19"/>
          <p:cNvSpPr>
            <a:spLocks noChangeArrowheads="1"/>
          </p:cNvSpPr>
          <p:nvPr/>
        </p:nvSpPr>
        <p:spPr bwMode="auto">
          <a:xfrm>
            <a:off x="5323281" y="2193162"/>
            <a:ext cx="409575" cy="466725"/>
          </a:xfrm>
          <a:prstGeom prst="ellipse">
            <a:avLst/>
          </a:prstGeom>
          <a:solidFill>
            <a:srgbClr val="99CCFF"/>
          </a:solidFill>
          <a:ln w="9525">
            <a:solidFill>
              <a:schemeClr val="tx1"/>
            </a:solidFill>
            <a:round/>
            <a:headEnd/>
            <a:tailEnd/>
          </a:ln>
        </p:spPr>
        <p:txBody>
          <a:bodyPr wrap="none" anchor="ctr"/>
          <a:lstStyle/>
          <a:p>
            <a:pPr algn="ctr" defTabSz="914400"/>
            <a:r>
              <a:rPr lang="en-US" sz="2000" dirty="0"/>
              <a:t>1</a:t>
            </a:r>
          </a:p>
        </p:txBody>
      </p:sp>
      <p:sp>
        <p:nvSpPr>
          <p:cNvPr id="13" name="Line Callout 1 12"/>
          <p:cNvSpPr/>
          <p:nvPr/>
        </p:nvSpPr>
        <p:spPr>
          <a:xfrm>
            <a:off x="8462212" y="1315454"/>
            <a:ext cx="3502525" cy="703178"/>
          </a:xfrm>
          <a:prstGeom prst="borderCallout1">
            <a:avLst>
              <a:gd name="adj1" fmla="val 49305"/>
              <a:gd name="adj2" fmla="val -146"/>
              <a:gd name="adj3" fmla="val 91957"/>
              <a:gd name="adj4" fmla="val -1049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This transaction occurred on Mar 30, 12pm.</a:t>
            </a:r>
            <a:endParaRPr lang="en-US" dirty="0"/>
          </a:p>
        </p:txBody>
      </p:sp>
    </p:spTree>
    <p:extLst>
      <p:ext uri="{BB962C8B-B14F-4D97-AF65-F5344CB8AC3E}">
        <p14:creationId xmlns:p14="http://schemas.microsoft.com/office/powerpoint/2010/main" val="28993698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Anna on March 28? (cont’d)</a:t>
            </a:r>
            <a:endParaRPr lang="en-US" dirty="0"/>
          </a:p>
        </p:txBody>
      </p:sp>
      <p:sp>
        <p:nvSpPr>
          <p:cNvPr id="8" name="Oval 19"/>
          <p:cNvSpPr>
            <a:spLocks noChangeArrowheads="1"/>
          </p:cNvSpPr>
          <p:nvPr/>
        </p:nvSpPr>
        <p:spPr bwMode="auto">
          <a:xfrm>
            <a:off x="1461766" y="1860460"/>
            <a:ext cx="449930" cy="505752"/>
          </a:xfrm>
          <a:prstGeom prst="ellipse">
            <a:avLst/>
          </a:prstGeom>
          <a:solidFill>
            <a:srgbClr val="99CCFF"/>
          </a:solidFill>
          <a:ln w="9525">
            <a:solidFill>
              <a:schemeClr val="tx1"/>
            </a:solidFill>
            <a:round/>
            <a:headEnd/>
            <a:tailEnd/>
          </a:ln>
        </p:spPr>
        <p:txBody>
          <a:bodyPr wrap="none" anchor="ctr"/>
          <a:lstStyle/>
          <a:p>
            <a:pPr algn="ctr" defTabSz="914400"/>
            <a:r>
              <a:rPr lang="en-US" dirty="0"/>
              <a:t>1</a:t>
            </a:r>
          </a:p>
        </p:txBody>
      </p:sp>
      <p:sp>
        <p:nvSpPr>
          <p:cNvPr id="9" name="Rectangle 19"/>
          <p:cNvSpPr>
            <a:spLocks noChangeArrowheads="1"/>
          </p:cNvSpPr>
          <p:nvPr/>
        </p:nvSpPr>
        <p:spPr bwMode="auto">
          <a:xfrm>
            <a:off x="2042790" y="1874827"/>
            <a:ext cx="2876792" cy="1133067"/>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11.01am</a:t>
            </a:r>
          </a:p>
          <a:p>
            <a:pPr marL="228600" indent="-228600" defTabSz="914400"/>
            <a:r>
              <a:rPr lang="en-US" b="1" dirty="0" smtClean="0">
                <a:ea typeface="Arial Unicode MS"/>
                <a:cs typeface="Arial Unicode MS"/>
              </a:rPr>
              <a:t>Trans.: Mar 30, 12pm</a:t>
            </a:r>
            <a:endParaRPr lang="en-US" b="1" dirty="0">
              <a:ea typeface="Arial Unicode MS"/>
              <a:cs typeface="Arial Unicode MS"/>
            </a:endParaRPr>
          </a:p>
        </p:txBody>
      </p:sp>
      <p:sp>
        <p:nvSpPr>
          <p:cNvPr id="10" name="TextBox 9"/>
          <p:cNvSpPr txBox="1"/>
          <p:nvPr/>
        </p:nvSpPr>
        <p:spPr>
          <a:xfrm>
            <a:off x="2042790" y="1562545"/>
            <a:ext cx="2037636" cy="369332"/>
          </a:xfrm>
          <a:prstGeom prst="rect">
            <a:avLst/>
          </a:prstGeom>
          <a:noFill/>
        </p:spPr>
        <p:txBody>
          <a:bodyPr wrap="square" rtlCol="0">
            <a:spAutoFit/>
          </a:bodyPr>
          <a:lstStyle/>
          <a:p>
            <a:r>
              <a:rPr lang="en-US" dirty="0" smtClean="0"/>
              <a:t>Anna: Twitter</a:t>
            </a:r>
            <a:endParaRPr lang="en-US" dirty="0"/>
          </a:p>
        </p:txBody>
      </p:sp>
      <p:sp>
        <p:nvSpPr>
          <p:cNvPr id="11" name="Rectangle 18"/>
          <p:cNvSpPr>
            <a:spLocks noChangeArrowheads="1"/>
          </p:cNvSpPr>
          <p:nvPr/>
        </p:nvSpPr>
        <p:spPr bwMode="auto">
          <a:xfrm>
            <a:off x="5855370" y="2032205"/>
            <a:ext cx="6336630" cy="1323439"/>
          </a:xfrm>
          <a:prstGeom prst="rect">
            <a:avLst/>
          </a:prstGeom>
          <a:solidFill>
            <a:schemeClr val="bg1">
              <a:lumMod val="85000"/>
            </a:schemeClr>
          </a:solidFill>
          <a:ln w="9525">
            <a:noFill/>
            <a:miter lim="800000"/>
            <a:headEnd/>
            <a:tailEnd/>
          </a:ln>
        </p:spPr>
        <p:txBody>
          <a:bodyPr wrap="square">
            <a:spAutoFit/>
          </a:bodyPr>
          <a:lstStyle/>
          <a:p>
            <a:pPr defTabSz="914400"/>
            <a:r>
              <a:rPr lang="en-US" sz="2000" dirty="0"/>
              <a:t>UPDATE DB FOR PORTION OF BUSINESS_TIME</a:t>
            </a:r>
          </a:p>
          <a:p>
            <a:pPr defTabSz="914400"/>
            <a:r>
              <a:rPr lang="en-US" sz="2000" dirty="0"/>
              <a:t>FROM </a:t>
            </a:r>
            <a:r>
              <a:rPr lang="en-US" sz="2000" dirty="0" smtClean="0">
                <a:solidFill>
                  <a:srgbClr val="000000"/>
                </a:solidFill>
              </a:rPr>
              <a:t>’</a:t>
            </a:r>
            <a:r>
              <a:rPr lang="en-US" sz="2000" b="1" dirty="0" smtClean="0">
                <a:solidFill>
                  <a:srgbClr val="000000"/>
                </a:solidFill>
              </a:rPr>
              <a:t>Mar 28 11:01am</a:t>
            </a:r>
            <a:r>
              <a:rPr lang="en-US" sz="2000" dirty="0" smtClean="0"/>
              <a:t>’ to ‘</a:t>
            </a:r>
            <a:r>
              <a:rPr lang="en-US" sz="2000" b="1" dirty="0" smtClean="0"/>
              <a:t>Mar 28 12:00pm</a:t>
            </a:r>
            <a:r>
              <a:rPr lang="en-US" sz="2000" dirty="0" smtClean="0"/>
              <a:t>’</a:t>
            </a:r>
            <a:endParaRPr lang="en-US" sz="2000" dirty="0"/>
          </a:p>
          <a:p>
            <a:pPr defTabSz="914400"/>
            <a:r>
              <a:rPr lang="en-US" sz="2000" dirty="0"/>
              <a:t>SET </a:t>
            </a:r>
            <a:r>
              <a:rPr lang="en-US" sz="2000" dirty="0" smtClean="0"/>
              <a:t>LOCATION= ’</a:t>
            </a:r>
            <a:r>
              <a:rPr lang="en-US" sz="2000" b="1" dirty="0" err="1" smtClean="0">
                <a:solidFill>
                  <a:srgbClr val="000000"/>
                </a:solidFill>
              </a:rPr>
              <a:t>SFMoma</a:t>
            </a:r>
            <a:r>
              <a:rPr lang="en-US" sz="2000" dirty="0" smtClean="0">
                <a:solidFill>
                  <a:srgbClr val="000000"/>
                </a:solidFill>
              </a:rPr>
              <a:t>’</a:t>
            </a:r>
            <a:r>
              <a:rPr lang="en-US" sz="2000" dirty="0"/>
              <a:t>, </a:t>
            </a:r>
          </a:p>
          <a:p>
            <a:pPr defTabSz="914400"/>
            <a:r>
              <a:rPr lang="en-US" sz="2000" dirty="0"/>
              <a:t>WHERE NAME = </a:t>
            </a:r>
            <a:r>
              <a:rPr lang="en-US" sz="2000" dirty="0" smtClean="0"/>
              <a:t>’Anna’</a:t>
            </a:r>
            <a:endParaRPr lang="en-US" sz="2000" dirty="0"/>
          </a:p>
        </p:txBody>
      </p:sp>
      <p:sp>
        <p:nvSpPr>
          <p:cNvPr id="12" name="Oval 19"/>
          <p:cNvSpPr>
            <a:spLocks noChangeArrowheads="1"/>
          </p:cNvSpPr>
          <p:nvPr/>
        </p:nvSpPr>
        <p:spPr bwMode="auto">
          <a:xfrm>
            <a:off x="5323281" y="2193162"/>
            <a:ext cx="409575" cy="466725"/>
          </a:xfrm>
          <a:prstGeom prst="ellipse">
            <a:avLst/>
          </a:prstGeom>
          <a:solidFill>
            <a:srgbClr val="99CCFF"/>
          </a:solidFill>
          <a:ln w="9525">
            <a:solidFill>
              <a:schemeClr val="tx1"/>
            </a:solidFill>
            <a:round/>
            <a:headEnd/>
            <a:tailEnd/>
          </a:ln>
        </p:spPr>
        <p:txBody>
          <a:bodyPr wrap="none" anchor="ctr"/>
          <a:lstStyle/>
          <a:p>
            <a:pPr algn="ctr" defTabSz="914400"/>
            <a:r>
              <a:rPr lang="en-US" sz="2000" dirty="0"/>
              <a:t>1</a:t>
            </a:r>
          </a:p>
        </p:txBody>
      </p:sp>
      <p:graphicFrame>
        <p:nvGraphicFramePr>
          <p:cNvPr id="14" name="Content Placeholder 3"/>
          <p:cNvGraphicFramePr>
            <a:graphicFrameLocks/>
          </p:cNvGraphicFramePr>
          <p:nvPr>
            <p:extLst>
              <p:ext uri="{D42A27DB-BD31-4B8C-83A1-F6EECF244321}">
                <p14:modId xmlns:p14="http://schemas.microsoft.com/office/powerpoint/2010/main" val="2070529490"/>
              </p:ext>
            </p:extLst>
          </p:nvPr>
        </p:nvGraphicFramePr>
        <p:xfrm>
          <a:off x="1851277" y="3673880"/>
          <a:ext cx="9268578" cy="2321167"/>
        </p:xfrm>
        <a:graphic>
          <a:graphicData uri="http://schemas.openxmlformats.org/drawingml/2006/table">
            <a:tbl>
              <a:tblPr firstRow="1" bandRow="1">
                <a:tableStyleId>{5940675A-B579-460E-94D1-54222C63F5DA}</a:tableStyleId>
              </a:tblPr>
              <a:tblGrid>
                <a:gridCol w="1544763"/>
                <a:gridCol w="1544763"/>
                <a:gridCol w="1544763"/>
                <a:gridCol w="1544763"/>
                <a:gridCol w="1544763"/>
                <a:gridCol w="1544763"/>
              </a:tblGrid>
              <a:tr h="400927">
                <a:tc>
                  <a:txBody>
                    <a:bodyPr/>
                    <a:lstStyle/>
                    <a:p>
                      <a:r>
                        <a:rPr lang="en-US" b="1" dirty="0" smtClean="0"/>
                        <a:t>Name</a:t>
                      </a:r>
                      <a:endParaRPr lang="en-US" b="1" dirty="0"/>
                    </a:p>
                  </a:txBody>
                  <a:tcPr/>
                </a:tc>
                <a:tc>
                  <a:txBody>
                    <a:bodyPr/>
                    <a:lstStyle/>
                    <a:p>
                      <a:r>
                        <a:rPr lang="en-US" b="1" dirty="0" smtClean="0"/>
                        <a:t>Location</a:t>
                      </a:r>
                      <a:endParaRPr lang="en-US" b="1" dirty="0"/>
                    </a:p>
                  </a:txBody>
                  <a:tcPr/>
                </a:tc>
                <a:tc>
                  <a:txBody>
                    <a:bodyPr/>
                    <a:lstStyle/>
                    <a:p>
                      <a:r>
                        <a:rPr lang="en-US" b="1" dirty="0" smtClean="0"/>
                        <a:t>Valid.</a:t>
                      </a:r>
                      <a:r>
                        <a:rPr lang="en-US" b="1" baseline="0" dirty="0" smtClean="0"/>
                        <a:t> S</a:t>
                      </a:r>
                      <a:endParaRPr lang="en-US" b="1" dirty="0"/>
                    </a:p>
                  </a:txBody>
                  <a:tcPr/>
                </a:tc>
                <a:tc>
                  <a:txBody>
                    <a:bodyPr/>
                    <a:lstStyle/>
                    <a:p>
                      <a:r>
                        <a:rPr lang="en-US" b="1" dirty="0" smtClean="0"/>
                        <a:t>Valid.</a:t>
                      </a:r>
                      <a:r>
                        <a:rPr lang="en-US" b="1" baseline="0" dirty="0" smtClean="0"/>
                        <a:t> E</a:t>
                      </a:r>
                      <a:endParaRPr lang="en-US" b="1" dirty="0"/>
                    </a:p>
                  </a:txBody>
                  <a:tcPr/>
                </a:tc>
                <a:tc>
                  <a:txBody>
                    <a:bodyPr/>
                    <a:lstStyle/>
                    <a:p>
                      <a:r>
                        <a:rPr lang="en-US" b="1" dirty="0" smtClean="0"/>
                        <a:t>Trans.</a:t>
                      </a:r>
                      <a:r>
                        <a:rPr lang="en-US" b="1" baseline="0" dirty="0" smtClean="0"/>
                        <a:t> S</a:t>
                      </a:r>
                      <a:endParaRPr lang="en-US" b="1" dirty="0"/>
                    </a:p>
                  </a:txBody>
                  <a:tcPr/>
                </a:tc>
                <a:tc>
                  <a:txBody>
                    <a:bodyPr/>
                    <a:lstStyle/>
                    <a:p>
                      <a:r>
                        <a:rPr lang="en-US" b="1" dirty="0" smtClean="0"/>
                        <a:t>Trans.</a:t>
                      </a:r>
                      <a:r>
                        <a:rPr lang="en-US" b="1" baseline="0" dirty="0" smtClean="0"/>
                        <a:t> E</a:t>
                      </a:r>
                      <a:endParaRPr lang="en-US" b="1" dirty="0"/>
                    </a:p>
                  </a:txBody>
                  <a:tcPr/>
                </a:tc>
              </a:tr>
              <a:tr h="400927">
                <a:tc>
                  <a:txBody>
                    <a:bodyPr/>
                    <a:lstStyle/>
                    <a:p>
                      <a:r>
                        <a:rPr lang="en-US" dirty="0" smtClean="0"/>
                        <a:t>Anna</a:t>
                      </a:r>
                      <a:endParaRPr lang="en-US" dirty="0"/>
                    </a:p>
                  </a:txBody>
                  <a:tcPr/>
                </a:tc>
                <a:tc>
                  <a:txBody>
                    <a:bodyPr/>
                    <a:lstStyle/>
                    <a:p>
                      <a:r>
                        <a:rPr lang="en-US" b="0" dirty="0" smtClean="0"/>
                        <a:t>Fleur</a:t>
                      </a:r>
                      <a:r>
                        <a:rPr lang="en-US" b="0" baseline="0" dirty="0" smtClean="0"/>
                        <a:t> De Lys</a:t>
                      </a:r>
                      <a:endParaRPr lang="en-US" b="0" dirty="0"/>
                    </a:p>
                  </a:txBody>
                  <a:tcPr/>
                </a:tc>
                <a:tc>
                  <a:txBody>
                    <a:bodyPr/>
                    <a:lstStyle/>
                    <a:p>
                      <a:r>
                        <a:rPr lang="en-US" b="0" dirty="0" smtClean="0"/>
                        <a:t>Mar 28 12pm</a:t>
                      </a:r>
                      <a:endParaRPr lang="en-US" b="0" dirty="0"/>
                    </a:p>
                  </a:txBody>
                  <a:tcPr/>
                </a:tc>
                <a:tc>
                  <a:txBody>
                    <a:bodyPr/>
                    <a:lstStyle/>
                    <a:p>
                      <a:r>
                        <a:rPr lang="en-US" b="0" dirty="0" smtClean="0"/>
                        <a:t>---</a:t>
                      </a:r>
                      <a:endParaRPr lang="en-US" b="0" dirty="0"/>
                    </a:p>
                  </a:txBody>
                  <a:tcPr/>
                </a:tc>
                <a:tc>
                  <a:txBody>
                    <a:bodyPr/>
                    <a:lstStyle/>
                    <a:p>
                      <a:r>
                        <a:rPr lang="en-US" b="0" dirty="0" smtClean="0"/>
                        <a:t>Mar 29 </a:t>
                      </a:r>
                      <a:endParaRPr lang="en-US" b="0" dirty="0"/>
                    </a:p>
                  </a:txBody>
                  <a:tcPr/>
                </a:tc>
                <a:tc>
                  <a:txBody>
                    <a:bodyPr/>
                    <a:lstStyle/>
                    <a:p>
                      <a:r>
                        <a:rPr lang="en-US" b="1" dirty="0" smtClean="0"/>
                        <a:t>Mar 30  12pm</a:t>
                      </a:r>
                      <a:endParaRPr lang="en-US" b="1" dirty="0"/>
                    </a:p>
                  </a:txBody>
                  <a:tcPr/>
                </a:tc>
              </a:tr>
              <a:tr h="400927">
                <a:tc>
                  <a:txBody>
                    <a:bodyPr/>
                    <a:lstStyle/>
                    <a:p>
                      <a:r>
                        <a:rPr lang="en-US" b="1" dirty="0" smtClean="0"/>
                        <a:t>Anna</a:t>
                      </a:r>
                      <a:endParaRPr lang="en-US" b="1" dirty="0"/>
                    </a:p>
                  </a:txBody>
                  <a:tcPr/>
                </a:tc>
                <a:tc>
                  <a:txBody>
                    <a:bodyPr/>
                    <a:lstStyle/>
                    <a:p>
                      <a:r>
                        <a:rPr lang="en-US" b="1" dirty="0" err="1" smtClean="0"/>
                        <a:t>SFMoma</a:t>
                      </a:r>
                      <a:endParaRPr lang="en-US" b="1" dirty="0"/>
                    </a:p>
                  </a:txBody>
                  <a:tcPr/>
                </a:tc>
                <a:tc>
                  <a:txBody>
                    <a:bodyPr/>
                    <a:lstStyle/>
                    <a:p>
                      <a:r>
                        <a:rPr lang="en-US" b="1" dirty="0" smtClean="0"/>
                        <a:t>Mar 28 11:01am</a:t>
                      </a:r>
                      <a:endParaRPr lang="en-US" b="1" dirty="0"/>
                    </a:p>
                  </a:txBody>
                  <a:tcPr/>
                </a:tc>
                <a:tc>
                  <a:txBody>
                    <a:bodyPr/>
                    <a:lstStyle/>
                    <a:p>
                      <a:r>
                        <a:rPr lang="en-US" b="1" dirty="0" smtClean="0"/>
                        <a:t>Mar 28 </a:t>
                      </a:r>
                      <a:r>
                        <a:rPr lang="en-US" b="1" baseline="0" dirty="0" smtClean="0"/>
                        <a:t> 12pm</a:t>
                      </a:r>
                      <a:endParaRPr lang="en-US" b="1" dirty="0"/>
                    </a:p>
                  </a:txBody>
                  <a:tcPr/>
                </a:tc>
                <a:tc>
                  <a:txBody>
                    <a:bodyPr/>
                    <a:lstStyle/>
                    <a:p>
                      <a:r>
                        <a:rPr lang="en-US" b="1" dirty="0" smtClean="0"/>
                        <a:t>Mar 30</a:t>
                      </a:r>
                      <a:r>
                        <a:rPr lang="en-US" b="1" baseline="0" dirty="0" smtClean="0"/>
                        <a:t> </a:t>
                      </a:r>
                      <a:r>
                        <a:rPr lang="en-US" b="1" dirty="0" smtClean="0"/>
                        <a:t> 12pm</a:t>
                      </a:r>
                      <a:endParaRPr lang="en-US" b="1" dirty="0"/>
                    </a:p>
                  </a:txBody>
                  <a:tcPr/>
                </a:tc>
                <a:tc>
                  <a:txBody>
                    <a:bodyPr/>
                    <a:lstStyle/>
                    <a:p>
                      <a:r>
                        <a:rPr lang="en-US" b="1" dirty="0" smtClean="0"/>
                        <a:t>---</a:t>
                      </a:r>
                      <a:endParaRPr lang="en-US" b="1" dirty="0"/>
                    </a:p>
                  </a:txBody>
                  <a:tcPr/>
                </a:tc>
              </a:tr>
              <a:tr h="400927">
                <a:tc>
                  <a:txBody>
                    <a:bodyPr/>
                    <a:lstStyle/>
                    <a:p>
                      <a:r>
                        <a:rPr lang="en-US" b="1" dirty="0" smtClean="0"/>
                        <a:t>Anna</a:t>
                      </a:r>
                      <a:endParaRPr lang="en-US" b="1" dirty="0"/>
                    </a:p>
                  </a:txBody>
                  <a:tcPr/>
                </a:tc>
                <a:tc>
                  <a:txBody>
                    <a:bodyPr/>
                    <a:lstStyle/>
                    <a:p>
                      <a:r>
                        <a:rPr lang="en-US" b="1" dirty="0" smtClean="0"/>
                        <a:t>Fleur De Lys</a:t>
                      </a:r>
                      <a:endParaRPr lang="en-US" b="1" dirty="0"/>
                    </a:p>
                  </a:txBody>
                  <a:tcPr/>
                </a:tc>
                <a:tc>
                  <a:txBody>
                    <a:bodyPr/>
                    <a:lstStyle/>
                    <a:p>
                      <a:r>
                        <a:rPr lang="en-US" b="1" dirty="0" smtClean="0"/>
                        <a:t>Mar 28</a:t>
                      </a:r>
                      <a:r>
                        <a:rPr lang="en-US" b="1" baseline="0" dirty="0" smtClean="0"/>
                        <a:t> 12pm</a:t>
                      </a:r>
                      <a:endParaRPr lang="en-US" b="1" dirty="0"/>
                    </a:p>
                  </a:txBody>
                  <a:tcPr/>
                </a:tc>
                <a:tc>
                  <a:txBody>
                    <a:bodyPr/>
                    <a:lstStyle/>
                    <a:p>
                      <a:r>
                        <a:rPr lang="en-US" b="1" dirty="0" smtClean="0"/>
                        <a:t>---</a:t>
                      </a:r>
                      <a:endParaRPr lang="en-US" b="1" dirty="0"/>
                    </a:p>
                  </a:txBody>
                  <a:tcPr/>
                </a:tc>
                <a:tc>
                  <a:txBody>
                    <a:bodyPr/>
                    <a:lstStyle/>
                    <a:p>
                      <a:r>
                        <a:rPr lang="en-US" b="1" dirty="0" smtClean="0"/>
                        <a:t>Mar 30</a:t>
                      </a:r>
                      <a:r>
                        <a:rPr lang="en-US" b="1" baseline="0" dirty="0" smtClean="0"/>
                        <a:t> </a:t>
                      </a:r>
                      <a:r>
                        <a:rPr lang="en-US" b="1" dirty="0" smtClean="0"/>
                        <a:t>12pm</a:t>
                      </a:r>
                      <a:endParaRPr lang="en-US" b="1" dirty="0"/>
                    </a:p>
                  </a:txBody>
                  <a:tcPr/>
                </a:tc>
                <a:tc>
                  <a:txBody>
                    <a:bodyPr/>
                    <a:lstStyle/>
                    <a:p>
                      <a:r>
                        <a:rPr lang="en-US" b="1" dirty="0" smtClean="0"/>
                        <a:t>---</a:t>
                      </a:r>
                      <a:endParaRPr lang="en-US" b="1" dirty="0"/>
                    </a:p>
                  </a:txBody>
                  <a:tcPr/>
                </a:tc>
              </a:tr>
            </a:tbl>
          </a:graphicData>
        </a:graphic>
      </p:graphicFrame>
      <p:sp>
        <p:nvSpPr>
          <p:cNvPr id="13" name="Line Callout 1 12"/>
          <p:cNvSpPr/>
          <p:nvPr/>
        </p:nvSpPr>
        <p:spPr>
          <a:xfrm>
            <a:off x="8462212" y="1315454"/>
            <a:ext cx="3502525" cy="703178"/>
          </a:xfrm>
          <a:prstGeom prst="borderCallout1">
            <a:avLst>
              <a:gd name="adj1" fmla="val 49305"/>
              <a:gd name="adj2" fmla="val -146"/>
              <a:gd name="adj3" fmla="val 91957"/>
              <a:gd name="adj4" fmla="val -1049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This transaction occurred on Mar 30, 12pm.</a:t>
            </a:r>
            <a:endParaRPr lang="en-US" dirty="0"/>
          </a:p>
        </p:txBody>
      </p:sp>
    </p:spTree>
    <p:extLst>
      <p:ext uri="{BB962C8B-B14F-4D97-AF65-F5344CB8AC3E}">
        <p14:creationId xmlns:p14="http://schemas.microsoft.com/office/powerpoint/2010/main" val="1576629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Anna on March 28? (cont’d)</a:t>
            </a:r>
            <a:endParaRPr lang="en-US" dirty="0"/>
          </a:p>
        </p:txBody>
      </p:sp>
      <p:sp>
        <p:nvSpPr>
          <p:cNvPr id="15" name="Rectangle 31"/>
          <p:cNvSpPr>
            <a:spLocks noChangeArrowheads="1"/>
          </p:cNvSpPr>
          <p:nvPr/>
        </p:nvSpPr>
        <p:spPr bwMode="auto">
          <a:xfrm>
            <a:off x="5800611" y="2051848"/>
            <a:ext cx="5923494" cy="1323439"/>
          </a:xfrm>
          <a:prstGeom prst="rect">
            <a:avLst/>
          </a:prstGeom>
          <a:solidFill>
            <a:schemeClr val="bg1">
              <a:lumMod val="85000"/>
            </a:schemeClr>
          </a:solidFill>
          <a:ln w="9525">
            <a:noFill/>
            <a:miter lim="800000"/>
            <a:headEnd/>
            <a:tailEnd/>
          </a:ln>
        </p:spPr>
        <p:txBody>
          <a:bodyPr wrap="square">
            <a:spAutoFit/>
          </a:bodyPr>
          <a:lstStyle/>
          <a:p>
            <a:r>
              <a:rPr lang="en-US" sz="2000" dirty="0">
                <a:solidFill>
                  <a:srgbClr val="000000"/>
                </a:solidFill>
              </a:rPr>
              <a:t>UPDATE DB FOR PORTION OF BUSINESS_TIME</a:t>
            </a:r>
          </a:p>
          <a:p>
            <a:r>
              <a:rPr lang="en-US" sz="2000" dirty="0">
                <a:solidFill>
                  <a:srgbClr val="000000"/>
                </a:solidFill>
              </a:rPr>
              <a:t>FROM </a:t>
            </a:r>
            <a:r>
              <a:rPr lang="en-US" sz="2000" dirty="0" smtClean="0">
                <a:solidFill>
                  <a:srgbClr val="000000"/>
                </a:solidFill>
              </a:rPr>
              <a:t>’Mar 28 1:15pm’ </a:t>
            </a:r>
            <a:r>
              <a:rPr lang="en-US" sz="2000" dirty="0">
                <a:solidFill>
                  <a:srgbClr val="000000"/>
                </a:solidFill>
              </a:rPr>
              <a:t>to </a:t>
            </a:r>
            <a:r>
              <a:rPr lang="fr-FR" sz="2000" b="1" dirty="0" smtClean="0">
                <a:solidFill>
                  <a:srgbClr val="000000"/>
                </a:solidFill>
              </a:rPr>
              <a:t>CURRENT DATE</a:t>
            </a:r>
            <a:endParaRPr lang="en-US" sz="2000" b="1" dirty="0">
              <a:solidFill>
                <a:srgbClr val="000000"/>
              </a:solidFill>
            </a:endParaRPr>
          </a:p>
          <a:p>
            <a:r>
              <a:rPr lang="en-US" sz="2000" dirty="0">
                <a:solidFill>
                  <a:srgbClr val="000000"/>
                </a:solidFill>
              </a:rPr>
              <a:t>SET </a:t>
            </a:r>
            <a:r>
              <a:rPr lang="en-US" sz="2000" dirty="0" smtClean="0">
                <a:solidFill>
                  <a:srgbClr val="000000"/>
                </a:solidFill>
              </a:rPr>
              <a:t>LOCATION= ’</a:t>
            </a:r>
            <a:r>
              <a:rPr lang="en-US" sz="2000" dirty="0" err="1" smtClean="0">
                <a:solidFill>
                  <a:srgbClr val="000000"/>
                </a:solidFill>
              </a:rPr>
              <a:t>SFMoma</a:t>
            </a:r>
            <a:r>
              <a:rPr lang="en-US" sz="2000" dirty="0" smtClean="0">
                <a:solidFill>
                  <a:srgbClr val="000000"/>
                </a:solidFill>
              </a:rPr>
              <a:t>’</a:t>
            </a:r>
            <a:endParaRPr lang="en-US" sz="2000" dirty="0">
              <a:solidFill>
                <a:srgbClr val="000000"/>
              </a:solidFill>
            </a:endParaRPr>
          </a:p>
          <a:p>
            <a:r>
              <a:rPr lang="en-US" sz="2000" dirty="0">
                <a:solidFill>
                  <a:srgbClr val="000000"/>
                </a:solidFill>
              </a:rPr>
              <a:t>WHERE NAME = ’</a:t>
            </a:r>
            <a:r>
              <a:rPr lang="en-US" sz="2000" dirty="0" smtClean="0">
                <a:solidFill>
                  <a:srgbClr val="000000"/>
                </a:solidFill>
              </a:rPr>
              <a:t>Anna’</a:t>
            </a:r>
            <a:endParaRPr lang="en-US" sz="2000" dirty="0">
              <a:solidFill>
                <a:srgbClr val="000000"/>
              </a:solidFill>
            </a:endParaRPr>
          </a:p>
        </p:txBody>
      </p:sp>
      <p:sp>
        <p:nvSpPr>
          <p:cNvPr id="16" name="Oval 20"/>
          <p:cNvSpPr>
            <a:spLocks noChangeArrowheads="1"/>
          </p:cNvSpPr>
          <p:nvPr/>
        </p:nvSpPr>
        <p:spPr bwMode="auto">
          <a:xfrm>
            <a:off x="5404405" y="1494687"/>
            <a:ext cx="409575" cy="466725"/>
          </a:xfrm>
          <a:prstGeom prst="ellipse">
            <a:avLst/>
          </a:prstGeom>
          <a:solidFill>
            <a:srgbClr val="FFCC99"/>
          </a:solidFill>
          <a:ln w="9525">
            <a:solidFill>
              <a:schemeClr val="tx1"/>
            </a:solidFill>
            <a:round/>
            <a:headEnd/>
            <a:tailEnd/>
          </a:ln>
        </p:spPr>
        <p:txBody>
          <a:bodyPr wrap="none" anchor="ctr"/>
          <a:lstStyle/>
          <a:p>
            <a:pPr algn="ctr"/>
            <a:r>
              <a:rPr lang="en-US" sz="2000"/>
              <a:t>2</a:t>
            </a:r>
          </a:p>
        </p:txBody>
      </p:sp>
      <p:sp>
        <p:nvSpPr>
          <p:cNvPr id="17" name="Oval 20"/>
          <p:cNvSpPr>
            <a:spLocks noChangeArrowheads="1"/>
          </p:cNvSpPr>
          <p:nvPr/>
        </p:nvSpPr>
        <p:spPr bwMode="auto">
          <a:xfrm>
            <a:off x="1627698" y="1565300"/>
            <a:ext cx="409575" cy="466725"/>
          </a:xfrm>
          <a:prstGeom prst="ellipse">
            <a:avLst/>
          </a:prstGeom>
          <a:solidFill>
            <a:srgbClr val="FFCC99"/>
          </a:solidFill>
          <a:ln w="9525">
            <a:solidFill>
              <a:schemeClr val="tx1"/>
            </a:solidFill>
            <a:round/>
            <a:headEnd/>
            <a:tailEnd/>
          </a:ln>
        </p:spPr>
        <p:txBody>
          <a:bodyPr wrap="none" anchor="ctr"/>
          <a:lstStyle/>
          <a:p>
            <a:pPr algn="ctr"/>
            <a:r>
              <a:rPr lang="en-US" dirty="0"/>
              <a:t>2</a:t>
            </a:r>
          </a:p>
        </p:txBody>
      </p:sp>
      <p:sp>
        <p:nvSpPr>
          <p:cNvPr id="19" name="Rectangle 19"/>
          <p:cNvSpPr>
            <a:spLocks noChangeArrowheads="1"/>
          </p:cNvSpPr>
          <p:nvPr/>
        </p:nvSpPr>
        <p:spPr bwMode="auto">
          <a:xfrm>
            <a:off x="2097016" y="1603672"/>
            <a:ext cx="2795826" cy="1120333"/>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1.15pm</a:t>
            </a:r>
          </a:p>
          <a:p>
            <a:pPr marL="228600" indent="-228600" defTabSz="914400"/>
            <a:r>
              <a:rPr lang="en-US" b="1" dirty="0" smtClean="0">
                <a:ea typeface="Arial Unicode MS"/>
                <a:cs typeface="Arial Unicode MS"/>
              </a:rPr>
              <a:t>Trans.: Mar 30, 2pm</a:t>
            </a:r>
            <a:endParaRPr lang="en-US" b="1" dirty="0">
              <a:ea typeface="Arial Unicode MS"/>
              <a:cs typeface="Arial Unicode MS"/>
            </a:endParaRPr>
          </a:p>
        </p:txBody>
      </p:sp>
      <p:sp>
        <p:nvSpPr>
          <p:cNvPr id="20" name="TextBox 19"/>
          <p:cNvSpPr txBox="1"/>
          <p:nvPr/>
        </p:nvSpPr>
        <p:spPr>
          <a:xfrm>
            <a:off x="2097016" y="1286315"/>
            <a:ext cx="1636273" cy="369332"/>
          </a:xfrm>
          <a:prstGeom prst="rect">
            <a:avLst/>
          </a:prstGeom>
          <a:noFill/>
        </p:spPr>
        <p:txBody>
          <a:bodyPr wrap="none" rtlCol="0">
            <a:spAutoFit/>
          </a:bodyPr>
          <a:lstStyle/>
          <a:p>
            <a:r>
              <a:rPr lang="en-US" dirty="0" smtClean="0"/>
              <a:t>Anna: Twitter</a:t>
            </a:r>
            <a:endParaRPr lang="en-US" dirty="0"/>
          </a:p>
        </p:txBody>
      </p:sp>
      <p:sp>
        <p:nvSpPr>
          <p:cNvPr id="21" name="Line Callout 1 20"/>
          <p:cNvSpPr/>
          <p:nvPr/>
        </p:nvSpPr>
        <p:spPr>
          <a:xfrm>
            <a:off x="8462212" y="1315454"/>
            <a:ext cx="3502525" cy="703178"/>
          </a:xfrm>
          <a:prstGeom prst="borderCallout1">
            <a:avLst>
              <a:gd name="adj1" fmla="val 49305"/>
              <a:gd name="adj2" fmla="val -146"/>
              <a:gd name="adj3" fmla="val 91957"/>
              <a:gd name="adj4" fmla="val -1049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This transaction occurred on Mar 30, 2pm.</a:t>
            </a:r>
            <a:endParaRPr lang="en-US" dirty="0"/>
          </a:p>
        </p:txBody>
      </p:sp>
      <p:sp>
        <p:nvSpPr>
          <p:cNvPr id="22" name="Line Callout 1 21"/>
          <p:cNvSpPr/>
          <p:nvPr/>
        </p:nvSpPr>
        <p:spPr>
          <a:xfrm>
            <a:off x="4331369" y="4034590"/>
            <a:ext cx="5801894" cy="1165725"/>
          </a:xfrm>
          <a:prstGeom prst="borderCallout1">
            <a:avLst>
              <a:gd name="adj1" fmla="val -6498"/>
              <a:gd name="adj2" fmla="val 50455"/>
              <a:gd name="adj3" fmla="val -111961"/>
              <a:gd name="adj4" fmla="val 94337"/>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dirty="0" smtClean="0"/>
              <a:t>Application logic outside bi-temporal </a:t>
            </a:r>
            <a:r>
              <a:rPr lang="en-US" sz="2400" dirty="0" err="1" smtClean="0"/>
              <a:t>dbs</a:t>
            </a:r>
            <a:r>
              <a:rPr lang="en-US" sz="2400" dirty="0" smtClean="0"/>
              <a:t> is required to infer the end time of the valid time interval, if any.</a:t>
            </a:r>
            <a:endParaRPr lang="en-US" sz="2400" dirty="0"/>
          </a:p>
        </p:txBody>
      </p:sp>
    </p:spTree>
    <p:extLst>
      <p:ext uri="{BB962C8B-B14F-4D97-AF65-F5344CB8AC3E}">
        <p14:creationId xmlns:p14="http://schemas.microsoft.com/office/powerpoint/2010/main" val="39020851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Anna on March 28? (cont’d)</a:t>
            </a:r>
            <a:endParaRPr lang="en-US" dirty="0"/>
          </a:p>
        </p:txBody>
      </p:sp>
      <p:graphicFrame>
        <p:nvGraphicFramePr>
          <p:cNvPr id="14" name="Content Placeholder 3"/>
          <p:cNvGraphicFramePr>
            <a:graphicFrameLocks/>
          </p:cNvGraphicFramePr>
          <p:nvPr>
            <p:extLst>
              <p:ext uri="{D42A27DB-BD31-4B8C-83A1-F6EECF244321}">
                <p14:modId xmlns:p14="http://schemas.microsoft.com/office/powerpoint/2010/main" val="616986470"/>
              </p:ext>
            </p:extLst>
          </p:nvPr>
        </p:nvGraphicFramePr>
        <p:xfrm>
          <a:off x="1851277" y="3312933"/>
          <a:ext cx="9268578" cy="3601327"/>
        </p:xfrm>
        <a:graphic>
          <a:graphicData uri="http://schemas.openxmlformats.org/drawingml/2006/table">
            <a:tbl>
              <a:tblPr firstRow="1" bandRow="1">
                <a:tableStyleId>{5940675A-B579-460E-94D1-54222C63F5DA}</a:tableStyleId>
              </a:tblPr>
              <a:tblGrid>
                <a:gridCol w="1544763"/>
                <a:gridCol w="1544763"/>
                <a:gridCol w="1544763"/>
                <a:gridCol w="1544763"/>
                <a:gridCol w="1544763"/>
                <a:gridCol w="1544763"/>
              </a:tblGrid>
              <a:tr h="400927">
                <a:tc>
                  <a:txBody>
                    <a:bodyPr/>
                    <a:lstStyle/>
                    <a:p>
                      <a:r>
                        <a:rPr lang="en-US" b="1" dirty="0" smtClean="0"/>
                        <a:t>Name</a:t>
                      </a:r>
                      <a:endParaRPr lang="en-US" b="1" dirty="0"/>
                    </a:p>
                  </a:txBody>
                  <a:tcPr/>
                </a:tc>
                <a:tc>
                  <a:txBody>
                    <a:bodyPr/>
                    <a:lstStyle/>
                    <a:p>
                      <a:r>
                        <a:rPr lang="en-US" b="1" dirty="0" smtClean="0"/>
                        <a:t>Location</a:t>
                      </a:r>
                      <a:endParaRPr lang="en-US" b="1" dirty="0"/>
                    </a:p>
                  </a:txBody>
                  <a:tcPr/>
                </a:tc>
                <a:tc>
                  <a:txBody>
                    <a:bodyPr/>
                    <a:lstStyle/>
                    <a:p>
                      <a:r>
                        <a:rPr lang="en-US" b="1" dirty="0" smtClean="0"/>
                        <a:t>Valid.</a:t>
                      </a:r>
                      <a:r>
                        <a:rPr lang="en-US" b="1" baseline="0" dirty="0" smtClean="0"/>
                        <a:t> S</a:t>
                      </a:r>
                      <a:endParaRPr lang="en-US" b="1" dirty="0"/>
                    </a:p>
                  </a:txBody>
                  <a:tcPr/>
                </a:tc>
                <a:tc>
                  <a:txBody>
                    <a:bodyPr/>
                    <a:lstStyle/>
                    <a:p>
                      <a:r>
                        <a:rPr lang="en-US" b="1" dirty="0" smtClean="0"/>
                        <a:t>Valid.</a:t>
                      </a:r>
                      <a:r>
                        <a:rPr lang="en-US" b="1" baseline="0" dirty="0" smtClean="0"/>
                        <a:t> E</a:t>
                      </a:r>
                      <a:endParaRPr lang="en-US" b="1" dirty="0"/>
                    </a:p>
                  </a:txBody>
                  <a:tcPr/>
                </a:tc>
                <a:tc>
                  <a:txBody>
                    <a:bodyPr/>
                    <a:lstStyle/>
                    <a:p>
                      <a:r>
                        <a:rPr lang="en-US" b="1" dirty="0" smtClean="0"/>
                        <a:t>Trans.</a:t>
                      </a:r>
                      <a:r>
                        <a:rPr lang="en-US" b="1" baseline="0" dirty="0" smtClean="0"/>
                        <a:t> S</a:t>
                      </a:r>
                      <a:endParaRPr lang="en-US" b="1" dirty="0"/>
                    </a:p>
                  </a:txBody>
                  <a:tcPr/>
                </a:tc>
                <a:tc>
                  <a:txBody>
                    <a:bodyPr/>
                    <a:lstStyle/>
                    <a:p>
                      <a:r>
                        <a:rPr lang="en-US" b="1" dirty="0" smtClean="0"/>
                        <a:t>Trans.</a:t>
                      </a:r>
                      <a:r>
                        <a:rPr lang="en-US" b="1" baseline="0" dirty="0" smtClean="0"/>
                        <a:t> E</a:t>
                      </a:r>
                      <a:endParaRPr lang="en-US" b="1" dirty="0"/>
                    </a:p>
                  </a:txBody>
                  <a:tcPr/>
                </a:tc>
              </a:tr>
              <a:tr h="400927">
                <a:tc>
                  <a:txBody>
                    <a:bodyPr/>
                    <a:lstStyle/>
                    <a:p>
                      <a:r>
                        <a:rPr lang="en-US" b="0" dirty="0" smtClean="0"/>
                        <a:t>Anna</a:t>
                      </a:r>
                      <a:endParaRPr lang="en-US" b="0" dirty="0"/>
                    </a:p>
                  </a:txBody>
                  <a:tcPr/>
                </a:tc>
                <a:tc>
                  <a:txBody>
                    <a:bodyPr/>
                    <a:lstStyle/>
                    <a:p>
                      <a:r>
                        <a:rPr lang="en-US" b="0" dirty="0" smtClean="0"/>
                        <a:t>Fleur</a:t>
                      </a:r>
                      <a:r>
                        <a:rPr lang="en-US" b="0" baseline="0" dirty="0" smtClean="0"/>
                        <a:t> De Lys</a:t>
                      </a:r>
                      <a:endParaRPr lang="en-US" b="0" dirty="0"/>
                    </a:p>
                  </a:txBody>
                  <a:tcPr/>
                </a:tc>
                <a:tc>
                  <a:txBody>
                    <a:bodyPr/>
                    <a:lstStyle/>
                    <a:p>
                      <a:r>
                        <a:rPr lang="en-US" b="0" dirty="0" smtClean="0"/>
                        <a:t>Mar 28 12pm</a:t>
                      </a:r>
                      <a:endParaRPr lang="en-US" b="0" dirty="0"/>
                    </a:p>
                  </a:txBody>
                  <a:tcPr/>
                </a:tc>
                <a:tc>
                  <a:txBody>
                    <a:bodyPr/>
                    <a:lstStyle/>
                    <a:p>
                      <a:r>
                        <a:rPr lang="en-US" b="0" dirty="0" smtClean="0"/>
                        <a:t>---</a:t>
                      </a:r>
                      <a:endParaRPr lang="en-US" b="0" dirty="0"/>
                    </a:p>
                  </a:txBody>
                  <a:tcPr/>
                </a:tc>
                <a:tc>
                  <a:txBody>
                    <a:bodyPr/>
                    <a:lstStyle/>
                    <a:p>
                      <a:r>
                        <a:rPr lang="en-US" b="0" dirty="0" smtClean="0"/>
                        <a:t>Mar 29</a:t>
                      </a:r>
                      <a:endParaRPr lang="en-US" b="0" dirty="0"/>
                    </a:p>
                  </a:txBody>
                  <a:tcPr/>
                </a:tc>
                <a:tc>
                  <a:txBody>
                    <a:bodyPr/>
                    <a:lstStyle/>
                    <a:p>
                      <a:r>
                        <a:rPr lang="en-US" b="0" dirty="0" smtClean="0"/>
                        <a:t>Mar 30 12pm</a:t>
                      </a:r>
                      <a:endParaRPr lang="en-US" b="0" dirty="0"/>
                    </a:p>
                  </a:txBody>
                  <a:tcPr/>
                </a:tc>
              </a:tr>
              <a:tr h="400927">
                <a:tc>
                  <a:txBody>
                    <a:bodyPr/>
                    <a:lstStyle/>
                    <a:p>
                      <a:r>
                        <a:rPr lang="en-US" b="0" dirty="0" smtClean="0"/>
                        <a:t>Anna</a:t>
                      </a:r>
                      <a:endParaRPr lang="en-US" b="0" dirty="0"/>
                    </a:p>
                  </a:txBody>
                  <a:tcPr/>
                </a:tc>
                <a:tc>
                  <a:txBody>
                    <a:bodyPr/>
                    <a:lstStyle/>
                    <a:p>
                      <a:r>
                        <a:rPr lang="en-US" b="0" dirty="0" err="1" smtClean="0"/>
                        <a:t>SFMoma</a:t>
                      </a:r>
                      <a:endParaRPr lang="en-US" b="0" dirty="0"/>
                    </a:p>
                  </a:txBody>
                  <a:tcPr/>
                </a:tc>
                <a:tc>
                  <a:txBody>
                    <a:bodyPr/>
                    <a:lstStyle/>
                    <a:p>
                      <a:r>
                        <a:rPr lang="en-US" b="0" dirty="0" smtClean="0"/>
                        <a:t>Mar</a:t>
                      </a:r>
                      <a:r>
                        <a:rPr lang="en-US" b="0" baseline="0" dirty="0" smtClean="0"/>
                        <a:t> 28 </a:t>
                      </a:r>
                      <a:r>
                        <a:rPr lang="en-US" b="0" dirty="0" smtClean="0"/>
                        <a:t>11:01am</a:t>
                      </a:r>
                      <a:endParaRPr lang="en-US" b="0" dirty="0"/>
                    </a:p>
                  </a:txBody>
                  <a:tcPr/>
                </a:tc>
                <a:tc>
                  <a:txBody>
                    <a:bodyPr/>
                    <a:lstStyle/>
                    <a:p>
                      <a:r>
                        <a:rPr lang="en-US" b="0" dirty="0" smtClean="0"/>
                        <a:t>03/28/15</a:t>
                      </a:r>
                      <a:r>
                        <a:rPr lang="en-US" b="0" baseline="0" dirty="0" smtClean="0"/>
                        <a:t> 12pm</a:t>
                      </a:r>
                      <a:endParaRPr lang="en-US" b="0" dirty="0"/>
                    </a:p>
                  </a:txBody>
                  <a:tcPr/>
                </a:tc>
                <a:tc>
                  <a:txBody>
                    <a:bodyPr/>
                    <a:lstStyle/>
                    <a:p>
                      <a:r>
                        <a:rPr lang="en-US" b="0" dirty="0" smtClean="0"/>
                        <a:t>Mar 30 12pm</a:t>
                      </a:r>
                      <a:endParaRPr lang="en-US" b="0" dirty="0"/>
                    </a:p>
                  </a:txBody>
                  <a:tcPr/>
                </a:tc>
                <a:tc>
                  <a:txBody>
                    <a:bodyPr/>
                    <a:lstStyle/>
                    <a:p>
                      <a:r>
                        <a:rPr lang="en-US" b="0" dirty="0" smtClean="0"/>
                        <a:t>---</a:t>
                      </a:r>
                      <a:endParaRPr lang="en-US" b="0" dirty="0"/>
                    </a:p>
                  </a:txBody>
                  <a:tcPr/>
                </a:tc>
              </a:tr>
              <a:tr h="400927">
                <a:tc>
                  <a:txBody>
                    <a:bodyPr/>
                    <a:lstStyle/>
                    <a:p>
                      <a:r>
                        <a:rPr lang="en-US" b="0" dirty="0" smtClean="0"/>
                        <a:t>Anna</a:t>
                      </a:r>
                      <a:endParaRPr lang="en-US" b="0" dirty="0"/>
                    </a:p>
                  </a:txBody>
                  <a:tcPr/>
                </a:tc>
                <a:tc>
                  <a:txBody>
                    <a:bodyPr/>
                    <a:lstStyle/>
                    <a:p>
                      <a:r>
                        <a:rPr lang="en-US" b="0" dirty="0" smtClean="0"/>
                        <a:t>Fleur De Lys</a:t>
                      </a:r>
                      <a:endParaRPr lang="en-US" b="0" dirty="0"/>
                    </a:p>
                  </a:txBody>
                  <a:tcPr/>
                </a:tc>
                <a:tc>
                  <a:txBody>
                    <a:bodyPr/>
                    <a:lstStyle/>
                    <a:p>
                      <a:r>
                        <a:rPr lang="en-US" b="0" dirty="0" smtClean="0"/>
                        <a:t>Mar 28 </a:t>
                      </a:r>
                      <a:r>
                        <a:rPr lang="en-US" b="0" baseline="0" dirty="0" smtClean="0"/>
                        <a:t>12pm</a:t>
                      </a:r>
                      <a:endParaRPr lang="en-US" b="0" dirty="0"/>
                    </a:p>
                  </a:txBody>
                  <a:tcPr/>
                </a:tc>
                <a:tc>
                  <a:txBody>
                    <a:bodyPr/>
                    <a:lstStyle/>
                    <a:p>
                      <a:r>
                        <a:rPr lang="en-US" b="0" dirty="0" smtClean="0"/>
                        <a:t>---</a:t>
                      </a:r>
                      <a:endParaRPr lang="en-US" b="0" dirty="0"/>
                    </a:p>
                  </a:txBody>
                  <a:tcPr/>
                </a:tc>
                <a:tc>
                  <a:txBody>
                    <a:bodyPr/>
                    <a:lstStyle/>
                    <a:p>
                      <a:r>
                        <a:rPr lang="en-US" b="0" dirty="0" smtClean="0"/>
                        <a:t>Mar 30 12pm</a:t>
                      </a:r>
                      <a:endParaRPr lang="en-US" b="0" dirty="0"/>
                    </a:p>
                  </a:txBody>
                  <a:tcPr/>
                </a:tc>
                <a:tc>
                  <a:txBody>
                    <a:bodyPr/>
                    <a:lstStyle/>
                    <a:p>
                      <a:r>
                        <a:rPr lang="en-US" b="1" dirty="0" smtClean="0"/>
                        <a:t>Mar 30  </a:t>
                      </a:r>
                      <a:r>
                        <a:rPr lang="en-US" b="1" baseline="0" dirty="0" smtClean="0"/>
                        <a:t>2pm</a:t>
                      </a:r>
                      <a:endParaRPr lang="en-US" b="1" dirty="0"/>
                    </a:p>
                  </a:txBody>
                  <a:tcPr/>
                </a:tc>
              </a:tr>
              <a:tr h="400927">
                <a:tc>
                  <a:txBody>
                    <a:bodyPr/>
                    <a:lstStyle/>
                    <a:p>
                      <a:r>
                        <a:rPr lang="en-US" b="1" dirty="0" smtClean="0"/>
                        <a:t>Anna</a:t>
                      </a:r>
                      <a:endParaRPr lang="en-US" b="1" dirty="0"/>
                    </a:p>
                  </a:txBody>
                  <a:tcPr/>
                </a:tc>
                <a:tc>
                  <a:txBody>
                    <a:bodyPr/>
                    <a:lstStyle/>
                    <a:p>
                      <a:r>
                        <a:rPr lang="en-US" b="1" dirty="0" smtClean="0"/>
                        <a:t>Fleur</a:t>
                      </a:r>
                      <a:r>
                        <a:rPr lang="en-US" b="1" baseline="0" dirty="0" smtClean="0"/>
                        <a:t> De Lys</a:t>
                      </a:r>
                      <a:endParaRPr lang="en-US" b="1" dirty="0"/>
                    </a:p>
                  </a:txBody>
                  <a:tcPr/>
                </a:tc>
                <a:tc>
                  <a:txBody>
                    <a:bodyPr/>
                    <a:lstStyle/>
                    <a:p>
                      <a:r>
                        <a:rPr lang="en-US" b="1" dirty="0" smtClean="0"/>
                        <a:t>Mar 28 12pm</a:t>
                      </a:r>
                      <a:endParaRPr lang="en-US" b="1" dirty="0"/>
                    </a:p>
                  </a:txBody>
                  <a:tcPr/>
                </a:tc>
                <a:tc>
                  <a:txBody>
                    <a:bodyPr/>
                    <a:lstStyle/>
                    <a:p>
                      <a:r>
                        <a:rPr lang="en-US" b="1" dirty="0" smtClean="0"/>
                        <a:t>03/28/15 1:15pm</a:t>
                      </a:r>
                      <a:endParaRPr lang="en-US" b="1" dirty="0"/>
                    </a:p>
                  </a:txBody>
                  <a:tcPr/>
                </a:tc>
                <a:tc>
                  <a:txBody>
                    <a:bodyPr/>
                    <a:lstStyle/>
                    <a:p>
                      <a:r>
                        <a:rPr lang="en-US" b="1" dirty="0" smtClean="0"/>
                        <a:t>Mar 30 </a:t>
                      </a:r>
                    </a:p>
                    <a:p>
                      <a:r>
                        <a:rPr lang="en-US" b="1" dirty="0" smtClean="0"/>
                        <a:t>2pm</a:t>
                      </a:r>
                      <a:endParaRPr lang="en-US" b="1" dirty="0"/>
                    </a:p>
                  </a:txBody>
                  <a:tcPr/>
                </a:tc>
                <a:tc>
                  <a:txBody>
                    <a:bodyPr/>
                    <a:lstStyle/>
                    <a:p>
                      <a:r>
                        <a:rPr lang="en-US" b="1" dirty="0" smtClean="0"/>
                        <a:t>---</a:t>
                      </a:r>
                      <a:endParaRPr lang="en-US" b="1" dirty="0"/>
                    </a:p>
                  </a:txBody>
                  <a:tcPr/>
                </a:tc>
              </a:tr>
              <a:tr h="400927">
                <a:tc>
                  <a:txBody>
                    <a:bodyPr/>
                    <a:lstStyle/>
                    <a:p>
                      <a:r>
                        <a:rPr lang="en-US" b="1" dirty="0" smtClean="0"/>
                        <a:t>Anna</a:t>
                      </a:r>
                      <a:endParaRPr lang="en-US" b="1" dirty="0"/>
                    </a:p>
                  </a:txBody>
                  <a:tcPr/>
                </a:tc>
                <a:tc>
                  <a:txBody>
                    <a:bodyPr/>
                    <a:lstStyle/>
                    <a:p>
                      <a:r>
                        <a:rPr lang="en-US" b="1" dirty="0" err="1" smtClean="0"/>
                        <a:t>SFMoma</a:t>
                      </a:r>
                      <a:endParaRPr lang="en-US" b="1" dirty="0"/>
                    </a:p>
                  </a:txBody>
                  <a:tcPr/>
                </a:tc>
                <a:tc>
                  <a:txBody>
                    <a:bodyPr/>
                    <a:lstStyle/>
                    <a:p>
                      <a:r>
                        <a:rPr lang="en-US" b="1" baseline="0" dirty="0" smtClean="0"/>
                        <a:t>Mar 28 1:15pm</a:t>
                      </a:r>
                      <a:endParaRPr lang="en-US" b="1" dirty="0"/>
                    </a:p>
                  </a:txBody>
                  <a:tcPr/>
                </a:tc>
                <a:tc>
                  <a:txBody>
                    <a:bodyPr/>
                    <a:lstStyle/>
                    <a:p>
                      <a:r>
                        <a:rPr lang="en-US" b="1" dirty="0" smtClean="0"/>
                        <a:t>---</a:t>
                      </a:r>
                      <a:endParaRPr lang="en-US" b="1" dirty="0"/>
                    </a:p>
                  </a:txBody>
                  <a:tcPr/>
                </a:tc>
                <a:tc>
                  <a:txBody>
                    <a:bodyPr/>
                    <a:lstStyle/>
                    <a:p>
                      <a:r>
                        <a:rPr lang="en-US" b="1" dirty="0" smtClean="0"/>
                        <a:t>Mar 30</a:t>
                      </a:r>
                    </a:p>
                    <a:p>
                      <a:r>
                        <a:rPr lang="en-US" b="1" dirty="0" smtClean="0"/>
                        <a:t>2pm</a:t>
                      </a:r>
                      <a:endParaRPr lang="en-US" b="1" dirty="0"/>
                    </a:p>
                  </a:txBody>
                  <a:tcPr/>
                </a:tc>
                <a:tc>
                  <a:txBody>
                    <a:bodyPr/>
                    <a:lstStyle/>
                    <a:p>
                      <a:r>
                        <a:rPr lang="en-US" b="1" dirty="0" smtClean="0"/>
                        <a:t>---</a:t>
                      </a:r>
                      <a:endParaRPr lang="en-US" b="1" dirty="0"/>
                    </a:p>
                  </a:txBody>
                  <a:tcPr/>
                </a:tc>
              </a:tr>
            </a:tbl>
          </a:graphicData>
        </a:graphic>
      </p:graphicFrame>
      <p:sp>
        <p:nvSpPr>
          <p:cNvPr id="15" name="Rectangle 31"/>
          <p:cNvSpPr>
            <a:spLocks noChangeArrowheads="1"/>
          </p:cNvSpPr>
          <p:nvPr/>
        </p:nvSpPr>
        <p:spPr bwMode="auto">
          <a:xfrm>
            <a:off x="5800611" y="2051848"/>
            <a:ext cx="5923494" cy="1323439"/>
          </a:xfrm>
          <a:prstGeom prst="rect">
            <a:avLst/>
          </a:prstGeom>
          <a:solidFill>
            <a:schemeClr val="bg1">
              <a:lumMod val="85000"/>
            </a:schemeClr>
          </a:solidFill>
          <a:ln w="9525">
            <a:noFill/>
            <a:miter lim="800000"/>
            <a:headEnd/>
            <a:tailEnd/>
          </a:ln>
        </p:spPr>
        <p:txBody>
          <a:bodyPr wrap="square">
            <a:spAutoFit/>
          </a:bodyPr>
          <a:lstStyle/>
          <a:p>
            <a:r>
              <a:rPr lang="en-US" sz="2000" dirty="0">
                <a:solidFill>
                  <a:srgbClr val="000000"/>
                </a:solidFill>
              </a:rPr>
              <a:t>UPDATE DB FOR PORTION OF BUSINESS_TIME</a:t>
            </a:r>
          </a:p>
          <a:p>
            <a:r>
              <a:rPr lang="en-US" sz="2000" dirty="0">
                <a:solidFill>
                  <a:srgbClr val="000000"/>
                </a:solidFill>
              </a:rPr>
              <a:t>FROM </a:t>
            </a:r>
            <a:r>
              <a:rPr lang="en-US" sz="2000" dirty="0" smtClean="0">
                <a:solidFill>
                  <a:srgbClr val="000000"/>
                </a:solidFill>
              </a:rPr>
              <a:t>’Mar 28 1:15pm’ </a:t>
            </a:r>
            <a:r>
              <a:rPr lang="en-US" sz="2000" dirty="0">
                <a:solidFill>
                  <a:srgbClr val="000000"/>
                </a:solidFill>
              </a:rPr>
              <a:t>to </a:t>
            </a:r>
            <a:r>
              <a:rPr lang="fr-FR" sz="2000" b="1" dirty="0" smtClean="0">
                <a:solidFill>
                  <a:srgbClr val="000000"/>
                </a:solidFill>
              </a:rPr>
              <a:t>CURRENT DATE</a:t>
            </a:r>
            <a:endParaRPr lang="en-US" sz="2000" b="1" dirty="0">
              <a:solidFill>
                <a:srgbClr val="000000"/>
              </a:solidFill>
            </a:endParaRPr>
          </a:p>
          <a:p>
            <a:r>
              <a:rPr lang="en-US" sz="2000" dirty="0">
                <a:solidFill>
                  <a:srgbClr val="000000"/>
                </a:solidFill>
              </a:rPr>
              <a:t>SET </a:t>
            </a:r>
            <a:r>
              <a:rPr lang="en-US" sz="2000" dirty="0" smtClean="0">
                <a:solidFill>
                  <a:srgbClr val="000000"/>
                </a:solidFill>
              </a:rPr>
              <a:t>LOCATION= ’</a:t>
            </a:r>
            <a:r>
              <a:rPr lang="en-US" sz="2000" dirty="0" err="1" smtClean="0">
                <a:solidFill>
                  <a:srgbClr val="000000"/>
                </a:solidFill>
              </a:rPr>
              <a:t>SFMoma</a:t>
            </a:r>
            <a:r>
              <a:rPr lang="en-US" sz="2000" dirty="0" smtClean="0">
                <a:solidFill>
                  <a:srgbClr val="000000"/>
                </a:solidFill>
              </a:rPr>
              <a:t>’</a:t>
            </a:r>
            <a:endParaRPr lang="en-US" sz="2000" dirty="0">
              <a:solidFill>
                <a:srgbClr val="000000"/>
              </a:solidFill>
            </a:endParaRPr>
          </a:p>
          <a:p>
            <a:r>
              <a:rPr lang="en-US" sz="2000" dirty="0">
                <a:solidFill>
                  <a:srgbClr val="000000"/>
                </a:solidFill>
              </a:rPr>
              <a:t>WHERE NAME = ’</a:t>
            </a:r>
            <a:r>
              <a:rPr lang="en-US" sz="2000" dirty="0" smtClean="0">
                <a:solidFill>
                  <a:srgbClr val="000000"/>
                </a:solidFill>
              </a:rPr>
              <a:t>Anna’</a:t>
            </a:r>
            <a:endParaRPr lang="en-US" sz="2000" dirty="0">
              <a:solidFill>
                <a:srgbClr val="000000"/>
              </a:solidFill>
            </a:endParaRPr>
          </a:p>
        </p:txBody>
      </p:sp>
      <p:sp>
        <p:nvSpPr>
          <p:cNvPr id="16" name="Oval 20"/>
          <p:cNvSpPr>
            <a:spLocks noChangeArrowheads="1"/>
          </p:cNvSpPr>
          <p:nvPr/>
        </p:nvSpPr>
        <p:spPr bwMode="auto">
          <a:xfrm>
            <a:off x="5404405" y="1494687"/>
            <a:ext cx="409575" cy="466725"/>
          </a:xfrm>
          <a:prstGeom prst="ellipse">
            <a:avLst/>
          </a:prstGeom>
          <a:solidFill>
            <a:srgbClr val="FFCC99"/>
          </a:solidFill>
          <a:ln w="9525">
            <a:solidFill>
              <a:schemeClr val="tx1"/>
            </a:solidFill>
            <a:round/>
            <a:headEnd/>
            <a:tailEnd/>
          </a:ln>
        </p:spPr>
        <p:txBody>
          <a:bodyPr wrap="none" anchor="ctr"/>
          <a:lstStyle/>
          <a:p>
            <a:pPr algn="ctr"/>
            <a:r>
              <a:rPr lang="en-US" sz="2000"/>
              <a:t>2</a:t>
            </a:r>
          </a:p>
        </p:txBody>
      </p:sp>
      <p:sp>
        <p:nvSpPr>
          <p:cNvPr id="17" name="Oval 20"/>
          <p:cNvSpPr>
            <a:spLocks noChangeArrowheads="1"/>
          </p:cNvSpPr>
          <p:nvPr/>
        </p:nvSpPr>
        <p:spPr bwMode="auto">
          <a:xfrm>
            <a:off x="1627698" y="1565300"/>
            <a:ext cx="409575" cy="466725"/>
          </a:xfrm>
          <a:prstGeom prst="ellipse">
            <a:avLst/>
          </a:prstGeom>
          <a:solidFill>
            <a:srgbClr val="FFCC99"/>
          </a:solidFill>
          <a:ln w="9525">
            <a:solidFill>
              <a:schemeClr val="tx1"/>
            </a:solidFill>
            <a:round/>
            <a:headEnd/>
            <a:tailEnd/>
          </a:ln>
        </p:spPr>
        <p:txBody>
          <a:bodyPr wrap="none" anchor="ctr"/>
          <a:lstStyle/>
          <a:p>
            <a:pPr algn="ctr"/>
            <a:r>
              <a:rPr lang="en-US" dirty="0"/>
              <a:t>2</a:t>
            </a:r>
          </a:p>
        </p:txBody>
      </p:sp>
      <p:sp>
        <p:nvSpPr>
          <p:cNvPr id="19" name="Rectangle 19"/>
          <p:cNvSpPr>
            <a:spLocks noChangeArrowheads="1"/>
          </p:cNvSpPr>
          <p:nvPr/>
        </p:nvSpPr>
        <p:spPr bwMode="auto">
          <a:xfrm>
            <a:off x="2097016" y="1603672"/>
            <a:ext cx="2795826" cy="1120333"/>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1.15pm</a:t>
            </a:r>
          </a:p>
          <a:p>
            <a:pPr marL="228600" indent="-228600" defTabSz="914400"/>
            <a:r>
              <a:rPr lang="en-US" b="1" dirty="0" smtClean="0">
                <a:ea typeface="Arial Unicode MS"/>
                <a:cs typeface="Arial Unicode MS"/>
              </a:rPr>
              <a:t>Trans.: Mar 30, 2pm</a:t>
            </a:r>
            <a:endParaRPr lang="en-US" b="1" dirty="0">
              <a:ea typeface="Arial Unicode MS"/>
              <a:cs typeface="Arial Unicode MS"/>
            </a:endParaRPr>
          </a:p>
        </p:txBody>
      </p:sp>
      <p:sp>
        <p:nvSpPr>
          <p:cNvPr id="20" name="TextBox 19"/>
          <p:cNvSpPr txBox="1"/>
          <p:nvPr/>
        </p:nvSpPr>
        <p:spPr>
          <a:xfrm>
            <a:off x="2097016" y="1286315"/>
            <a:ext cx="1636273" cy="369332"/>
          </a:xfrm>
          <a:prstGeom prst="rect">
            <a:avLst/>
          </a:prstGeom>
          <a:noFill/>
        </p:spPr>
        <p:txBody>
          <a:bodyPr wrap="none" rtlCol="0">
            <a:spAutoFit/>
          </a:bodyPr>
          <a:lstStyle/>
          <a:p>
            <a:r>
              <a:rPr lang="en-US" dirty="0" smtClean="0"/>
              <a:t>Anna: Twitter</a:t>
            </a:r>
            <a:endParaRPr lang="en-US" dirty="0"/>
          </a:p>
        </p:txBody>
      </p:sp>
      <p:sp>
        <p:nvSpPr>
          <p:cNvPr id="21" name="Line Callout 1 20"/>
          <p:cNvSpPr/>
          <p:nvPr/>
        </p:nvSpPr>
        <p:spPr>
          <a:xfrm>
            <a:off x="8462212" y="1315454"/>
            <a:ext cx="3502525" cy="703178"/>
          </a:xfrm>
          <a:prstGeom prst="borderCallout1">
            <a:avLst>
              <a:gd name="adj1" fmla="val 49305"/>
              <a:gd name="adj2" fmla="val -146"/>
              <a:gd name="adj3" fmla="val 91957"/>
              <a:gd name="adj4" fmla="val -1049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This transaction occurred on Mar 30, 2pm.</a:t>
            </a:r>
            <a:endParaRPr lang="en-US" dirty="0"/>
          </a:p>
        </p:txBody>
      </p:sp>
    </p:spTree>
    <p:extLst>
      <p:ext uri="{BB962C8B-B14F-4D97-AF65-F5344CB8AC3E}">
        <p14:creationId xmlns:p14="http://schemas.microsoft.com/office/powerpoint/2010/main" val="39250097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7788" y="624111"/>
            <a:ext cx="8911687" cy="953364"/>
          </a:xfrm>
        </p:spPr>
        <p:txBody>
          <a:bodyPr>
            <a:normAutofit/>
          </a:bodyPr>
          <a:lstStyle/>
          <a:p>
            <a:r>
              <a:rPr lang="en-US" dirty="0" smtClean="0"/>
              <a:t>Adjustments Based on Application Logic</a:t>
            </a:r>
            <a:endParaRPr lang="en-US" dirty="0"/>
          </a:p>
        </p:txBody>
      </p:sp>
      <p:cxnSp>
        <p:nvCxnSpPr>
          <p:cNvPr id="4" name="Straight Arrow Connector 3"/>
          <p:cNvCxnSpPr/>
          <p:nvPr/>
        </p:nvCxnSpPr>
        <p:spPr>
          <a:xfrm flipV="1">
            <a:off x="2419697" y="1951789"/>
            <a:ext cx="0" cy="35961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V="1">
            <a:off x="2392960" y="5547895"/>
            <a:ext cx="7138737" cy="133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3275276" y="5705641"/>
            <a:ext cx="943663" cy="369332"/>
          </a:xfrm>
          <a:prstGeom prst="rect">
            <a:avLst/>
          </a:prstGeom>
          <a:noFill/>
        </p:spPr>
        <p:txBody>
          <a:bodyPr wrap="none" rtlCol="0">
            <a:spAutoFit/>
          </a:bodyPr>
          <a:lstStyle/>
          <a:p>
            <a:r>
              <a:rPr lang="en-US" dirty="0" smtClean="0"/>
              <a:t>Mar 29</a:t>
            </a:r>
            <a:endParaRPr lang="en-US" dirty="0"/>
          </a:p>
        </p:txBody>
      </p:sp>
      <p:sp>
        <p:nvSpPr>
          <p:cNvPr id="8" name="TextBox 7"/>
          <p:cNvSpPr txBox="1"/>
          <p:nvPr/>
        </p:nvSpPr>
        <p:spPr>
          <a:xfrm>
            <a:off x="5606726" y="5705641"/>
            <a:ext cx="1010652" cy="646331"/>
          </a:xfrm>
          <a:prstGeom prst="rect">
            <a:avLst/>
          </a:prstGeom>
          <a:noFill/>
        </p:spPr>
        <p:txBody>
          <a:bodyPr wrap="square" rtlCol="0">
            <a:spAutoFit/>
          </a:bodyPr>
          <a:lstStyle/>
          <a:p>
            <a:r>
              <a:rPr lang="en-US" dirty="0" smtClean="0"/>
              <a:t>Mar 30 12pm</a:t>
            </a:r>
            <a:endParaRPr lang="en-US" dirty="0"/>
          </a:p>
        </p:txBody>
      </p:sp>
      <p:sp>
        <p:nvSpPr>
          <p:cNvPr id="9" name="TextBox 8"/>
          <p:cNvSpPr txBox="1"/>
          <p:nvPr/>
        </p:nvSpPr>
        <p:spPr>
          <a:xfrm>
            <a:off x="7055866" y="5705641"/>
            <a:ext cx="1010652" cy="646331"/>
          </a:xfrm>
          <a:prstGeom prst="rect">
            <a:avLst/>
          </a:prstGeom>
          <a:noFill/>
        </p:spPr>
        <p:txBody>
          <a:bodyPr wrap="square" rtlCol="0">
            <a:spAutoFit/>
          </a:bodyPr>
          <a:lstStyle/>
          <a:p>
            <a:r>
              <a:rPr lang="en-US" dirty="0" smtClean="0"/>
              <a:t>Mar 30 2pm</a:t>
            </a:r>
            <a:endParaRPr lang="en-US" dirty="0"/>
          </a:p>
        </p:txBody>
      </p:sp>
      <p:sp>
        <p:nvSpPr>
          <p:cNvPr id="10" name="TextBox 9"/>
          <p:cNvSpPr txBox="1"/>
          <p:nvPr/>
        </p:nvSpPr>
        <p:spPr>
          <a:xfrm>
            <a:off x="8636013" y="5705641"/>
            <a:ext cx="2011826" cy="369332"/>
          </a:xfrm>
          <a:prstGeom prst="rect">
            <a:avLst/>
          </a:prstGeom>
          <a:noFill/>
        </p:spPr>
        <p:txBody>
          <a:bodyPr wrap="none" rtlCol="0">
            <a:spAutoFit/>
          </a:bodyPr>
          <a:lstStyle/>
          <a:p>
            <a:r>
              <a:rPr lang="en-US" dirty="0" smtClean="0"/>
              <a:t>Transaction time</a:t>
            </a:r>
            <a:endParaRPr lang="en-US" dirty="0"/>
          </a:p>
        </p:txBody>
      </p:sp>
      <p:sp>
        <p:nvSpPr>
          <p:cNvPr id="11" name="TextBox 10"/>
          <p:cNvSpPr txBox="1"/>
          <p:nvPr/>
        </p:nvSpPr>
        <p:spPr>
          <a:xfrm>
            <a:off x="1173951" y="1917032"/>
            <a:ext cx="1285854" cy="369332"/>
          </a:xfrm>
          <a:prstGeom prst="rect">
            <a:avLst/>
          </a:prstGeom>
          <a:noFill/>
        </p:spPr>
        <p:txBody>
          <a:bodyPr wrap="none" rtlCol="0">
            <a:spAutoFit/>
          </a:bodyPr>
          <a:lstStyle/>
          <a:p>
            <a:r>
              <a:rPr lang="en-US" dirty="0" smtClean="0"/>
              <a:t>Valid time</a:t>
            </a:r>
            <a:endParaRPr lang="en-US" dirty="0"/>
          </a:p>
        </p:txBody>
      </p:sp>
      <p:sp>
        <p:nvSpPr>
          <p:cNvPr id="12" name="TextBox 11"/>
          <p:cNvSpPr txBox="1"/>
          <p:nvPr/>
        </p:nvSpPr>
        <p:spPr>
          <a:xfrm>
            <a:off x="1253970" y="4293936"/>
            <a:ext cx="1205835" cy="646331"/>
          </a:xfrm>
          <a:prstGeom prst="rect">
            <a:avLst/>
          </a:prstGeom>
          <a:noFill/>
        </p:spPr>
        <p:txBody>
          <a:bodyPr wrap="square" rtlCol="0">
            <a:spAutoFit/>
          </a:bodyPr>
          <a:lstStyle/>
          <a:p>
            <a:r>
              <a:rPr lang="en-US" dirty="0" smtClean="0"/>
              <a:t>Mar 28 11:01am</a:t>
            </a:r>
            <a:endParaRPr lang="en-US" dirty="0"/>
          </a:p>
        </p:txBody>
      </p:sp>
      <p:sp>
        <p:nvSpPr>
          <p:cNvPr id="13" name="TextBox 12"/>
          <p:cNvSpPr txBox="1"/>
          <p:nvPr/>
        </p:nvSpPr>
        <p:spPr>
          <a:xfrm>
            <a:off x="1253970" y="3336757"/>
            <a:ext cx="1205835" cy="646331"/>
          </a:xfrm>
          <a:prstGeom prst="rect">
            <a:avLst/>
          </a:prstGeom>
          <a:noFill/>
        </p:spPr>
        <p:txBody>
          <a:bodyPr wrap="square" rtlCol="0">
            <a:spAutoFit/>
          </a:bodyPr>
          <a:lstStyle/>
          <a:p>
            <a:r>
              <a:rPr lang="en-US" dirty="0" smtClean="0"/>
              <a:t>Mar 28 12pm</a:t>
            </a:r>
            <a:endParaRPr lang="en-US" dirty="0"/>
          </a:p>
        </p:txBody>
      </p:sp>
      <p:sp>
        <p:nvSpPr>
          <p:cNvPr id="14" name="TextBox 13"/>
          <p:cNvSpPr txBox="1"/>
          <p:nvPr/>
        </p:nvSpPr>
        <p:spPr>
          <a:xfrm>
            <a:off x="1253970" y="2553368"/>
            <a:ext cx="1205835" cy="646331"/>
          </a:xfrm>
          <a:prstGeom prst="rect">
            <a:avLst/>
          </a:prstGeom>
          <a:noFill/>
        </p:spPr>
        <p:txBody>
          <a:bodyPr wrap="square" rtlCol="0">
            <a:spAutoFit/>
          </a:bodyPr>
          <a:lstStyle/>
          <a:p>
            <a:r>
              <a:rPr lang="en-US" dirty="0" smtClean="0"/>
              <a:t>Mar 28 1:15pm</a:t>
            </a:r>
            <a:endParaRPr lang="en-US" dirty="0"/>
          </a:p>
        </p:txBody>
      </p:sp>
      <p:sp>
        <p:nvSpPr>
          <p:cNvPr id="16" name="Rectangle 19"/>
          <p:cNvSpPr>
            <a:spLocks noChangeArrowheads="1"/>
          </p:cNvSpPr>
          <p:nvPr/>
        </p:nvSpPr>
        <p:spPr bwMode="auto">
          <a:xfrm>
            <a:off x="9351329" y="1711460"/>
            <a:ext cx="2840671" cy="1102562"/>
          </a:xfrm>
          <a:prstGeom prst="rect">
            <a:avLst/>
          </a:prstGeom>
          <a:noFill/>
          <a:ln w="25400" algn="ctr">
            <a:solidFill>
              <a:srgbClr val="7F7F7F"/>
            </a:solidFill>
            <a:prstDash val="sysDash"/>
            <a:miter lim="800000"/>
            <a:headEnd/>
            <a:tailEnd/>
          </a:ln>
        </p:spPr>
        <p:txBody>
          <a:bodyPr/>
          <a:lstStyle/>
          <a:p>
            <a:pPr marL="228600" indent="-228600" defTabSz="914400"/>
            <a:r>
              <a:rPr lang="en-US" b="1" dirty="0" err="1" smtClean="0">
                <a:ea typeface="Arial Unicode MS"/>
                <a:cs typeface="Arial Unicode MS"/>
              </a:rPr>
              <a:t>Anna@Fleur</a:t>
            </a:r>
            <a:r>
              <a:rPr lang="en-US" b="1" dirty="0" smtClean="0">
                <a:ea typeface="Arial Unicode MS"/>
                <a:cs typeface="Arial Unicode MS"/>
              </a:rPr>
              <a:t> De Lys</a:t>
            </a: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12noon</a:t>
            </a:r>
          </a:p>
          <a:p>
            <a:pPr marL="228600" indent="-228600" defTabSz="914400"/>
            <a:r>
              <a:rPr lang="en-US" b="1" dirty="0" smtClean="0">
                <a:ea typeface="Arial Unicode MS"/>
                <a:cs typeface="Arial Unicode MS"/>
              </a:rPr>
              <a:t>Transaction: Mar 29</a:t>
            </a:r>
            <a:endParaRPr lang="en-US" b="1" dirty="0">
              <a:ea typeface="Arial Unicode MS"/>
              <a:cs typeface="Arial Unicode MS"/>
            </a:endParaRPr>
          </a:p>
        </p:txBody>
      </p:sp>
      <p:sp>
        <p:nvSpPr>
          <p:cNvPr id="17" name="TextBox 16"/>
          <p:cNvSpPr txBox="1"/>
          <p:nvPr/>
        </p:nvSpPr>
        <p:spPr>
          <a:xfrm>
            <a:off x="9351329" y="1403684"/>
            <a:ext cx="1723060" cy="369332"/>
          </a:xfrm>
          <a:prstGeom prst="rect">
            <a:avLst/>
          </a:prstGeom>
          <a:noFill/>
        </p:spPr>
        <p:txBody>
          <a:bodyPr wrap="none" rtlCol="0">
            <a:spAutoFit/>
          </a:bodyPr>
          <a:lstStyle/>
          <a:p>
            <a:r>
              <a:rPr lang="en-US" dirty="0" smtClean="0"/>
              <a:t>Jessica’s blog</a:t>
            </a:r>
            <a:endParaRPr lang="en-US" dirty="0"/>
          </a:p>
        </p:txBody>
      </p:sp>
      <p:sp>
        <p:nvSpPr>
          <p:cNvPr id="18" name="Rectangle 17"/>
          <p:cNvSpPr/>
          <p:nvPr/>
        </p:nvSpPr>
        <p:spPr>
          <a:xfrm>
            <a:off x="3515907" y="2018632"/>
            <a:ext cx="5574632" cy="1791368"/>
          </a:xfrm>
          <a:prstGeom prst="rect">
            <a:avLst/>
          </a:prstGeom>
          <a:solidFill>
            <a:schemeClr val="accent1">
              <a:alpha val="53000"/>
            </a:schemeClr>
          </a:solidFill>
          <a:ln>
            <a:gradFill flip="none" rotWithShape="1">
              <a:gsLst>
                <a:gs pos="0">
                  <a:schemeClr val="accent1"/>
                </a:gs>
                <a:gs pos="54000">
                  <a:srgbClr val="FFFFFF"/>
                </a:gs>
              </a:gsLst>
              <a:lin ang="1962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flipV="1">
            <a:off x="3502526" y="1917031"/>
            <a:ext cx="18729" cy="1892969"/>
          </a:xfrm>
          <a:prstGeom prst="straightConnector1">
            <a:avLst/>
          </a:prstGeom>
          <a:ln w="38100" cmpd="sng">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3494518" y="3796632"/>
            <a:ext cx="5716324" cy="18715"/>
          </a:xfrm>
          <a:prstGeom prst="straightConnector1">
            <a:avLst/>
          </a:prstGeom>
          <a:ln w="38100" cmpd="sng">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3542631" y="3408947"/>
            <a:ext cx="1466868" cy="369332"/>
          </a:xfrm>
          <a:prstGeom prst="rect">
            <a:avLst/>
          </a:prstGeom>
          <a:noFill/>
        </p:spPr>
        <p:txBody>
          <a:bodyPr wrap="none" rtlCol="0">
            <a:spAutoFit/>
          </a:bodyPr>
          <a:lstStyle/>
          <a:p>
            <a:r>
              <a:rPr lang="en-US" dirty="0" smtClean="0"/>
              <a:t>Fleur De Lys</a:t>
            </a:r>
            <a:endParaRPr lang="en-US" dirty="0"/>
          </a:p>
        </p:txBody>
      </p:sp>
    </p:spTree>
    <p:extLst>
      <p:ext uri="{BB962C8B-B14F-4D97-AF65-F5344CB8AC3E}">
        <p14:creationId xmlns:p14="http://schemas.microsoft.com/office/powerpoint/2010/main" val="324992973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V="1">
            <a:off x="2419697" y="1951789"/>
            <a:ext cx="0" cy="35961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V="1">
            <a:off x="2392960" y="5547895"/>
            <a:ext cx="7138737" cy="133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3275276" y="5705641"/>
            <a:ext cx="943663" cy="369332"/>
          </a:xfrm>
          <a:prstGeom prst="rect">
            <a:avLst/>
          </a:prstGeom>
          <a:noFill/>
        </p:spPr>
        <p:txBody>
          <a:bodyPr wrap="none" rtlCol="0">
            <a:spAutoFit/>
          </a:bodyPr>
          <a:lstStyle/>
          <a:p>
            <a:r>
              <a:rPr lang="en-US" dirty="0" smtClean="0"/>
              <a:t>Mar 29</a:t>
            </a:r>
            <a:endParaRPr lang="en-US" dirty="0"/>
          </a:p>
        </p:txBody>
      </p:sp>
      <p:sp>
        <p:nvSpPr>
          <p:cNvPr id="8" name="TextBox 7"/>
          <p:cNvSpPr txBox="1"/>
          <p:nvPr/>
        </p:nvSpPr>
        <p:spPr>
          <a:xfrm>
            <a:off x="5606726" y="5705641"/>
            <a:ext cx="1010652" cy="646331"/>
          </a:xfrm>
          <a:prstGeom prst="rect">
            <a:avLst/>
          </a:prstGeom>
          <a:noFill/>
        </p:spPr>
        <p:txBody>
          <a:bodyPr wrap="square" rtlCol="0">
            <a:spAutoFit/>
          </a:bodyPr>
          <a:lstStyle/>
          <a:p>
            <a:r>
              <a:rPr lang="en-US" dirty="0" smtClean="0"/>
              <a:t>Mar 30 12pm</a:t>
            </a:r>
            <a:endParaRPr lang="en-US" dirty="0"/>
          </a:p>
        </p:txBody>
      </p:sp>
      <p:sp>
        <p:nvSpPr>
          <p:cNvPr id="9" name="TextBox 8"/>
          <p:cNvSpPr txBox="1"/>
          <p:nvPr/>
        </p:nvSpPr>
        <p:spPr>
          <a:xfrm>
            <a:off x="7055866" y="5705641"/>
            <a:ext cx="1010652" cy="646331"/>
          </a:xfrm>
          <a:prstGeom prst="rect">
            <a:avLst/>
          </a:prstGeom>
          <a:noFill/>
        </p:spPr>
        <p:txBody>
          <a:bodyPr wrap="square" rtlCol="0">
            <a:spAutoFit/>
          </a:bodyPr>
          <a:lstStyle/>
          <a:p>
            <a:r>
              <a:rPr lang="en-US" dirty="0" smtClean="0"/>
              <a:t>Mar 30 2pm</a:t>
            </a:r>
            <a:endParaRPr lang="en-US" dirty="0"/>
          </a:p>
        </p:txBody>
      </p:sp>
      <p:sp>
        <p:nvSpPr>
          <p:cNvPr id="10" name="TextBox 9"/>
          <p:cNvSpPr txBox="1"/>
          <p:nvPr/>
        </p:nvSpPr>
        <p:spPr>
          <a:xfrm>
            <a:off x="8636013" y="5705641"/>
            <a:ext cx="2011826" cy="369332"/>
          </a:xfrm>
          <a:prstGeom prst="rect">
            <a:avLst/>
          </a:prstGeom>
          <a:noFill/>
        </p:spPr>
        <p:txBody>
          <a:bodyPr wrap="none" rtlCol="0">
            <a:spAutoFit/>
          </a:bodyPr>
          <a:lstStyle/>
          <a:p>
            <a:r>
              <a:rPr lang="en-US" dirty="0" smtClean="0"/>
              <a:t>Transaction time</a:t>
            </a:r>
            <a:endParaRPr lang="en-US" dirty="0"/>
          </a:p>
        </p:txBody>
      </p:sp>
      <p:sp>
        <p:nvSpPr>
          <p:cNvPr id="11" name="TextBox 10"/>
          <p:cNvSpPr txBox="1"/>
          <p:nvPr/>
        </p:nvSpPr>
        <p:spPr>
          <a:xfrm>
            <a:off x="1173951" y="1917032"/>
            <a:ext cx="1285854" cy="369332"/>
          </a:xfrm>
          <a:prstGeom prst="rect">
            <a:avLst/>
          </a:prstGeom>
          <a:noFill/>
        </p:spPr>
        <p:txBody>
          <a:bodyPr wrap="none" rtlCol="0">
            <a:spAutoFit/>
          </a:bodyPr>
          <a:lstStyle/>
          <a:p>
            <a:r>
              <a:rPr lang="en-US" dirty="0" smtClean="0"/>
              <a:t>Valid time</a:t>
            </a:r>
            <a:endParaRPr lang="en-US" dirty="0"/>
          </a:p>
        </p:txBody>
      </p:sp>
      <p:sp>
        <p:nvSpPr>
          <p:cNvPr id="12" name="TextBox 11"/>
          <p:cNvSpPr txBox="1"/>
          <p:nvPr/>
        </p:nvSpPr>
        <p:spPr>
          <a:xfrm>
            <a:off x="1253970" y="4293936"/>
            <a:ext cx="1205835" cy="646331"/>
          </a:xfrm>
          <a:prstGeom prst="rect">
            <a:avLst/>
          </a:prstGeom>
          <a:noFill/>
        </p:spPr>
        <p:txBody>
          <a:bodyPr wrap="square" rtlCol="0">
            <a:spAutoFit/>
          </a:bodyPr>
          <a:lstStyle/>
          <a:p>
            <a:r>
              <a:rPr lang="en-US" dirty="0" smtClean="0"/>
              <a:t>Mar 28 11:01am</a:t>
            </a:r>
            <a:endParaRPr lang="en-US" dirty="0"/>
          </a:p>
        </p:txBody>
      </p:sp>
      <p:sp>
        <p:nvSpPr>
          <p:cNvPr id="13" name="TextBox 12"/>
          <p:cNvSpPr txBox="1"/>
          <p:nvPr/>
        </p:nvSpPr>
        <p:spPr>
          <a:xfrm>
            <a:off x="1253970" y="3336757"/>
            <a:ext cx="1205835" cy="646331"/>
          </a:xfrm>
          <a:prstGeom prst="rect">
            <a:avLst/>
          </a:prstGeom>
          <a:noFill/>
        </p:spPr>
        <p:txBody>
          <a:bodyPr wrap="square" rtlCol="0">
            <a:spAutoFit/>
          </a:bodyPr>
          <a:lstStyle/>
          <a:p>
            <a:r>
              <a:rPr lang="en-US" dirty="0" smtClean="0"/>
              <a:t>Mar 28 12pm</a:t>
            </a:r>
            <a:endParaRPr lang="en-US" dirty="0"/>
          </a:p>
        </p:txBody>
      </p:sp>
      <p:sp>
        <p:nvSpPr>
          <p:cNvPr id="14" name="TextBox 13"/>
          <p:cNvSpPr txBox="1"/>
          <p:nvPr/>
        </p:nvSpPr>
        <p:spPr>
          <a:xfrm>
            <a:off x="1253970" y="2553368"/>
            <a:ext cx="1205835" cy="646331"/>
          </a:xfrm>
          <a:prstGeom prst="rect">
            <a:avLst/>
          </a:prstGeom>
          <a:noFill/>
        </p:spPr>
        <p:txBody>
          <a:bodyPr wrap="square" rtlCol="0">
            <a:spAutoFit/>
          </a:bodyPr>
          <a:lstStyle/>
          <a:p>
            <a:r>
              <a:rPr lang="en-US" dirty="0" smtClean="0"/>
              <a:t>Mar 28 1:15pm</a:t>
            </a:r>
            <a:endParaRPr lang="en-US" dirty="0"/>
          </a:p>
        </p:txBody>
      </p:sp>
      <p:sp>
        <p:nvSpPr>
          <p:cNvPr id="18" name="Rectangle 17"/>
          <p:cNvSpPr/>
          <p:nvPr/>
        </p:nvSpPr>
        <p:spPr>
          <a:xfrm>
            <a:off x="3515907" y="2018632"/>
            <a:ext cx="5574632" cy="1791368"/>
          </a:xfrm>
          <a:prstGeom prst="rect">
            <a:avLst/>
          </a:prstGeom>
          <a:solidFill>
            <a:schemeClr val="accent1">
              <a:alpha val="53000"/>
            </a:schemeClr>
          </a:solidFill>
          <a:ln>
            <a:gradFill flip="none" rotWithShape="1">
              <a:gsLst>
                <a:gs pos="0">
                  <a:schemeClr val="accent1"/>
                </a:gs>
                <a:gs pos="54000">
                  <a:srgbClr val="FFFFFF"/>
                </a:gs>
              </a:gsLst>
              <a:lin ang="1962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flipV="1">
            <a:off x="3502526" y="1917031"/>
            <a:ext cx="18729" cy="1892969"/>
          </a:xfrm>
          <a:prstGeom prst="straightConnector1">
            <a:avLst/>
          </a:prstGeom>
          <a:ln w="38100" cmpd="sng">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V="1">
            <a:off x="3494518" y="3796632"/>
            <a:ext cx="5716324" cy="18715"/>
          </a:xfrm>
          <a:prstGeom prst="straightConnector1">
            <a:avLst/>
          </a:prstGeom>
          <a:ln w="38100" cmpd="sng">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3542631" y="3408947"/>
            <a:ext cx="1466868" cy="369332"/>
          </a:xfrm>
          <a:prstGeom prst="rect">
            <a:avLst/>
          </a:prstGeom>
          <a:noFill/>
        </p:spPr>
        <p:txBody>
          <a:bodyPr wrap="none" rtlCol="0">
            <a:spAutoFit/>
          </a:bodyPr>
          <a:lstStyle/>
          <a:p>
            <a:r>
              <a:rPr lang="en-US" dirty="0" smtClean="0"/>
              <a:t>Fleur De Lys</a:t>
            </a:r>
            <a:endParaRPr lang="en-US" dirty="0"/>
          </a:p>
        </p:txBody>
      </p:sp>
      <p:sp>
        <p:nvSpPr>
          <p:cNvPr id="22" name="Rectangle 19"/>
          <p:cNvSpPr>
            <a:spLocks noChangeArrowheads="1"/>
          </p:cNvSpPr>
          <p:nvPr/>
        </p:nvSpPr>
        <p:spPr bwMode="auto">
          <a:xfrm>
            <a:off x="9315208" y="3064618"/>
            <a:ext cx="2876792" cy="1133067"/>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11.01am</a:t>
            </a:r>
          </a:p>
          <a:p>
            <a:pPr marL="228600" indent="-228600" defTabSz="914400"/>
            <a:r>
              <a:rPr lang="en-US" b="1" dirty="0" smtClean="0">
                <a:ea typeface="Arial Unicode MS"/>
                <a:cs typeface="Arial Unicode MS"/>
              </a:rPr>
              <a:t>Trans.: Mar 30, 12pm</a:t>
            </a:r>
            <a:endParaRPr lang="en-US" b="1" dirty="0">
              <a:ea typeface="Arial Unicode MS"/>
              <a:cs typeface="Arial Unicode MS"/>
            </a:endParaRPr>
          </a:p>
        </p:txBody>
      </p:sp>
      <p:sp>
        <p:nvSpPr>
          <p:cNvPr id="24" name="TextBox 23"/>
          <p:cNvSpPr txBox="1"/>
          <p:nvPr/>
        </p:nvSpPr>
        <p:spPr>
          <a:xfrm>
            <a:off x="9315208" y="2752336"/>
            <a:ext cx="2037636" cy="369332"/>
          </a:xfrm>
          <a:prstGeom prst="rect">
            <a:avLst/>
          </a:prstGeom>
          <a:noFill/>
        </p:spPr>
        <p:txBody>
          <a:bodyPr wrap="square" rtlCol="0">
            <a:spAutoFit/>
          </a:bodyPr>
          <a:lstStyle/>
          <a:p>
            <a:r>
              <a:rPr lang="en-US" dirty="0" smtClean="0"/>
              <a:t>Anna: Twitter</a:t>
            </a:r>
            <a:endParaRPr lang="en-US" dirty="0"/>
          </a:p>
        </p:txBody>
      </p:sp>
      <p:sp>
        <p:nvSpPr>
          <p:cNvPr id="25" name="Rectangle 24"/>
          <p:cNvSpPr/>
          <p:nvPr/>
        </p:nvSpPr>
        <p:spPr>
          <a:xfrm>
            <a:off x="5914202" y="3796632"/>
            <a:ext cx="3189693" cy="753979"/>
          </a:xfrm>
          <a:prstGeom prst="rect">
            <a:avLst/>
          </a:prstGeom>
          <a:solidFill>
            <a:srgbClr val="0000FF"/>
          </a:solidFill>
          <a:ln>
            <a:gradFill flip="none" rotWithShape="1">
              <a:gsLst>
                <a:gs pos="0">
                  <a:schemeClr val="accent1"/>
                </a:gs>
                <a:gs pos="54000">
                  <a:srgbClr val="FFFFFF"/>
                </a:gs>
              </a:gsLst>
              <a:lin ang="1962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6" name="Straight Arrow Connector 25"/>
          <p:cNvCxnSpPr/>
          <p:nvPr/>
        </p:nvCxnSpPr>
        <p:spPr>
          <a:xfrm flipH="1" flipV="1">
            <a:off x="5895474" y="3649579"/>
            <a:ext cx="5347" cy="901036"/>
          </a:xfrm>
          <a:prstGeom prst="straightConnector1">
            <a:avLst/>
          </a:prstGeom>
          <a:ln w="381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5892813" y="4527885"/>
            <a:ext cx="3270766" cy="28074"/>
          </a:xfrm>
          <a:prstGeom prst="straightConnector1">
            <a:avLst/>
          </a:prstGeom>
          <a:ln w="381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5948947" y="4104105"/>
            <a:ext cx="1149022" cy="369332"/>
          </a:xfrm>
          <a:prstGeom prst="rect">
            <a:avLst/>
          </a:prstGeom>
          <a:noFill/>
        </p:spPr>
        <p:txBody>
          <a:bodyPr wrap="none" rtlCol="0">
            <a:spAutoFit/>
          </a:bodyPr>
          <a:lstStyle/>
          <a:p>
            <a:r>
              <a:rPr lang="en-US" dirty="0" err="1" smtClean="0"/>
              <a:t>SFMoma</a:t>
            </a:r>
            <a:endParaRPr lang="en-US" dirty="0"/>
          </a:p>
        </p:txBody>
      </p:sp>
      <p:sp>
        <p:nvSpPr>
          <p:cNvPr id="35" name="Rectangle 19"/>
          <p:cNvSpPr>
            <a:spLocks noChangeArrowheads="1"/>
          </p:cNvSpPr>
          <p:nvPr/>
        </p:nvSpPr>
        <p:spPr bwMode="auto">
          <a:xfrm>
            <a:off x="9351329" y="1711460"/>
            <a:ext cx="2840671" cy="1102562"/>
          </a:xfrm>
          <a:prstGeom prst="rect">
            <a:avLst/>
          </a:prstGeom>
          <a:noFill/>
          <a:ln w="25400" algn="ctr">
            <a:solidFill>
              <a:srgbClr val="7F7F7F"/>
            </a:solidFill>
            <a:prstDash val="sysDash"/>
            <a:miter lim="800000"/>
            <a:headEnd/>
            <a:tailEnd/>
          </a:ln>
        </p:spPr>
        <p:txBody>
          <a:bodyPr/>
          <a:lstStyle/>
          <a:p>
            <a:pPr marL="228600" indent="-228600" defTabSz="914400"/>
            <a:r>
              <a:rPr lang="en-US" b="1" dirty="0" err="1" smtClean="0">
                <a:ea typeface="Arial Unicode MS"/>
                <a:cs typeface="Arial Unicode MS"/>
              </a:rPr>
              <a:t>Anna@Fleur</a:t>
            </a:r>
            <a:r>
              <a:rPr lang="en-US" b="1" dirty="0" smtClean="0">
                <a:ea typeface="Arial Unicode MS"/>
                <a:cs typeface="Arial Unicode MS"/>
              </a:rPr>
              <a:t> De Lys</a:t>
            </a: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12noon</a:t>
            </a:r>
          </a:p>
          <a:p>
            <a:pPr marL="228600" indent="-228600" defTabSz="914400"/>
            <a:r>
              <a:rPr lang="en-US" b="1" dirty="0" smtClean="0">
                <a:ea typeface="Arial Unicode MS"/>
                <a:cs typeface="Arial Unicode MS"/>
              </a:rPr>
              <a:t>Transaction: Mar 29</a:t>
            </a:r>
            <a:endParaRPr lang="en-US" b="1" dirty="0">
              <a:ea typeface="Arial Unicode MS"/>
              <a:cs typeface="Arial Unicode MS"/>
            </a:endParaRPr>
          </a:p>
        </p:txBody>
      </p:sp>
      <p:sp>
        <p:nvSpPr>
          <p:cNvPr id="36" name="TextBox 35"/>
          <p:cNvSpPr txBox="1"/>
          <p:nvPr/>
        </p:nvSpPr>
        <p:spPr>
          <a:xfrm>
            <a:off x="9351329" y="1403684"/>
            <a:ext cx="1723060" cy="369332"/>
          </a:xfrm>
          <a:prstGeom prst="rect">
            <a:avLst/>
          </a:prstGeom>
          <a:noFill/>
        </p:spPr>
        <p:txBody>
          <a:bodyPr wrap="none" rtlCol="0">
            <a:spAutoFit/>
          </a:bodyPr>
          <a:lstStyle/>
          <a:p>
            <a:r>
              <a:rPr lang="en-US" dirty="0" smtClean="0"/>
              <a:t>Jessica’s blog</a:t>
            </a:r>
            <a:endParaRPr lang="en-US" dirty="0"/>
          </a:p>
        </p:txBody>
      </p:sp>
      <p:sp>
        <p:nvSpPr>
          <p:cNvPr id="28" name="Title 1"/>
          <p:cNvSpPr>
            <a:spLocks noGrp="1"/>
          </p:cNvSpPr>
          <p:nvPr>
            <p:ph type="title"/>
          </p:nvPr>
        </p:nvSpPr>
        <p:spPr>
          <a:xfrm>
            <a:off x="1897788" y="624111"/>
            <a:ext cx="8911687" cy="953364"/>
          </a:xfrm>
        </p:spPr>
        <p:txBody>
          <a:bodyPr>
            <a:normAutofit/>
          </a:bodyPr>
          <a:lstStyle/>
          <a:p>
            <a:r>
              <a:rPr lang="en-US" dirty="0" smtClean="0"/>
              <a:t>Adjustments Based on Application Logic</a:t>
            </a:r>
            <a:endParaRPr lang="en-US" dirty="0"/>
          </a:p>
        </p:txBody>
      </p:sp>
    </p:spTree>
    <p:extLst>
      <p:ext uri="{BB962C8B-B14F-4D97-AF65-F5344CB8AC3E}">
        <p14:creationId xmlns:p14="http://schemas.microsoft.com/office/powerpoint/2010/main" val="41410675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V="1">
            <a:off x="2419697" y="1951789"/>
            <a:ext cx="0" cy="35961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V="1">
            <a:off x="2392960" y="5547895"/>
            <a:ext cx="7138737" cy="133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3275276" y="5705641"/>
            <a:ext cx="943663" cy="369332"/>
          </a:xfrm>
          <a:prstGeom prst="rect">
            <a:avLst/>
          </a:prstGeom>
          <a:noFill/>
        </p:spPr>
        <p:txBody>
          <a:bodyPr wrap="none" rtlCol="0">
            <a:spAutoFit/>
          </a:bodyPr>
          <a:lstStyle/>
          <a:p>
            <a:r>
              <a:rPr lang="en-US" dirty="0" smtClean="0"/>
              <a:t>Mar 29</a:t>
            </a:r>
            <a:endParaRPr lang="en-US" dirty="0"/>
          </a:p>
        </p:txBody>
      </p:sp>
      <p:sp>
        <p:nvSpPr>
          <p:cNvPr id="8" name="TextBox 7"/>
          <p:cNvSpPr txBox="1"/>
          <p:nvPr/>
        </p:nvSpPr>
        <p:spPr>
          <a:xfrm>
            <a:off x="5606726" y="5705641"/>
            <a:ext cx="1010652" cy="646331"/>
          </a:xfrm>
          <a:prstGeom prst="rect">
            <a:avLst/>
          </a:prstGeom>
          <a:noFill/>
        </p:spPr>
        <p:txBody>
          <a:bodyPr wrap="square" rtlCol="0">
            <a:spAutoFit/>
          </a:bodyPr>
          <a:lstStyle/>
          <a:p>
            <a:r>
              <a:rPr lang="en-US" dirty="0" smtClean="0"/>
              <a:t>Mar 30 12pm</a:t>
            </a:r>
            <a:endParaRPr lang="en-US" dirty="0"/>
          </a:p>
        </p:txBody>
      </p:sp>
      <p:sp>
        <p:nvSpPr>
          <p:cNvPr id="9" name="TextBox 8"/>
          <p:cNvSpPr txBox="1"/>
          <p:nvPr/>
        </p:nvSpPr>
        <p:spPr>
          <a:xfrm>
            <a:off x="7055866" y="5705641"/>
            <a:ext cx="1010652" cy="646331"/>
          </a:xfrm>
          <a:prstGeom prst="rect">
            <a:avLst/>
          </a:prstGeom>
          <a:noFill/>
        </p:spPr>
        <p:txBody>
          <a:bodyPr wrap="square" rtlCol="0">
            <a:spAutoFit/>
          </a:bodyPr>
          <a:lstStyle/>
          <a:p>
            <a:r>
              <a:rPr lang="en-US" dirty="0" smtClean="0"/>
              <a:t>Mar 30 2pm</a:t>
            </a:r>
            <a:endParaRPr lang="en-US" dirty="0"/>
          </a:p>
        </p:txBody>
      </p:sp>
      <p:sp>
        <p:nvSpPr>
          <p:cNvPr id="10" name="TextBox 9"/>
          <p:cNvSpPr txBox="1"/>
          <p:nvPr/>
        </p:nvSpPr>
        <p:spPr>
          <a:xfrm>
            <a:off x="8636013" y="5705641"/>
            <a:ext cx="2011826" cy="369332"/>
          </a:xfrm>
          <a:prstGeom prst="rect">
            <a:avLst/>
          </a:prstGeom>
          <a:noFill/>
        </p:spPr>
        <p:txBody>
          <a:bodyPr wrap="none" rtlCol="0">
            <a:spAutoFit/>
          </a:bodyPr>
          <a:lstStyle/>
          <a:p>
            <a:r>
              <a:rPr lang="en-US" dirty="0" smtClean="0"/>
              <a:t>Transaction time</a:t>
            </a:r>
            <a:endParaRPr lang="en-US" dirty="0"/>
          </a:p>
        </p:txBody>
      </p:sp>
      <p:sp>
        <p:nvSpPr>
          <p:cNvPr id="11" name="TextBox 10"/>
          <p:cNvSpPr txBox="1"/>
          <p:nvPr/>
        </p:nvSpPr>
        <p:spPr>
          <a:xfrm>
            <a:off x="1173951" y="1917032"/>
            <a:ext cx="1285854" cy="369332"/>
          </a:xfrm>
          <a:prstGeom prst="rect">
            <a:avLst/>
          </a:prstGeom>
          <a:noFill/>
        </p:spPr>
        <p:txBody>
          <a:bodyPr wrap="none" rtlCol="0">
            <a:spAutoFit/>
          </a:bodyPr>
          <a:lstStyle/>
          <a:p>
            <a:r>
              <a:rPr lang="en-US" dirty="0" smtClean="0"/>
              <a:t>Valid time</a:t>
            </a:r>
            <a:endParaRPr lang="en-US" dirty="0"/>
          </a:p>
        </p:txBody>
      </p:sp>
      <p:sp>
        <p:nvSpPr>
          <p:cNvPr id="12" name="TextBox 11"/>
          <p:cNvSpPr txBox="1"/>
          <p:nvPr/>
        </p:nvSpPr>
        <p:spPr>
          <a:xfrm>
            <a:off x="1253970" y="4293936"/>
            <a:ext cx="1205835" cy="646331"/>
          </a:xfrm>
          <a:prstGeom prst="rect">
            <a:avLst/>
          </a:prstGeom>
          <a:noFill/>
        </p:spPr>
        <p:txBody>
          <a:bodyPr wrap="square" rtlCol="0">
            <a:spAutoFit/>
          </a:bodyPr>
          <a:lstStyle/>
          <a:p>
            <a:r>
              <a:rPr lang="en-US" dirty="0" smtClean="0"/>
              <a:t>Mar 28 11:01am</a:t>
            </a:r>
            <a:endParaRPr lang="en-US" dirty="0"/>
          </a:p>
        </p:txBody>
      </p:sp>
      <p:sp>
        <p:nvSpPr>
          <p:cNvPr id="13" name="TextBox 12"/>
          <p:cNvSpPr txBox="1"/>
          <p:nvPr/>
        </p:nvSpPr>
        <p:spPr>
          <a:xfrm>
            <a:off x="1253970" y="3336757"/>
            <a:ext cx="1205835" cy="646331"/>
          </a:xfrm>
          <a:prstGeom prst="rect">
            <a:avLst/>
          </a:prstGeom>
          <a:noFill/>
        </p:spPr>
        <p:txBody>
          <a:bodyPr wrap="square" rtlCol="0">
            <a:spAutoFit/>
          </a:bodyPr>
          <a:lstStyle/>
          <a:p>
            <a:r>
              <a:rPr lang="en-US" dirty="0" smtClean="0"/>
              <a:t>Mar 28 12pm</a:t>
            </a:r>
            <a:endParaRPr lang="en-US" dirty="0"/>
          </a:p>
        </p:txBody>
      </p:sp>
      <p:sp>
        <p:nvSpPr>
          <p:cNvPr id="14" name="TextBox 13"/>
          <p:cNvSpPr txBox="1"/>
          <p:nvPr/>
        </p:nvSpPr>
        <p:spPr>
          <a:xfrm>
            <a:off x="1253970" y="2553368"/>
            <a:ext cx="1205835" cy="646331"/>
          </a:xfrm>
          <a:prstGeom prst="rect">
            <a:avLst/>
          </a:prstGeom>
          <a:noFill/>
        </p:spPr>
        <p:txBody>
          <a:bodyPr wrap="square" rtlCol="0">
            <a:spAutoFit/>
          </a:bodyPr>
          <a:lstStyle/>
          <a:p>
            <a:r>
              <a:rPr lang="en-US" dirty="0" smtClean="0"/>
              <a:t>Mar 28 1:15pm</a:t>
            </a:r>
            <a:endParaRPr lang="en-US" dirty="0"/>
          </a:p>
        </p:txBody>
      </p:sp>
      <p:sp>
        <p:nvSpPr>
          <p:cNvPr id="18" name="Rectangle 17"/>
          <p:cNvSpPr/>
          <p:nvPr/>
        </p:nvSpPr>
        <p:spPr>
          <a:xfrm>
            <a:off x="3515907" y="2018632"/>
            <a:ext cx="5574632" cy="1791368"/>
          </a:xfrm>
          <a:prstGeom prst="rect">
            <a:avLst/>
          </a:prstGeom>
          <a:solidFill>
            <a:schemeClr val="accent1">
              <a:alpha val="53000"/>
            </a:schemeClr>
          </a:solidFill>
          <a:ln>
            <a:gradFill flip="none" rotWithShape="1">
              <a:gsLst>
                <a:gs pos="0">
                  <a:schemeClr val="accent1"/>
                </a:gs>
                <a:gs pos="54000">
                  <a:srgbClr val="FFFFFF"/>
                </a:gs>
              </a:gsLst>
              <a:lin ang="1962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flipV="1">
            <a:off x="3502526" y="1917031"/>
            <a:ext cx="18729" cy="1892969"/>
          </a:xfrm>
          <a:prstGeom prst="straightConnector1">
            <a:avLst/>
          </a:prstGeom>
          <a:ln w="38100" cmpd="sng">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3494518" y="3815348"/>
            <a:ext cx="5636114" cy="61494"/>
          </a:xfrm>
          <a:prstGeom prst="straightConnector1">
            <a:avLst/>
          </a:prstGeom>
          <a:ln w="38100" cmpd="sng">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3542631" y="3408947"/>
            <a:ext cx="1466868" cy="369332"/>
          </a:xfrm>
          <a:prstGeom prst="rect">
            <a:avLst/>
          </a:prstGeom>
          <a:noFill/>
        </p:spPr>
        <p:txBody>
          <a:bodyPr wrap="none" rtlCol="0">
            <a:spAutoFit/>
          </a:bodyPr>
          <a:lstStyle/>
          <a:p>
            <a:r>
              <a:rPr lang="en-US" dirty="0" smtClean="0"/>
              <a:t>Fleur De Lys</a:t>
            </a:r>
            <a:endParaRPr lang="en-US" dirty="0"/>
          </a:p>
        </p:txBody>
      </p:sp>
      <p:sp>
        <p:nvSpPr>
          <p:cNvPr id="25" name="Rectangle 24"/>
          <p:cNvSpPr/>
          <p:nvPr/>
        </p:nvSpPr>
        <p:spPr>
          <a:xfrm>
            <a:off x="5914202" y="3796632"/>
            <a:ext cx="3189693" cy="753979"/>
          </a:xfrm>
          <a:prstGeom prst="rect">
            <a:avLst/>
          </a:prstGeom>
          <a:solidFill>
            <a:srgbClr val="0000FF"/>
          </a:solidFill>
          <a:ln>
            <a:gradFill flip="none" rotWithShape="1">
              <a:gsLst>
                <a:gs pos="0">
                  <a:schemeClr val="accent1"/>
                </a:gs>
                <a:gs pos="54000">
                  <a:srgbClr val="FFFFFF"/>
                </a:gs>
              </a:gsLst>
              <a:lin ang="1962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6" name="Straight Arrow Connector 25"/>
          <p:cNvCxnSpPr/>
          <p:nvPr/>
        </p:nvCxnSpPr>
        <p:spPr>
          <a:xfrm flipH="1" flipV="1">
            <a:off x="5895474" y="3649579"/>
            <a:ext cx="5347" cy="901036"/>
          </a:xfrm>
          <a:prstGeom prst="straightConnector1">
            <a:avLst/>
          </a:prstGeom>
          <a:ln w="381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a:off x="5892813" y="4555959"/>
            <a:ext cx="3331398" cy="16041"/>
          </a:xfrm>
          <a:prstGeom prst="straightConnector1">
            <a:avLst/>
          </a:prstGeom>
          <a:ln w="381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5948947" y="4104105"/>
            <a:ext cx="1149022" cy="369332"/>
          </a:xfrm>
          <a:prstGeom prst="rect">
            <a:avLst/>
          </a:prstGeom>
          <a:noFill/>
        </p:spPr>
        <p:txBody>
          <a:bodyPr wrap="none" rtlCol="0">
            <a:spAutoFit/>
          </a:bodyPr>
          <a:lstStyle/>
          <a:p>
            <a:r>
              <a:rPr lang="en-US" dirty="0" err="1" smtClean="0"/>
              <a:t>SFMoma</a:t>
            </a:r>
            <a:endParaRPr lang="en-US" dirty="0"/>
          </a:p>
        </p:txBody>
      </p:sp>
      <p:sp>
        <p:nvSpPr>
          <p:cNvPr id="29" name="Rectangle 19"/>
          <p:cNvSpPr>
            <a:spLocks noChangeArrowheads="1"/>
          </p:cNvSpPr>
          <p:nvPr/>
        </p:nvSpPr>
        <p:spPr bwMode="auto">
          <a:xfrm>
            <a:off x="9369432" y="4424373"/>
            <a:ext cx="2795826" cy="1120333"/>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1.15pm</a:t>
            </a:r>
          </a:p>
          <a:p>
            <a:pPr marL="228600" indent="-228600" defTabSz="914400"/>
            <a:r>
              <a:rPr lang="en-US" b="1" dirty="0" smtClean="0">
                <a:ea typeface="Arial Unicode MS"/>
                <a:cs typeface="Arial Unicode MS"/>
              </a:rPr>
              <a:t>Trans.: Mar 30, 2pm</a:t>
            </a:r>
            <a:endParaRPr lang="en-US" b="1" dirty="0">
              <a:ea typeface="Arial Unicode MS"/>
              <a:cs typeface="Arial Unicode MS"/>
            </a:endParaRPr>
          </a:p>
        </p:txBody>
      </p:sp>
      <p:sp>
        <p:nvSpPr>
          <p:cNvPr id="30" name="TextBox 29"/>
          <p:cNvSpPr txBox="1"/>
          <p:nvPr/>
        </p:nvSpPr>
        <p:spPr>
          <a:xfrm>
            <a:off x="9369432" y="4107016"/>
            <a:ext cx="1636273" cy="369332"/>
          </a:xfrm>
          <a:prstGeom prst="rect">
            <a:avLst/>
          </a:prstGeom>
          <a:noFill/>
        </p:spPr>
        <p:txBody>
          <a:bodyPr wrap="none" rtlCol="0">
            <a:spAutoFit/>
          </a:bodyPr>
          <a:lstStyle/>
          <a:p>
            <a:r>
              <a:rPr lang="en-US" dirty="0" smtClean="0"/>
              <a:t>Anna: Twitter</a:t>
            </a:r>
            <a:endParaRPr lang="en-US" dirty="0"/>
          </a:p>
        </p:txBody>
      </p:sp>
      <p:sp>
        <p:nvSpPr>
          <p:cNvPr id="37" name="Rectangle 19"/>
          <p:cNvSpPr>
            <a:spLocks noChangeArrowheads="1"/>
          </p:cNvSpPr>
          <p:nvPr/>
        </p:nvSpPr>
        <p:spPr bwMode="auto">
          <a:xfrm>
            <a:off x="9315208" y="3064618"/>
            <a:ext cx="2876792" cy="1133067"/>
          </a:xfrm>
          <a:prstGeom prst="rect">
            <a:avLst/>
          </a:prstGeom>
          <a:noFill/>
          <a:ln w="25400" algn="ctr">
            <a:solidFill>
              <a:srgbClr val="7F7F7F"/>
            </a:solidFill>
            <a:prstDash val="sysDash"/>
            <a:miter lim="800000"/>
            <a:headEnd/>
            <a:tailEnd/>
          </a:ln>
        </p:spPr>
        <p:txBody>
          <a:bodyPr/>
          <a:lstStyle/>
          <a:p>
            <a:pPr marL="228600" indent="-228600" defTabSz="914400"/>
            <a:r>
              <a:rPr lang="en-US" b="1" dirty="0" smtClean="0">
                <a:ea typeface="Arial Unicode MS"/>
                <a:cs typeface="Arial Unicode MS"/>
              </a:rPr>
              <a:t>@</a:t>
            </a:r>
            <a:r>
              <a:rPr lang="en-US" b="1" dirty="0" err="1" smtClean="0">
                <a:ea typeface="Arial Unicode MS"/>
                <a:cs typeface="Arial Unicode MS"/>
              </a:rPr>
              <a:t>SFMoma</a:t>
            </a:r>
            <a:endParaRPr lang="en-US" b="1" dirty="0" smtClean="0">
              <a:ea typeface="Arial Unicode MS"/>
              <a:cs typeface="Arial Unicode MS"/>
            </a:endParaRP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11.01am</a:t>
            </a:r>
          </a:p>
          <a:p>
            <a:pPr marL="228600" indent="-228600" defTabSz="914400"/>
            <a:r>
              <a:rPr lang="en-US" b="1" dirty="0" smtClean="0">
                <a:ea typeface="Arial Unicode MS"/>
                <a:cs typeface="Arial Unicode MS"/>
              </a:rPr>
              <a:t>Trans.: Mar 30, 12pm</a:t>
            </a:r>
            <a:endParaRPr lang="en-US" b="1" dirty="0">
              <a:ea typeface="Arial Unicode MS"/>
              <a:cs typeface="Arial Unicode MS"/>
            </a:endParaRPr>
          </a:p>
        </p:txBody>
      </p:sp>
      <p:sp>
        <p:nvSpPr>
          <p:cNvPr id="38" name="TextBox 37"/>
          <p:cNvSpPr txBox="1"/>
          <p:nvPr/>
        </p:nvSpPr>
        <p:spPr>
          <a:xfrm>
            <a:off x="9315208" y="2752336"/>
            <a:ext cx="2037636" cy="369332"/>
          </a:xfrm>
          <a:prstGeom prst="rect">
            <a:avLst/>
          </a:prstGeom>
          <a:noFill/>
        </p:spPr>
        <p:txBody>
          <a:bodyPr wrap="square" rtlCol="0">
            <a:spAutoFit/>
          </a:bodyPr>
          <a:lstStyle/>
          <a:p>
            <a:r>
              <a:rPr lang="en-US" dirty="0" smtClean="0"/>
              <a:t>Anna: Twitter</a:t>
            </a:r>
            <a:endParaRPr lang="en-US" dirty="0"/>
          </a:p>
        </p:txBody>
      </p:sp>
      <p:sp>
        <p:nvSpPr>
          <p:cNvPr id="39" name="Rectangle 19"/>
          <p:cNvSpPr>
            <a:spLocks noChangeArrowheads="1"/>
          </p:cNvSpPr>
          <p:nvPr/>
        </p:nvSpPr>
        <p:spPr bwMode="auto">
          <a:xfrm>
            <a:off x="9351329" y="1711460"/>
            <a:ext cx="2840671" cy="1102562"/>
          </a:xfrm>
          <a:prstGeom prst="rect">
            <a:avLst/>
          </a:prstGeom>
          <a:noFill/>
          <a:ln w="25400" algn="ctr">
            <a:solidFill>
              <a:srgbClr val="7F7F7F"/>
            </a:solidFill>
            <a:prstDash val="sysDash"/>
            <a:miter lim="800000"/>
            <a:headEnd/>
            <a:tailEnd/>
          </a:ln>
        </p:spPr>
        <p:txBody>
          <a:bodyPr/>
          <a:lstStyle/>
          <a:p>
            <a:pPr marL="228600" indent="-228600" defTabSz="914400"/>
            <a:r>
              <a:rPr lang="en-US" b="1" dirty="0" err="1" smtClean="0">
                <a:ea typeface="Arial Unicode MS"/>
                <a:cs typeface="Arial Unicode MS"/>
              </a:rPr>
              <a:t>Anna@Fleur</a:t>
            </a:r>
            <a:r>
              <a:rPr lang="en-US" b="1" dirty="0" smtClean="0">
                <a:ea typeface="Arial Unicode MS"/>
                <a:cs typeface="Arial Unicode MS"/>
              </a:rPr>
              <a:t> De Lys</a:t>
            </a:r>
          </a:p>
          <a:p>
            <a:pPr marL="228600" indent="-228600" defTabSz="914400"/>
            <a:r>
              <a:rPr lang="en-US" b="1" dirty="0" smtClean="0">
                <a:ea typeface="Arial Unicode MS"/>
                <a:cs typeface="Arial Unicode MS"/>
              </a:rPr>
              <a:t>Valid: </a:t>
            </a:r>
            <a:r>
              <a:rPr lang="en-US" b="1" dirty="0">
                <a:ea typeface="Arial Unicode MS"/>
                <a:cs typeface="Arial Unicode MS"/>
              </a:rPr>
              <a:t>Mar </a:t>
            </a:r>
            <a:r>
              <a:rPr lang="en-US" b="1" dirty="0" smtClean="0">
                <a:ea typeface="Arial Unicode MS"/>
                <a:cs typeface="Arial Unicode MS"/>
              </a:rPr>
              <a:t>28, 12noon</a:t>
            </a:r>
          </a:p>
          <a:p>
            <a:pPr marL="228600" indent="-228600" defTabSz="914400"/>
            <a:r>
              <a:rPr lang="en-US" b="1" dirty="0" smtClean="0">
                <a:ea typeface="Arial Unicode MS"/>
                <a:cs typeface="Arial Unicode MS"/>
              </a:rPr>
              <a:t>Transaction: Mar 29</a:t>
            </a:r>
            <a:endParaRPr lang="en-US" b="1" dirty="0">
              <a:ea typeface="Arial Unicode MS"/>
              <a:cs typeface="Arial Unicode MS"/>
            </a:endParaRPr>
          </a:p>
        </p:txBody>
      </p:sp>
      <p:sp>
        <p:nvSpPr>
          <p:cNvPr id="40" name="TextBox 39"/>
          <p:cNvSpPr txBox="1"/>
          <p:nvPr/>
        </p:nvSpPr>
        <p:spPr>
          <a:xfrm>
            <a:off x="9351329" y="1403684"/>
            <a:ext cx="1723060" cy="369332"/>
          </a:xfrm>
          <a:prstGeom prst="rect">
            <a:avLst/>
          </a:prstGeom>
          <a:noFill/>
        </p:spPr>
        <p:txBody>
          <a:bodyPr wrap="none" rtlCol="0">
            <a:spAutoFit/>
          </a:bodyPr>
          <a:lstStyle/>
          <a:p>
            <a:r>
              <a:rPr lang="en-US" dirty="0" smtClean="0"/>
              <a:t>Jessica’s blog</a:t>
            </a:r>
            <a:endParaRPr lang="en-US" dirty="0"/>
          </a:p>
        </p:txBody>
      </p:sp>
      <p:sp>
        <p:nvSpPr>
          <p:cNvPr id="41" name="Rectangle 40"/>
          <p:cNvSpPr/>
          <p:nvPr/>
        </p:nvSpPr>
        <p:spPr>
          <a:xfrm>
            <a:off x="7323233" y="2050716"/>
            <a:ext cx="1753925" cy="753979"/>
          </a:xfrm>
          <a:prstGeom prst="rect">
            <a:avLst/>
          </a:prstGeom>
          <a:solidFill>
            <a:schemeClr val="accent4">
              <a:lumMod val="60000"/>
              <a:lumOff val="40000"/>
            </a:schemeClr>
          </a:solidFill>
          <a:ln>
            <a:gradFill flip="none" rotWithShape="1">
              <a:gsLst>
                <a:gs pos="0">
                  <a:schemeClr val="accent1"/>
                </a:gs>
                <a:gs pos="54000">
                  <a:srgbClr val="FFFFFF"/>
                </a:gs>
              </a:gsLst>
              <a:lin ang="19620000" scaled="0"/>
              <a:tileRect/>
            </a:gra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42" name="Straight Arrow Connector 41"/>
          <p:cNvCxnSpPr/>
          <p:nvPr/>
        </p:nvCxnSpPr>
        <p:spPr>
          <a:xfrm flipH="1" flipV="1">
            <a:off x="7304506" y="1903663"/>
            <a:ext cx="5347" cy="901036"/>
          </a:xfrm>
          <a:prstGeom prst="straightConnector1">
            <a:avLst/>
          </a:prstGeom>
          <a:ln w="38100" cmpd="sng">
            <a:solidFill>
              <a:schemeClr val="accent4">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p:nvPr/>
        </p:nvCxnSpPr>
        <p:spPr>
          <a:xfrm flipV="1">
            <a:off x="7301844" y="2794000"/>
            <a:ext cx="1895630" cy="16044"/>
          </a:xfrm>
          <a:prstGeom prst="straightConnector1">
            <a:avLst/>
          </a:prstGeom>
          <a:ln w="38100" cmpd="sng">
            <a:solidFill>
              <a:schemeClr val="accent4">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7357977" y="2358189"/>
            <a:ext cx="1318127" cy="369332"/>
          </a:xfrm>
          <a:prstGeom prst="rect">
            <a:avLst/>
          </a:prstGeom>
          <a:noFill/>
        </p:spPr>
        <p:txBody>
          <a:bodyPr wrap="square" rtlCol="0">
            <a:spAutoFit/>
          </a:bodyPr>
          <a:lstStyle/>
          <a:p>
            <a:r>
              <a:rPr lang="en-US" dirty="0" err="1" smtClean="0"/>
              <a:t>SFMoma</a:t>
            </a:r>
            <a:endParaRPr lang="en-US" dirty="0"/>
          </a:p>
        </p:txBody>
      </p:sp>
      <p:sp>
        <p:nvSpPr>
          <p:cNvPr id="33" name="Title 1"/>
          <p:cNvSpPr>
            <a:spLocks noGrp="1"/>
          </p:cNvSpPr>
          <p:nvPr>
            <p:ph type="title"/>
          </p:nvPr>
        </p:nvSpPr>
        <p:spPr>
          <a:xfrm>
            <a:off x="1897788" y="624111"/>
            <a:ext cx="8911687" cy="953364"/>
          </a:xfrm>
        </p:spPr>
        <p:txBody>
          <a:bodyPr>
            <a:normAutofit/>
          </a:bodyPr>
          <a:lstStyle/>
          <a:p>
            <a:r>
              <a:rPr lang="en-US" dirty="0" smtClean="0"/>
              <a:t>Adjustments Based on Application Logic</a:t>
            </a:r>
            <a:endParaRPr lang="en-US" dirty="0"/>
          </a:p>
        </p:txBody>
      </p:sp>
    </p:spTree>
    <p:extLst>
      <p:ext uri="{BB962C8B-B14F-4D97-AF65-F5344CB8AC3E}">
        <p14:creationId xmlns:p14="http://schemas.microsoft.com/office/powerpoint/2010/main" val="285529488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is </a:t>
            </a:r>
            <a:r>
              <a:rPr lang="en-US" dirty="0" smtClean="0"/>
              <a:t>Important</a:t>
            </a:r>
            <a:endParaRPr lang="en-US" dirty="0"/>
          </a:p>
        </p:txBody>
      </p:sp>
      <p:sp>
        <p:nvSpPr>
          <p:cNvPr id="3" name="Content Placeholder 2"/>
          <p:cNvSpPr>
            <a:spLocks noGrp="1"/>
          </p:cNvSpPr>
          <p:nvPr>
            <p:ph idx="1"/>
          </p:nvPr>
        </p:nvSpPr>
        <p:spPr>
          <a:xfrm>
            <a:off x="2589212" y="1911684"/>
            <a:ext cx="8915400" cy="3999538"/>
          </a:xfrm>
        </p:spPr>
        <p:txBody>
          <a:bodyPr/>
          <a:lstStyle/>
          <a:p>
            <a:r>
              <a:rPr lang="en-US" dirty="0"/>
              <a:t>Intelligence and insights can be derived from data. </a:t>
            </a:r>
          </a:p>
          <a:p>
            <a:pPr marL="0" indent="0">
              <a:buNone/>
            </a:pPr>
            <a:r>
              <a:rPr lang="en-US" dirty="0"/>
              <a:t>	</a:t>
            </a:r>
            <a:r>
              <a:rPr lang="en-US" sz="2400" dirty="0"/>
              <a:t>Bain &amp; Company reports companies that have adopted big 	data </a:t>
            </a:r>
            <a:r>
              <a:rPr lang="en-US" sz="2400" dirty="0" smtClean="0"/>
              <a:t>analytics “</a:t>
            </a:r>
            <a:r>
              <a:rPr lang="en-US" sz="2400" i="1" dirty="0"/>
              <a:t>have gained significant leads over the rest of </a:t>
            </a:r>
            <a:r>
              <a:rPr lang="en-US" sz="2400" i="1" dirty="0" smtClean="0"/>
              <a:t> 	the corporate </a:t>
            </a:r>
            <a:r>
              <a:rPr lang="en-US" sz="2400" i="1" dirty="0"/>
              <a:t>world</a:t>
            </a:r>
            <a:r>
              <a:rPr lang="en-US" sz="2400" dirty="0"/>
              <a:t>”. </a:t>
            </a:r>
          </a:p>
          <a:p>
            <a:pPr marL="411480" lvl="1" indent="0">
              <a:buNone/>
            </a:pPr>
            <a:r>
              <a:rPr lang="en-US" sz="2000" dirty="0"/>
              <a:t>	--- Source: </a:t>
            </a:r>
            <a:r>
              <a:rPr lang="en-US" sz="2000" i="1" dirty="0"/>
              <a:t>BBC, “Big Data: Are you ready for blast off?”, 2014</a:t>
            </a:r>
            <a:r>
              <a:rPr lang="en-US" sz="2000" i="1" dirty="0" smtClean="0"/>
              <a:t>.</a:t>
            </a:r>
            <a:endParaRPr lang="en-US" sz="2000" i="1" dirty="0"/>
          </a:p>
        </p:txBody>
      </p:sp>
      <p:pic>
        <p:nvPicPr>
          <p:cNvPr id="5" name="Picture 4" descr="imgres.png"/>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4571" b="96000" l="0" r="100000">
                        <a14:foregroundMark x1="39446" y1="78857" x2="28720" y2="85143"/>
                        <a14:backgroundMark x1="56055" y1="47429" x2="56055" y2="47429"/>
                        <a14:backgroundMark x1="44291" y1="22857" x2="44291" y2="22857"/>
                        <a14:backgroundMark x1="36678" y1="16000" x2="36678" y2="16000"/>
                        <a14:backgroundMark x1="36678" y1="16000" x2="36678" y2="16000"/>
                      </a14:backgroundRemoval>
                    </a14:imgEffect>
                  </a14:imgLayer>
                </a14:imgProps>
              </a:ext>
              <a:ext uri="{28A0092B-C50C-407E-A947-70E740481C1C}">
                <a14:useLocalDpi xmlns:a14="http://schemas.microsoft.com/office/drawing/2010/main"/>
              </a:ext>
            </a:extLst>
          </a:blip>
          <a:stretch>
            <a:fillRect/>
          </a:stretch>
        </p:blipFill>
        <p:spPr>
          <a:xfrm>
            <a:off x="8689474" y="0"/>
            <a:ext cx="3502526" cy="2120907"/>
          </a:xfrm>
          <a:prstGeom prst="rect">
            <a:avLst/>
          </a:prstGeom>
        </p:spPr>
      </p:pic>
    </p:spTree>
    <p:extLst>
      <p:ext uri="{BB962C8B-B14F-4D97-AF65-F5344CB8AC3E}">
        <p14:creationId xmlns:p14="http://schemas.microsoft.com/office/powerpoint/2010/main" val="287447413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was Anna on March 28?</a:t>
            </a:r>
            <a:endParaRPr lang="en-US" dirty="0"/>
          </a:p>
        </p:txBody>
      </p:sp>
      <p:sp>
        <p:nvSpPr>
          <p:cNvPr id="3" name="Content Placeholder 2"/>
          <p:cNvSpPr>
            <a:spLocks noGrp="1"/>
          </p:cNvSpPr>
          <p:nvPr>
            <p:ph idx="1"/>
          </p:nvPr>
        </p:nvSpPr>
        <p:spPr>
          <a:xfrm>
            <a:off x="2468896" y="1804737"/>
            <a:ext cx="8915400" cy="3475789"/>
          </a:xfrm>
        </p:spPr>
        <p:txBody>
          <a:bodyPr>
            <a:normAutofit/>
          </a:bodyPr>
          <a:lstStyle/>
          <a:p>
            <a:r>
              <a:rPr lang="en-US" dirty="0" smtClean="0">
                <a:solidFill>
                  <a:schemeClr val="tx1"/>
                </a:solidFill>
              </a:rPr>
              <a:t>Anna’s profile is adjusted based on preferences and constraints as new information arrives.</a:t>
            </a:r>
          </a:p>
          <a:p>
            <a:pPr lvl="1"/>
            <a:r>
              <a:rPr lang="en-US" dirty="0" smtClean="0">
                <a:solidFill>
                  <a:schemeClr val="tx1"/>
                </a:solidFill>
              </a:rPr>
              <a:t>Prefer: information with a later valid timestamp.</a:t>
            </a:r>
          </a:p>
          <a:p>
            <a:pPr lvl="1"/>
            <a:r>
              <a:rPr lang="en-US" dirty="0" smtClean="0">
                <a:solidFill>
                  <a:schemeClr val="tx1"/>
                </a:solidFill>
              </a:rPr>
              <a:t>Temporal Key Constraint: Anna can only be at one location at any time point.</a:t>
            </a:r>
          </a:p>
          <a:p>
            <a:endParaRPr lang="en-US" sz="3200" dirty="0" smtClean="0">
              <a:solidFill>
                <a:schemeClr val="tx1"/>
              </a:solidFill>
            </a:endParaRPr>
          </a:p>
        </p:txBody>
      </p:sp>
    </p:spTree>
    <p:extLst>
      <p:ext uri="{BB962C8B-B14F-4D97-AF65-F5344CB8AC3E}">
        <p14:creationId xmlns:p14="http://schemas.microsoft.com/office/powerpoint/2010/main" val="190103860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Considerations</a:t>
            </a:r>
            <a:endParaRPr lang="en-US" dirty="0"/>
          </a:p>
        </p:txBody>
      </p:sp>
      <p:sp>
        <p:nvSpPr>
          <p:cNvPr id="3" name="Content Placeholder 2"/>
          <p:cNvSpPr>
            <a:spLocks noGrp="1"/>
          </p:cNvSpPr>
          <p:nvPr>
            <p:ph idx="1"/>
          </p:nvPr>
        </p:nvSpPr>
        <p:spPr>
          <a:xfrm>
            <a:off x="2589212" y="1630947"/>
            <a:ext cx="8915400" cy="4280275"/>
          </a:xfrm>
        </p:spPr>
        <p:txBody>
          <a:bodyPr>
            <a:normAutofit fontScale="92500" lnSpcReduction="10000"/>
          </a:bodyPr>
          <a:lstStyle/>
          <a:p>
            <a:r>
              <a:rPr lang="en-US" dirty="0">
                <a:solidFill>
                  <a:schemeClr val="tx1"/>
                </a:solidFill>
              </a:rPr>
              <a:t>What about other preferences and constraints?</a:t>
            </a:r>
          </a:p>
          <a:p>
            <a:pPr lvl="1"/>
            <a:r>
              <a:rPr lang="en-US" dirty="0">
                <a:solidFill>
                  <a:schemeClr val="tx1"/>
                </a:solidFill>
              </a:rPr>
              <a:t>Prefer information from one source to another.</a:t>
            </a:r>
          </a:p>
          <a:p>
            <a:pPr lvl="1"/>
            <a:r>
              <a:rPr lang="en-US" dirty="0">
                <a:solidFill>
                  <a:schemeClr val="tx1"/>
                </a:solidFill>
              </a:rPr>
              <a:t>Prefer information with a later </a:t>
            </a:r>
            <a:r>
              <a:rPr lang="en-US" dirty="0" smtClean="0">
                <a:solidFill>
                  <a:schemeClr val="tx1"/>
                </a:solidFill>
              </a:rPr>
              <a:t>transaction time.</a:t>
            </a:r>
            <a:endParaRPr lang="en-US" dirty="0">
              <a:solidFill>
                <a:schemeClr val="tx1"/>
              </a:solidFill>
            </a:endParaRPr>
          </a:p>
          <a:p>
            <a:pPr lvl="1"/>
            <a:r>
              <a:rPr lang="en-US" dirty="0">
                <a:solidFill>
                  <a:schemeClr val="tx1"/>
                </a:solidFill>
              </a:rPr>
              <a:t>Prefer information authored by A, otherwise prefer information with a later timestamp.</a:t>
            </a:r>
          </a:p>
          <a:p>
            <a:pPr lvl="1"/>
            <a:r>
              <a:rPr lang="en-US" dirty="0">
                <a:solidFill>
                  <a:schemeClr val="tx1"/>
                </a:solidFill>
              </a:rPr>
              <a:t>A person can have at most one phone number before 2000, one or more phone numbers after 2000</a:t>
            </a:r>
            <a:r>
              <a:rPr lang="en-US" dirty="0" smtClean="0">
                <a:solidFill>
                  <a:schemeClr val="tx1"/>
                </a:solidFill>
              </a:rPr>
              <a:t>.</a:t>
            </a:r>
          </a:p>
          <a:p>
            <a:r>
              <a:rPr lang="en-US" dirty="0" smtClean="0">
                <a:solidFill>
                  <a:schemeClr val="tx1"/>
                </a:solidFill>
              </a:rPr>
              <a:t>Are the results of preference-based integration identical?</a:t>
            </a:r>
          </a:p>
          <a:p>
            <a:pPr marL="0" indent="0">
              <a:buNone/>
            </a:pPr>
            <a:endParaRPr lang="en-US" dirty="0" smtClean="0">
              <a:solidFill>
                <a:schemeClr val="tx1"/>
              </a:solidFill>
            </a:endParaRPr>
          </a:p>
          <a:p>
            <a:pPr marL="0" indent="0">
              <a:buNone/>
            </a:pPr>
            <a:r>
              <a:rPr lang="en-US" i="1" dirty="0" smtClean="0">
                <a:solidFill>
                  <a:schemeClr val="tx1"/>
                </a:solidFill>
              </a:rPr>
              <a:t>Coming soon in this tutorial: Fusion/Cleaning. </a:t>
            </a:r>
            <a:endParaRPr lang="en-US" i="1" dirty="0">
              <a:solidFill>
                <a:schemeClr val="tx1"/>
              </a:solidFill>
            </a:endParaRPr>
          </a:p>
          <a:p>
            <a:endParaRPr lang="en-US" sz="3200" dirty="0"/>
          </a:p>
        </p:txBody>
      </p:sp>
    </p:spTree>
    <p:extLst>
      <p:ext uri="{BB962C8B-B14F-4D97-AF65-F5344CB8AC3E}">
        <p14:creationId xmlns:p14="http://schemas.microsoft.com/office/powerpoint/2010/main" val="34268943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Desiderata – Beyond Bi-temporal DBs</a:t>
            </a:r>
            <a:endParaRPr lang="en-US" dirty="0"/>
          </a:p>
        </p:txBody>
      </p:sp>
      <p:sp>
        <p:nvSpPr>
          <p:cNvPr id="3" name="Content Placeholder 2"/>
          <p:cNvSpPr>
            <a:spLocks noGrp="1"/>
          </p:cNvSpPr>
          <p:nvPr>
            <p:ph idx="1"/>
          </p:nvPr>
        </p:nvSpPr>
        <p:spPr>
          <a:xfrm>
            <a:off x="2589212" y="1764632"/>
            <a:ext cx="8915400" cy="4146590"/>
          </a:xfrm>
        </p:spPr>
        <p:txBody>
          <a:bodyPr>
            <a:normAutofit fontScale="85000" lnSpcReduction="20000"/>
          </a:bodyPr>
          <a:lstStyle/>
          <a:p>
            <a:r>
              <a:rPr lang="en-US" dirty="0" smtClean="0"/>
              <a:t>Declarative specification of (temporal) preferences and constraints. </a:t>
            </a:r>
          </a:p>
          <a:p>
            <a:pPr lvl="1"/>
            <a:r>
              <a:rPr lang="en-US" dirty="0" smtClean="0"/>
              <a:t>Avoid additional application logic over bi-temporal databases.</a:t>
            </a:r>
          </a:p>
          <a:p>
            <a:pPr lvl="1"/>
            <a:r>
              <a:rPr lang="en-US" dirty="0" smtClean="0"/>
              <a:t>Beyond bi-temporal databases.</a:t>
            </a:r>
          </a:p>
          <a:p>
            <a:r>
              <a:rPr lang="en-US" dirty="0" smtClean="0"/>
              <a:t>Obtain the same integrated outcome regardless of order of integration.</a:t>
            </a:r>
          </a:p>
          <a:p>
            <a:endParaRPr lang="en-US" dirty="0"/>
          </a:p>
          <a:p>
            <a:r>
              <a:rPr lang="en-US" dirty="0" smtClean="0"/>
              <a:t>Talk today: </a:t>
            </a:r>
          </a:p>
          <a:p>
            <a:pPr lvl="1"/>
            <a:r>
              <a:rPr lang="en-US" dirty="0" smtClean="0"/>
              <a:t>“</a:t>
            </a:r>
            <a:r>
              <a:rPr lang="en-US" i="1" dirty="0" smtClean="0"/>
              <a:t>Preference-aware Integration of Temporal Data</a:t>
            </a:r>
            <a:r>
              <a:rPr lang="en-US" dirty="0" smtClean="0"/>
              <a:t>”</a:t>
            </a:r>
          </a:p>
          <a:p>
            <a:pPr marL="457200" lvl="1" indent="0">
              <a:buNone/>
            </a:pPr>
            <a:r>
              <a:rPr lang="en-US" dirty="0" err="1" smtClean="0"/>
              <a:t>Alexe</a:t>
            </a:r>
            <a:r>
              <a:rPr lang="en-US" dirty="0" smtClean="0"/>
              <a:t>, Roth, T… </a:t>
            </a:r>
          </a:p>
          <a:p>
            <a:pPr marL="457200" lvl="1" indent="0">
              <a:buNone/>
            </a:pPr>
            <a:r>
              <a:rPr lang="en-US" dirty="0" smtClean="0"/>
              <a:t>Research Session 6 (Kings 2): Information Integration.</a:t>
            </a:r>
          </a:p>
        </p:txBody>
      </p:sp>
    </p:spTree>
    <p:extLst>
      <p:ext uri="{BB962C8B-B14F-4D97-AF65-F5344CB8AC3E}">
        <p14:creationId xmlns:p14="http://schemas.microsoft.com/office/powerpoint/2010/main" val="46329008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Extraction</a:t>
            </a:r>
            <a:endParaRPr lang="en-US" b="1"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266984529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Down Arrow 51"/>
          <p:cNvSpPr/>
          <p:nvPr/>
        </p:nvSpPr>
        <p:spPr>
          <a:xfrm>
            <a:off x="3641563" y="4550610"/>
            <a:ext cx="802106" cy="154539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Content Placeholder 2"/>
          <p:cNvSpPr>
            <a:spLocks noGrp="1"/>
          </p:cNvSpPr>
          <p:nvPr>
            <p:ph idx="1"/>
          </p:nvPr>
        </p:nvSpPr>
        <p:spPr>
          <a:xfrm>
            <a:off x="2589212" y="1376955"/>
            <a:ext cx="8915400" cy="4719052"/>
          </a:xfrm>
        </p:spPr>
        <p:txBody>
          <a:bodyPr>
            <a:normAutofit/>
          </a:bodyPr>
          <a:lstStyle/>
          <a:p>
            <a:r>
              <a:rPr lang="en-US" dirty="0" smtClean="0"/>
              <a:t>Distant supervision</a:t>
            </a:r>
          </a:p>
          <a:p>
            <a:pPr lvl="1"/>
            <a:r>
              <a:rPr lang="en-US" dirty="0" smtClean="0"/>
              <a:t>Training</a:t>
            </a:r>
          </a:p>
          <a:p>
            <a:pPr lvl="1"/>
            <a:endParaRPr lang="en-US" dirty="0"/>
          </a:p>
          <a:p>
            <a:pPr lvl="1"/>
            <a:endParaRPr lang="en-US" dirty="0" smtClean="0"/>
          </a:p>
          <a:p>
            <a:pPr lvl="1"/>
            <a:endParaRPr lang="en-US" dirty="0"/>
          </a:p>
          <a:p>
            <a:pPr lvl="1"/>
            <a:endParaRPr lang="en-US" dirty="0" smtClean="0"/>
          </a:p>
          <a:p>
            <a:pPr marL="457200" lvl="1" indent="0">
              <a:buNone/>
            </a:pPr>
            <a:endParaRPr lang="en-US" dirty="0"/>
          </a:p>
          <a:p>
            <a:pPr lvl="1"/>
            <a:r>
              <a:rPr lang="en-US" dirty="0" smtClean="0"/>
              <a:t>Extraction</a:t>
            </a:r>
            <a:endParaRPr lang="en-US" dirty="0"/>
          </a:p>
        </p:txBody>
      </p:sp>
      <p:sp>
        <p:nvSpPr>
          <p:cNvPr id="2" name="Title 1"/>
          <p:cNvSpPr>
            <a:spLocks noGrp="1"/>
          </p:cNvSpPr>
          <p:nvPr>
            <p:ph type="title"/>
          </p:nvPr>
        </p:nvSpPr>
        <p:spPr>
          <a:xfrm>
            <a:off x="2592925" y="624110"/>
            <a:ext cx="9465391" cy="1280890"/>
          </a:xfrm>
        </p:spPr>
        <p:txBody>
          <a:bodyPr>
            <a:normAutofit/>
          </a:bodyPr>
          <a:lstStyle/>
          <a:p>
            <a:r>
              <a:rPr lang="en-US" sz="4000" dirty="0" smtClean="0"/>
              <a:t>Extraction</a:t>
            </a:r>
            <a:r>
              <a:rPr lang="en-US" dirty="0" smtClean="0"/>
              <a:t> for Conventional Data</a:t>
            </a:r>
            <a:endParaRPr lang="en-US" dirty="0"/>
          </a:p>
        </p:txBody>
      </p:sp>
      <p:pic>
        <p:nvPicPr>
          <p:cNvPr id="30" name="Shape 217"/>
          <p:cNvPicPr preferRelativeResize="0"/>
          <p:nvPr/>
        </p:nvPicPr>
        <p:blipFill>
          <a:blip r:embed="rId3">
            <a:alphaModFix/>
          </a:blip>
          <a:stretch>
            <a:fillRect/>
          </a:stretch>
        </p:blipFill>
        <p:spPr>
          <a:xfrm>
            <a:off x="5533172" y="1820768"/>
            <a:ext cx="6038850" cy="771525"/>
          </a:xfrm>
          <a:prstGeom prst="rect">
            <a:avLst/>
          </a:prstGeom>
          <a:noFill/>
          <a:ln>
            <a:noFill/>
          </a:ln>
        </p:spPr>
      </p:pic>
      <p:pic>
        <p:nvPicPr>
          <p:cNvPr id="31" name="Shape 218"/>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4868722" y="1874305"/>
            <a:ext cx="664449" cy="664449"/>
          </a:xfrm>
          <a:prstGeom prst="rect">
            <a:avLst/>
          </a:prstGeom>
          <a:noFill/>
          <a:ln>
            <a:noFill/>
          </a:ln>
        </p:spPr>
      </p:pic>
      <p:sp>
        <p:nvSpPr>
          <p:cNvPr id="32" name="Shape 219"/>
          <p:cNvSpPr/>
          <p:nvPr/>
        </p:nvSpPr>
        <p:spPr>
          <a:xfrm>
            <a:off x="10204152" y="1874312"/>
            <a:ext cx="1287300" cy="384899"/>
          </a:xfrm>
          <a:prstGeom prst="rect">
            <a:avLst/>
          </a:prstGeom>
          <a:noFill/>
          <a:ln w="38100" cap="flat" cmpd="sng">
            <a:solidFill>
              <a:srgbClr val="0000FF"/>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33" name="Shape 220"/>
          <p:cNvSpPr/>
          <p:nvPr/>
        </p:nvSpPr>
        <p:spPr>
          <a:xfrm>
            <a:off x="5592052" y="1874312"/>
            <a:ext cx="1287300" cy="384899"/>
          </a:xfrm>
          <a:prstGeom prst="rect">
            <a:avLst/>
          </a:prstGeom>
          <a:noFill/>
          <a:ln w="38100" cap="flat" cmpd="sng">
            <a:solidFill>
              <a:srgbClr val="0000FF"/>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grpSp>
        <p:nvGrpSpPr>
          <p:cNvPr id="34" name="Shape 221"/>
          <p:cNvGrpSpPr/>
          <p:nvPr/>
        </p:nvGrpSpPr>
        <p:grpSpPr>
          <a:xfrm>
            <a:off x="7916723" y="2708940"/>
            <a:ext cx="3620674" cy="2313737"/>
            <a:chOff x="1032000" y="3231662"/>
            <a:chExt cx="3620674" cy="2313737"/>
          </a:xfrm>
        </p:grpSpPr>
        <p:pic>
          <p:nvPicPr>
            <p:cNvPr id="35" name="Shape 222"/>
            <p:cNvPicPr preferRelativeResize="0"/>
            <p:nvPr/>
          </p:nvPicPr>
          <p:blipFill>
            <a:blip r:embed="rId5">
              <a:alphaModFix/>
            </a:blip>
            <a:stretch>
              <a:fillRect/>
            </a:stretch>
          </p:blipFill>
          <p:spPr>
            <a:xfrm>
              <a:off x="1032000" y="3231662"/>
              <a:ext cx="2819400" cy="1575972"/>
            </a:xfrm>
            <a:prstGeom prst="rect">
              <a:avLst/>
            </a:prstGeom>
            <a:noFill/>
            <a:ln>
              <a:noFill/>
            </a:ln>
          </p:spPr>
        </p:pic>
        <p:sp>
          <p:nvSpPr>
            <p:cNvPr id="36" name="Shape 223"/>
            <p:cNvSpPr/>
            <p:nvPr/>
          </p:nvSpPr>
          <p:spPr>
            <a:xfrm>
              <a:off x="2429068" y="3534300"/>
              <a:ext cx="1010699" cy="300899"/>
            </a:xfrm>
            <a:prstGeom prst="rect">
              <a:avLst/>
            </a:prstGeom>
            <a:noFill/>
            <a:ln w="38100" cap="flat" cmpd="sng">
              <a:solidFill>
                <a:srgbClr val="FF99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pic>
          <p:nvPicPr>
            <p:cNvPr id="37" name="Shape 224"/>
            <p:cNvPicPr preferRelativeResize="0"/>
            <p:nvPr/>
          </p:nvPicPr>
          <p:blipFill>
            <a:blip r:embed="rId6">
              <a:alphaModFix/>
            </a:blip>
            <a:stretch>
              <a:fillRect/>
            </a:stretch>
          </p:blipFill>
          <p:spPr>
            <a:xfrm>
              <a:off x="1032000" y="4829525"/>
              <a:ext cx="3620674" cy="715875"/>
            </a:xfrm>
            <a:prstGeom prst="rect">
              <a:avLst/>
            </a:prstGeom>
            <a:noFill/>
            <a:ln>
              <a:noFill/>
            </a:ln>
          </p:spPr>
        </p:pic>
        <p:sp>
          <p:nvSpPr>
            <p:cNvPr id="38" name="Shape 225"/>
            <p:cNvSpPr/>
            <p:nvPr/>
          </p:nvSpPr>
          <p:spPr>
            <a:xfrm>
              <a:off x="1141693" y="5219800"/>
              <a:ext cx="1010699" cy="300899"/>
            </a:xfrm>
            <a:prstGeom prst="rect">
              <a:avLst/>
            </a:prstGeom>
            <a:noFill/>
            <a:ln w="38100" cap="flat" cmpd="sng">
              <a:solidFill>
                <a:srgbClr val="FF9900"/>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grpSp>
      <p:sp>
        <p:nvSpPr>
          <p:cNvPr id="40" name="Shape 227"/>
          <p:cNvSpPr txBox="1"/>
          <p:nvPr/>
        </p:nvSpPr>
        <p:spPr>
          <a:xfrm>
            <a:off x="3146123" y="3132379"/>
            <a:ext cx="4099546" cy="1414500"/>
          </a:xfrm>
          <a:prstGeom prst="rect">
            <a:avLst/>
          </a:prstGeom>
          <a:solidFill>
            <a:srgbClr val="B6D7A8"/>
          </a:solidFill>
          <a:ln w="9525" cap="flat" cmpd="sng">
            <a:solidFill>
              <a:srgbClr val="38761D"/>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2400" dirty="0"/>
              <a:t>Pattern 1: X “born” Y </a:t>
            </a:r>
          </a:p>
          <a:p>
            <a:pPr lvl="0" algn="ctr" rtl="0">
              <a:spcBef>
                <a:spcPts val="0"/>
              </a:spcBef>
              <a:buNone/>
            </a:pPr>
            <a:r>
              <a:rPr lang="en" sz="2400" dirty="0"/>
              <a:t>→ (X, /people/person</a:t>
            </a:r>
          </a:p>
          <a:p>
            <a:pPr algn="ctr">
              <a:spcBef>
                <a:spcPts val="0"/>
              </a:spcBef>
              <a:buNone/>
            </a:pPr>
            <a:r>
              <a:rPr lang="en" sz="2400" dirty="0"/>
              <a:t>/date_of_birth, Y)</a:t>
            </a:r>
          </a:p>
        </p:txBody>
      </p:sp>
      <p:pic>
        <p:nvPicPr>
          <p:cNvPr id="45" name="Shape 218"/>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4860702" y="5195023"/>
            <a:ext cx="664449" cy="664449"/>
          </a:xfrm>
          <a:prstGeom prst="rect">
            <a:avLst/>
          </a:prstGeom>
          <a:noFill/>
          <a:ln>
            <a:noFill/>
          </a:ln>
        </p:spPr>
      </p:pic>
      <p:pic>
        <p:nvPicPr>
          <p:cNvPr id="47" name="Picture 46"/>
          <p:cNvPicPr>
            <a:picLocks noChangeAspect="1"/>
          </p:cNvPicPr>
          <p:nvPr/>
        </p:nvPicPr>
        <p:blipFill>
          <a:blip r:embed="rId7"/>
          <a:stretch>
            <a:fillRect/>
          </a:stretch>
        </p:blipFill>
        <p:spPr>
          <a:xfrm>
            <a:off x="5547895" y="5160212"/>
            <a:ext cx="6297370" cy="739941"/>
          </a:xfrm>
          <a:prstGeom prst="rect">
            <a:avLst/>
          </a:prstGeom>
        </p:spPr>
      </p:pic>
      <p:sp>
        <p:nvSpPr>
          <p:cNvPr id="48" name="Shape 227"/>
          <p:cNvSpPr txBox="1"/>
          <p:nvPr/>
        </p:nvSpPr>
        <p:spPr>
          <a:xfrm>
            <a:off x="3138104" y="6109370"/>
            <a:ext cx="8612738" cy="681789"/>
          </a:xfrm>
          <a:prstGeom prst="rect">
            <a:avLst/>
          </a:prstGeom>
          <a:solidFill>
            <a:srgbClr val="DE7E18"/>
          </a:solidFill>
          <a:ln w="9525" cap="flat" cmpd="sng">
            <a:solidFill>
              <a:srgbClr val="38761D"/>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US" sz="2400" dirty="0" smtClean="0"/>
              <a:t>(Brad Pitt, /people/person/</a:t>
            </a:r>
            <a:r>
              <a:rPr lang="en-US" sz="2400" dirty="0" err="1" smtClean="0"/>
              <a:t>date_of_birth</a:t>
            </a:r>
            <a:r>
              <a:rPr lang="en-US" sz="2400" dirty="0" smtClean="0"/>
              <a:t>, 12/18/1963</a:t>
            </a:r>
            <a:endParaRPr lang="en" sz="2400" dirty="0"/>
          </a:p>
        </p:txBody>
      </p:sp>
      <p:sp>
        <p:nvSpPr>
          <p:cNvPr id="49" name="Right Arrow 48"/>
          <p:cNvSpPr/>
          <p:nvPr/>
        </p:nvSpPr>
        <p:spPr>
          <a:xfrm flipH="1">
            <a:off x="7245683" y="3555999"/>
            <a:ext cx="681790" cy="494631"/>
          </a:xfrm>
          <a:prstGeom prst="rightArrow">
            <a:avLst/>
          </a:prstGeom>
          <a:solidFill>
            <a:schemeClr val="bg2">
              <a:lumMod val="50000"/>
            </a:schemeClr>
          </a:solidFill>
          <a:ln>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Down Arrow 49"/>
          <p:cNvSpPr/>
          <p:nvPr/>
        </p:nvSpPr>
        <p:spPr>
          <a:xfrm>
            <a:off x="8154742" y="5882105"/>
            <a:ext cx="802106" cy="28073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Down Arrow 52"/>
          <p:cNvSpPr/>
          <p:nvPr/>
        </p:nvSpPr>
        <p:spPr>
          <a:xfrm>
            <a:off x="6235036" y="2558715"/>
            <a:ext cx="516016" cy="516022"/>
          </a:xfrm>
          <a:prstGeom prst="downArrow">
            <a:avLst/>
          </a:prstGeom>
          <a:solidFill>
            <a:srgbClr val="839943"/>
          </a:solidFill>
          <a:ln>
            <a:solidFill>
              <a:srgbClr val="83994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6559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1871579"/>
            <a:ext cx="8915400" cy="4839368"/>
          </a:xfrm>
        </p:spPr>
        <p:txBody>
          <a:bodyPr>
            <a:normAutofit lnSpcReduction="10000"/>
          </a:bodyPr>
          <a:lstStyle/>
          <a:p>
            <a:r>
              <a:rPr lang="en-US" dirty="0" smtClean="0"/>
              <a:t>Need to identify explicit and implicit occurrences of temporal phrases in text.</a:t>
            </a:r>
          </a:p>
          <a:p>
            <a:pPr lvl="1"/>
            <a:r>
              <a:rPr lang="en-US" dirty="0" smtClean="0"/>
              <a:t>“On May 15, ….”, “Last week, …” </a:t>
            </a:r>
          </a:p>
          <a:p>
            <a:r>
              <a:rPr lang="en-US" dirty="0" smtClean="0"/>
              <a:t>Difficult to correctly associate entity mentions with time/time interval, even if explicit.</a:t>
            </a:r>
          </a:p>
          <a:p>
            <a:pPr lvl="1"/>
            <a:r>
              <a:rPr lang="en-US" dirty="0" smtClean="0"/>
              <a:t>“Bob visited Hawaii last year.”</a:t>
            </a:r>
            <a:endParaRPr lang="en-US" dirty="0"/>
          </a:p>
          <a:p>
            <a:pPr lvl="1"/>
            <a:r>
              <a:rPr lang="en-US" dirty="0" smtClean="0"/>
              <a:t>“At the same time last year, Bob’s car broke down. &lt;</a:t>
            </a:r>
            <a:r>
              <a:rPr lang="en-US" i="1" dirty="0" smtClean="0"/>
              <a:t>long</a:t>
            </a:r>
            <a:r>
              <a:rPr lang="en-US" dirty="0" smtClean="0"/>
              <a:t> </a:t>
            </a:r>
            <a:r>
              <a:rPr lang="en-US" i="1" dirty="0" smtClean="0"/>
              <a:t>story about how Bob found bought a new car, found a new job, relocated</a:t>
            </a:r>
            <a:r>
              <a:rPr lang="en-US" dirty="0" smtClean="0"/>
              <a:t>&gt; He moved to San Francisco soon after.”</a:t>
            </a:r>
          </a:p>
          <a:p>
            <a:r>
              <a:rPr lang="en-US" dirty="0" smtClean="0"/>
              <a:t>Editing time provides extra clue. E.g., </a:t>
            </a:r>
            <a:r>
              <a:rPr lang="en-US" dirty="0"/>
              <a:t>W</a:t>
            </a:r>
            <a:r>
              <a:rPr lang="en-US" dirty="0" smtClean="0"/>
              <a:t>ikipedia</a:t>
            </a:r>
          </a:p>
          <a:p>
            <a:pPr lvl="1"/>
            <a:endParaRPr lang="en-US" dirty="0"/>
          </a:p>
        </p:txBody>
      </p:sp>
      <p:sp>
        <p:nvSpPr>
          <p:cNvPr id="6" name="Title 1"/>
          <p:cNvSpPr>
            <a:spLocks noGrp="1"/>
          </p:cNvSpPr>
          <p:nvPr>
            <p:ph type="title"/>
          </p:nvPr>
        </p:nvSpPr>
        <p:spPr>
          <a:xfrm>
            <a:off x="2592925" y="624110"/>
            <a:ext cx="8911687" cy="1280890"/>
          </a:xfrm>
        </p:spPr>
        <p:txBody>
          <a:bodyPr/>
          <a:lstStyle/>
          <a:p>
            <a:r>
              <a:rPr lang="en-US" dirty="0" smtClean="0"/>
              <a:t>Why NOT Immediately Working for Temporal Data?</a:t>
            </a:r>
            <a:endParaRPr lang="en-US" dirty="0"/>
          </a:p>
        </p:txBody>
      </p:sp>
    </p:spTree>
    <p:extLst>
      <p:ext uri="{BB962C8B-B14F-4D97-AF65-F5344CB8AC3E}">
        <p14:creationId xmlns:p14="http://schemas.microsoft.com/office/powerpoint/2010/main" val="249000768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YAGO’s Temporal Fact Extraction: </a:t>
            </a:r>
            <a:br>
              <a:rPr lang="en-US" dirty="0" smtClean="0"/>
            </a:br>
            <a:r>
              <a:rPr lang="en-US" dirty="0" smtClean="0"/>
              <a:t>A Case Study </a:t>
            </a:r>
            <a:r>
              <a:rPr lang="en-US" sz="2400" dirty="0" smtClean="0"/>
              <a:t>[Wang </a:t>
            </a:r>
            <a:r>
              <a:rPr lang="en-US" sz="2400" i="1" dirty="0" smtClean="0"/>
              <a:t>et al.</a:t>
            </a:r>
            <a:r>
              <a:rPr lang="en-US" sz="2400" dirty="0" smtClean="0"/>
              <a:t>, ACL 2012]</a:t>
            </a:r>
            <a:endParaRPr lang="en-US" sz="2400" dirty="0"/>
          </a:p>
        </p:txBody>
      </p:sp>
      <p:sp>
        <p:nvSpPr>
          <p:cNvPr id="3" name="Content Placeholder 2"/>
          <p:cNvSpPr>
            <a:spLocks noGrp="1"/>
          </p:cNvSpPr>
          <p:nvPr>
            <p:ph idx="1"/>
          </p:nvPr>
        </p:nvSpPr>
        <p:spPr>
          <a:xfrm>
            <a:off x="2589212" y="2112211"/>
            <a:ext cx="8915400" cy="3983789"/>
          </a:xfrm>
        </p:spPr>
        <p:txBody>
          <a:bodyPr/>
          <a:lstStyle/>
          <a:p>
            <a:r>
              <a:rPr lang="en-US" dirty="0" smtClean="0"/>
              <a:t>Goal: Automate the construction of large knowledge bases with facts that may be ephemeral.</a:t>
            </a:r>
          </a:p>
          <a:p>
            <a:endParaRPr lang="en-US" dirty="0" smtClean="0"/>
          </a:p>
          <a:p>
            <a:r>
              <a:rPr lang="en-US" dirty="0" smtClean="0"/>
              <a:t>Extract facts involving two entities and a temporal expression. E.g.,</a:t>
            </a:r>
          </a:p>
          <a:p>
            <a:pPr lvl="1"/>
            <a:r>
              <a:rPr lang="en-US" dirty="0" err="1" smtClean="0"/>
              <a:t>WorksForClub</a:t>
            </a:r>
            <a:r>
              <a:rPr lang="en-US" dirty="0" smtClean="0"/>
              <a:t>(Beckham, </a:t>
            </a:r>
            <a:r>
              <a:rPr lang="en-US" dirty="0" err="1" smtClean="0"/>
              <a:t>RMadrid</a:t>
            </a:r>
            <a:r>
              <a:rPr lang="en-US" dirty="0" smtClean="0"/>
              <a:t>)@[2003,2008)</a:t>
            </a:r>
          </a:p>
          <a:p>
            <a:pPr marL="457200" lvl="1" indent="0">
              <a:buNone/>
            </a:pPr>
            <a:r>
              <a:rPr lang="en-US" dirty="0"/>
              <a:t> </a:t>
            </a:r>
            <a:r>
              <a:rPr lang="en-US" dirty="0" smtClean="0"/>
              <a:t>   Beckham played for Real Madrid from 2003 to 2007.</a:t>
            </a:r>
          </a:p>
          <a:p>
            <a:pPr marL="457200" lvl="1" indent="0">
              <a:buNone/>
            </a:pPr>
            <a:endParaRPr lang="en-US" dirty="0" smtClean="0"/>
          </a:p>
          <a:p>
            <a:pPr marL="0" indent="0">
              <a:buNone/>
            </a:pPr>
            <a:endParaRPr lang="en-US" dirty="0"/>
          </a:p>
          <a:p>
            <a:endParaRPr lang="en-US" dirty="0"/>
          </a:p>
        </p:txBody>
      </p:sp>
    </p:spTree>
    <p:extLst>
      <p:ext uri="{BB962C8B-B14F-4D97-AF65-F5344CB8AC3E}">
        <p14:creationId xmlns:p14="http://schemas.microsoft.com/office/powerpoint/2010/main" val="1851882934"/>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Overview: A 4-step Process</a:t>
            </a:r>
            <a:endParaRPr lang="en-US" dirty="0"/>
          </a:p>
        </p:txBody>
      </p:sp>
      <p:pic>
        <p:nvPicPr>
          <p:cNvPr id="4" name="Picture 3" descr="Screen Shot 2015-08-13 at 8.25.13 AM.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46925" y="1251358"/>
            <a:ext cx="8082964" cy="5098640"/>
          </a:xfrm>
          <a:prstGeom prst="rect">
            <a:avLst/>
          </a:prstGeom>
        </p:spPr>
      </p:pic>
    </p:spTree>
    <p:extLst>
      <p:ext uri="{BB962C8B-B14F-4D97-AF65-F5344CB8AC3E}">
        <p14:creationId xmlns:p14="http://schemas.microsoft.com/office/powerpoint/2010/main" val="93799681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Overview: A 4-step process</a:t>
            </a:r>
          </a:p>
        </p:txBody>
      </p:sp>
      <p:sp>
        <p:nvSpPr>
          <p:cNvPr id="3" name="Content Placeholder 2"/>
          <p:cNvSpPr>
            <a:spLocks noGrp="1"/>
          </p:cNvSpPr>
          <p:nvPr>
            <p:ph idx="1"/>
          </p:nvPr>
        </p:nvSpPr>
        <p:spPr>
          <a:xfrm>
            <a:off x="2589212" y="1884947"/>
            <a:ext cx="8915400" cy="4026275"/>
          </a:xfrm>
        </p:spPr>
        <p:txBody>
          <a:bodyPr/>
          <a:lstStyle/>
          <a:p>
            <a:r>
              <a:rPr lang="en-US" dirty="0" smtClean="0"/>
              <a:t>1. Candidate Fact Generation</a:t>
            </a:r>
          </a:p>
          <a:p>
            <a:pPr lvl="1"/>
            <a:r>
              <a:rPr lang="en-US" dirty="0" smtClean="0"/>
              <a:t>Input: Corpus</a:t>
            </a:r>
          </a:p>
          <a:p>
            <a:pPr lvl="1"/>
            <a:r>
              <a:rPr lang="en-US" dirty="0" smtClean="0"/>
              <a:t>Output: All sentences comprising of at least 2 entities and a temporal expression.</a:t>
            </a:r>
          </a:p>
          <a:p>
            <a:pPr lvl="1"/>
            <a:endParaRPr lang="en-US" dirty="0"/>
          </a:p>
          <a:p>
            <a:r>
              <a:rPr lang="en-US" dirty="0" smtClean="0"/>
              <a:t>YAGO is used for entity recognition and disambiguation. </a:t>
            </a:r>
            <a:r>
              <a:rPr lang="en-US" sz="2400" dirty="0" smtClean="0"/>
              <a:t>[</a:t>
            </a:r>
            <a:r>
              <a:rPr lang="en-US" sz="2400" dirty="0" err="1" smtClean="0"/>
              <a:t>Hoffart</a:t>
            </a:r>
            <a:r>
              <a:rPr lang="en-US" sz="2400" dirty="0" smtClean="0"/>
              <a:t> </a:t>
            </a:r>
            <a:r>
              <a:rPr lang="en-US" sz="2400" i="1" dirty="0" smtClean="0"/>
              <a:t>et al. </a:t>
            </a:r>
            <a:r>
              <a:rPr lang="en-US" sz="2400" dirty="0" smtClean="0"/>
              <a:t>EMNLP 2011]</a:t>
            </a:r>
            <a:endParaRPr lang="en-US" sz="2400" dirty="0"/>
          </a:p>
        </p:txBody>
      </p:sp>
    </p:spTree>
    <p:extLst>
      <p:ext uri="{BB962C8B-B14F-4D97-AF65-F5344CB8AC3E}">
        <p14:creationId xmlns:p14="http://schemas.microsoft.com/office/powerpoint/2010/main" val="381188466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Overview: A 4-step process</a:t>
            </a:r>
          </a:p>
        </p:txBody>
      </p:sp>
      <p:sp>
        <p:nvSpPr>
          <p:cNvPr id="3" name="Content Placeholder 2"/>
          <p:cNvSpPr>
            <a:spLocks noGrp="1"/>
          </p:cNvSpPr>
          <p:nvPr>
            <p:ph idx="1"/>
          </p:nvPr>
        </p:nvSpPr>
        <p:spPr>
          <a:xfrm>
            <a:off x="2589212" y="1898316"/>
            <a:ext cx="8915400" cy="4012906"/>
          </a:xfrm>
        </p:spPr>
        <p:txBody>
          <a:bodyPr>
            <a:normAutofit/>
          </a:bodyPr>
          <a:lstStyle/>
          <a:p>
            <a:r>
              <a:rPr lang="en-US" dirty="0" smtClean="0"/>
              <a:t>2. Pattern Analysis:</a:t>
            </a:r>
          </a:p>
          <a:p>
            <a:pPr lvl="1"/>
            <a:r>
              <a:rPr lang="en-US" dirty="0" smtClean="0"/>
              <a:t>A </a:t>
            </a:r>
            <a:r>
              <a:rPr lang="en-US" i="1" dirty="0" smtClean="0"/>
              <a:t>pattern</a:t>
            </a:r>
            <a:r>
              <a:rPr lang="en-US" dirty="0" smtClean="0"/>
              <a:t> is an n-gram based feature vector.</a:t>
            </a:r>
          </a:p>
          <a:p>
            <a:pPr lvl="1"/>
            <a:r>
              <a:rPr lang="en-US" dirty="0" smtClean="0"/>
              <a:t>Formed by replacing entities with their types. E.g.,</a:t>
            </a:r>
          </a:p>
          <a:p>
            <a:pPr lvl="2"/>
            <a:r>
              <a:rPr lang="en-US" dirty="0" smtClean="0"/>
              <a:t>“Beckham signed for Real Madrid from Manchester United in 2003.”</a:t>
            </a:r>
            <a:r>
              <a:rPr lang="en-US" dirty="0"/>
              <a:t> </a:t>
            </a:r>
            <a:r>
              <a:rPr lang="en-US" dirty="0" smtClean="0"/>
              <a:t> becomes</a:t>
            </a:r>
          </a:p>
          <a:p>
            <a:pPr lvl="2"/>
            <a:r>
              <a:rPr lang="en-US" dirty="0" smtClean="0"/>
              <a:t>“&lt;</a:t>
            </a:r>
            <a:r>
              <a:rPr lang="en-US" dirty="0" err="1" smtClean="0"/>
              <a:t>SoccerPlayer</a:t>
            </a:r>
            <a:r>
              <a:rPr lang="en-US" dirty="0" smtClean="0"/>
              <a:t>&gt; sign for &lt;Club&gt; from …”</a:t>
            </a:r>
          </a:p>
        </p:txBody>
      </p:sp>
    </p:spTree>
    <p:extLst>
      <p:ext uri="{BB962C8B-B14F-4D97-AF65-F5344CB8AC3E}">
        <p14:creationId xmlns:p14="http://schemas.microsoft.com/office/powerpoint/2010/main" val="44324569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2613" y="624110"/>
            <a:ext cx="8911687" cy="1280890"/>
          </a:xfrm>
        </p:spPr>
        <p:txBody>
          <a:bodyPr>
            <a:normAutofit/>
          </a:bodyPr>
          <a:lstStyle/>
          <a:p>
            <a:r>
              <a:rPr lang="en-US" b="1" i="1" dirty="0" err="1" smtClean="0"/>
              <a:t>Loooong</a:t>
            </a:r>
            <a:r>
              <a:rPr lang="en-US" dirty="0" smtClean="0"/>
              <a:t> Data is Even </a:t>
            </a:r>
            <a:br>
              <a:rPr lang="en-US" dirty="0" smtClean="0"/>
            </a:br>
            <a:r>
              <a:rPr lang="en-US" dirty="0" smtClean="0"/>
              <a:t>More Important</a:t>
            </a:r>
            <a:endParaRPr lang="en-US" dirty="0"/>
          </a:p>
        </p:txBody>
      </p:sp>
      <p:sp>
        <p:nvSpPr>
          <p:cNvPr id="3" name="Content Placeholder 2"/>
          <p:cNvSpPr>
            <a:spLocks noGrp="1"/>
          </p:cNvSpPr>
          <p:nvPr>
            <p:ph idx="1"/>
          </p:nvPr>
        </p:nvSpPr>
        <p:spPr>
          <a:xfrm>
            <a:off x="2589212" y="2005263"/>
            <a:ext cx="8915400" cy="4518526"/>
          </a:xfrm>
        </p:spPr>
        <p:txBody>
          <a:bodyPr>
            <a:normAutofit/>
          </a:bodyPr>
          <a:lstStyle/>
          <a:p>
            <a:pPr marL="354330"/>
            <a:r>
              <a:rPr lang="en-US" dirty="0" smtClean="0"/>
              <a:t>Long data – </a:t>
            </a:r>
            <a:r>
              <a:rPr lang="en-US" i="1" dirty="0" smtClean="0"/>
              <a:t>“datasets that have massive historical sweep – taking you from the dawn of civilization to present day.”</a:t>
            </a:r>
          </a:p>
          <a:p>
            <a:pPr marL="11430" indent="0">
              <a:buNone/>
            </a:pPr>
            <a:r>
              <a:rPr lang="en-US" i="1" dirty="0"/>
              <a:t>	</a:t>
            </a:r>
            <a:r>
              <a:rPr lang="en-US" sz="2000" i="1" dirty="0" smtClean="0"/>
              <a:t>--- </a:t>
            </a:r>
            <a:r>
              <a:rPr lang="en-US" sz="2000" dirty="0" smtClean="0"/>
              <a:t>Source: </a:t>
            </a:r>
            <a:r>
              <a:rPr lang="en-US" sz="2000" i="1" dirty="0" smtClean="0"/>
              <a:t>Wired “Stop hyping big data and start paying attention to 	‘long data’ ”  </a:t>
            </a:r>
            <a:r>
              <a:rPr lang="en-US" sz="2000" dirty="0" smtClean="0"/>
              <a:t>Jan 29, 2013</a:t>
            </a:r>
            <a:r>
              <a:rPr lang="en-US" sz="2000" i="1" dirty="0" smtClean="0"/>
              <a:t>.</a:t>
            </a:r>
          </a:p>
          <a:p>
            <a:pPr marL="11430" indent="0">
              <a:buNone/>
            </a:pPr>
            <a:endParaRPr lang="en-US" sz="2000" i="1" dirty="0" smtClean="0"/>
          </a:p>
          <a:p>
            <a:pPr marL="354330"/>
            <a:r>
              <a:rPr lang="en-US" sz="2600" dirty="0" smtClean="0"/>
              <a:t>“</a:t>
            </a:r>
            <a:r>
              <a:rPr lang="en-US" sz="2600" i="1" dirty="0" smtClean="0"/>
              <a:t>Overlooking long data may limit a company’s ability to connect with its customers.</a:t>
            </a:r>
            <a:r>
              <a:rPr lang="en-US" sz="2600" dirty="0" smtClean="0"/>
              <a:t>”</a:t>
            </a:r>
          </a:p>
          <a:p>
            <a:pPr marL="11430" indent="0">
              <a:buNone/>
            </a:pPr>
            <a:r>
              <a:rPr lang="en-US" sz="2000" dirty="0" smtClean="0"/>
              <a:t>	--- Source: InformationWeek “</a:t>
            </a:r>
            <a:r>
              <a:rPr lang="en-US" sz="2000" i="1" dirty="0" smtClean="0"/>
              <a:t>Big Data, Meet Long Data</a:t>
            </a:r>
            <a:r>
              <a:rPr lang="en-US" sz="2000" dirty="0" smtClean="0"/>
              <a:t>”, April 1, 2013.</a:t>
            </a:r>
          </a:p>
          <a:p>
            <a:pPr marL="11430" indent="0">
              <a:buNone/>
            </a:pPr>
            <a:endParaRPr lang="en-US" sz="2000" i="1" dirty="0" smtClean="0"/>
          </a:p>
          <a:p>
            <a:pPr marL="754380" lvl="1"/>
            <a:endParaRPr lang="en-US" dirty="0"/>
          </a:p>
          <a:p>
            <a:endParaRPr lang="en-US" dirty="0"/>
          </a:p>
        </p:txBody>
      </p:sp>
      <p:pic>
        <p:nvPicPr>
          <p:cNvPr id="5" name="Picture 4" descr="imgres.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56259" y="0"/>
            <a:ext cx="4535742" cy="1925053"/>
          </a:xfrm>
          <a:prstGeom prst="rect">
            <a:avLst/>
          </a:prstGeom>
        </p:spPr>
      </p:pic>
    </p:spTree>
    <p:extLst>
      <p:ext uri="{BB962C8B-B14F-4D97-AF65-F5344CB8AC3E}">
        <p14:creationId xmlns:p14="http://schemas.microsoft.com/office/powerpoint/2010/main" val="80962859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Overview: A 4-step process</a:t>
            </a:r>
          </a:p>
        </p:txBody>
      </p:sp>
      <p:sp>
        <p:nvSpPr>
          <p:cNvPr id="3" name="Content Placeholder 2"/>
          <p:cNvSpPr>
            <a:spLocks noGrp="1"/>
          </p:cNvSpPr>
          <p:nvPr>
            <p:ph idx="1"/>
          </p:nvPr>
        </p:nvSpPr>
        <p:spPr>
          <a:xfrm>
            <a:off x="2589212" y="1898316"/>
            <a:ext cx="9108156" cy="4451684"/>
          </a:xfrm>
        </p:spPr>
        <p:txBody>
          <a:bodyPr>
            <a:normAutofit/>
          </a:bodyPr>
          <a:lstStyle/>
          <a:p>
            <a:r>
              <a:rPr lang="en-US" dirty="0" smtClean="0"/>
              <a:t>2. Pattern Analysis (cont’d):</a:t>
            </a:r>
          </a:p>
          <a:p>
            <a:pPr lvl="1"/>
            <a:r>
              <a:rPr lang="en-US" dirty="0" smtClean="0"/>
              <a:t>Input: Positive/Negative seed facts, candidate sentences.</a:t>
            </a:r>
          </a:p>
          <a:p>
            <a:pPr lvl="2"/>
            <a:r>
              <a:rPr lang="en-US" dirty="0"/>
              <a:t>Seed facts= valid/incorrect fact of the relation. (Provided</a:t>
            </a:r>
            <a:r>
              <a:rPr lang="en-US" dirty="0" smtClean="0"/>
              <a:t>)</a:t>
            </a:r>
          </a:p>
          <a:p>
            <a:pPr lvl="1"/>
            <a:r>
              <a:rPr lang="en-US" dirty="0" smtClean="0"/>
              <a:t>Output: Fact candidates, seed/fact patterns.</a:t>
            </a:r>
          </a:p>
          <a:p>
            <a:pPr lvl="2"/>
            <a:r>
              <a:rPr lang="en-US" dirty="0" smtClean="0"/>
              <a:t>Strength of </a:t>
            </a:r>
            <a:r>
              <a:rPr lang="en-US" dirty="0"/>
              <a:t>a</a:t>
            </a:r>
            <a:r>
              <a:rPr lang="en-US" dirty="0" smtClean="0"/>
              <a:t> seed pattern = a function of frequency that pattern occurs </a:t>
            </a:r>
            <a:r>
              <a:rPr lang="en-US" dirty="0" err="1" smtClean="0"/>
              <a:t>w.r.t</a:t>
            </a:r>
            <a:r>
              <a:rPr lang="en-US" dirty="0" smtClean="0"/>
              <a:t>. positive seed facts and frequency that pattern occurs </a:t>
            </a:r>
            <a:r>
              <a:rPr lang="en-US" dirty="0" err="1" smtClean="0"/>
              <a:t>w.r.t</a:t>
            </a:r>
            <a:r>
              <a:rPr lang="en-US" dirty="0" smtClean="0"/>
              <a:t>. negative seed.</a:t>
            </a:r>
          </a:p>
          <a:p>
            <a:pPr lvl="2"/>
            <a:r>
              <a:rPr lang="en-US" dirty="0" smtClean="0"/>
              <a:t>Entity pairs that occurs in strong patterns are </a:t>
            </a:r>
            <a:r>
              <a:rPr lang="en-US" i="1" dirty="0" smtClean="0"/>
              <a:t>fact candidates</a:t>
            </a:r>
            <a:r>
              <a:rPr lang="en-US" dirty="0" smtClean="0"/>
              <a:t> for the next stage.</a:t>
            </a:r>
          </a:p>
        </p:txBody>
      </p:sp>
    </p:spTree>
    <p:extLst>
      <p:ext uri="{BB962C8B-B14F-4D97-AF65-F5344CB8AC3E}">
        <p14:creationId xmlns:p14="http://schemas.microsoft.com/office/powerpoint/2010/main" val="365153724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Overview: A 4-step process</a:t>
            </a:r>
          </a:p>
        </p:txBody>
      </p:sp>
      <p:sp>
        <p:nvSpPr>
          <p:cNvPr id="3" name="Content Placeholder 2"/>
          <p:cNvSpPr>
            <a:spLocks noGrp="1"/>
          </p:cNvSpPr>
          <p:nvPr>
            <p:ph idx="1"/>
          </p:nvPr>
        </p:nvSpPr>
        <p:spPr>
          <a:xfrm>
            <a:off x="2589212" y="1898316"/>
            <a:ext cx="9108156" cy="4012906"/>
          </a:xfrm>
        </p:spPr>
        <p:txBody>
          <a:bodyPr>
            <a:normAutofit/>
          </a:bodyPr>
          <a:lstStyle/>
          <a:p>
            <a:r>
              <a:rPr lang="en-US" dirty="0" smtClean="0"/>
              <a:t>3. T-Fact Extraction:</a:t>
            </a:r>
          </a:p>
          <a:p>
            <a:pPr lvl="1"/>
            <a:r>
              <a:rPr lang="en-US" dirty="0" smtClean="0"/>
              <a:t>Raw T-facts extracted using Label Propagation method of </a:t>
            </a:r>
            <a:r>
              <a:rPr lang="en-US" sz="2000" dirty="0" smtClean="0"/>
              <a:t>[</a:t>
            </a:r>
            <a:r>
              <a:rPr lang="en-US" sz="2000" dirty="0" err="1" smtClean="0"/>
              <a:t>Talukdar</a:t>
            </a:r>
            <a:r>
              <a:rPr lang="en-US" sz="2000" dirty="0" smtClean="0"/>
              <a:t>, Crammer, PKDD 09] and [Wang et al., CIKM 11].</a:t>
            </a:r>
          </a:p>
          <a:p>
            <a:pPr marL="457200" lvl="1" indent="0">
              <a:buNone/>
            </a:pPr>
            <a:endParaRPr lang="en-US" dirty="0" smtClean="0"/>
          </a:p>
          <a:p>
            <a:pPr lvl="1"/>
            <a:r>
              <a:rPr lang="en-US" dirty="0" smtClean="0"/>
              <a:t>E.g., </a:t>
            </a:r>
            <a:r>
              <a:rPr lang="en-US" dirty="0" err="1"/>
              <a:t>WorksForClub</a:t>
            </a:r>
            <a:r>
              <a:rPr lang="en-US" dirty="0"/>
              <a:t>(Beckham, </a:t>
            </a:r>
            <a:r>
              <a:rPr lang="en-US" dirty="0" err="1"/>
              <a:t>RMadrid</a:t>
            </a:r>
            <a:r>
              <a:rPr lang="en-US" dirty="0"/>
              <a:t>)@[2003,2008</a:t>
            </a:r>
            <a:r>
              <a:rPr lang="en-US" dirty="0" smtClean="0"/>
              <a:t>), </a:t>
            </a:r>
            <a:r>
              <a:rPr lang="en-US" dirty="0" err="1" smtClean="0"/>
              <a:t>WorksForClub</a:t>
            </a:r>
            <a:r>
              <a:rPr lang="en-US" dirty="0" smtClean="0"/>
              <a:t>(Beckham, </a:t>
            </a:r>
            <a:r>
              <a:rPr lang="en-US" dirty="0" err="1" smtClean="0"/>
              <a:t>LAGalaxy</a:t>
            </a:r>
            <a:r>
              <a:rPr lang="en-US" dirty="0" smtClean="0"/>
              <a:t>)@[2003-2012).</a:t>
            </a:r>
            <a:endParaRPr lang="en-US" dirty="0"/>
          </a:p>
          <a:p>
            <a:pPr lvl="1"/>
            <a:endParaRPr lang="en-US" dirty="0" smtClean="0"/>
          </a:p>
        </p:txBody>
      </p:sp>
    </p:spTree>
    <p:extLst>
      <p:ext uri="{BB962C8B-B14F-4D97-AF65-F5344CB8AC3E}">
        <p14:creationId xmlns:p14="http://schemas.microsoft.com/office/powerpoint/2010/main" val="20775118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Overview: A 4-step process</a:t>
            </a:r>
          </a:p>
        </p:txBody>
      </p:sp>
      <p:sp>
        <p:nvSpPr>
          <p:cNvPr id="3" name="Content Placeholder 2"/>
          <p:cNvSpPr>
            <a:spLocks noGrp="1"/>
          </p:cNvSpPr>
          <p:nvPr>
            <p:ph idx="1"/>
          </p:nvPr>
        </p:nvSpPr>
        <p:spPr>
          <a:xfrm>
            <a:off x="2589212" y="1938421"/>
            <a:ext cx="8915400" cy="3972801"/>
          </a:xfrm>
        </p:spPr>
        <p:txBody>
          <a:bodyPr>
            <a:normAutofit/>
          </a:bodyPr>
          <a:lstStyle/>
          <a:p>
            <a:r>
              <a:rPr lang="en-US" dirty="0" smtClean="0"/>
              <a:t>4. Cleaning of Fact Candidates:</a:t>
            </a:r>
          </a:p>
          <a:p>
            <a:pPr lvl="1"/>
            <a:r>
              <a:rPr lang="en-US" dirty="0" smtClean="0"/>
              <a:t>Compute a consistent subset of T-facts </a:t>
            </a:r>
            <a:r>
              <a:rPr lang="en-US" dirty="0" err="1" smtClean="0"/>
              <a:t>w.r.t</a:t>
            </a:r>
            <a:r>
              <a:rPr lang="en-US" dirty="0" smtClean="0"/>
              <a:t>. temporal constraints. E.g.,</a:t>
            </a:r>
          </a:p>
          <a:p>
            <a:pPr lvl="2"/>
            <a:r>
              <a:rPr lang="en-US" dirty="0" smtClean="0"/>
              <a:t>Intra-fact constraints: E.g., Joining a sports club before leaving a sports club.</a:t>
            </a:r>
          </a:p>
          <a:p>
            <a:pPr lvl="2"/>
            <a:r>
              <a:rPr lang="en-US" dirty="0" smtClean="0"/>
              <a:t>Inter-fact constraints: E.g., A person is married only to one other person at any point in time.</a:t>
            </a:r>
          </a:p>
          <a:p>
            <a:pPr lvl="2"/>
            <a:r>
              <a:rPr lang="en-US" dirty="0" smtClean="0"/>
              <a:t>Done by an Integer Linear Program (ILP) formulation.</a:t>
            </a:r>
          </a:p>
          <a:p>
            <a:pPr lvl="2"/>
            <a:endParaRPr lang="en-US" dirty="0" smtClean="0"/>
          </a:p>
          <a:p>
            <a:pPr lvl="2"/>
            <a:endParaRPr lang="en-US" dirty="0"/>
          </a:p>
          <a:p>
            <a:pPr lvl="2"/>
            <a:endParaRPr lang="en-US" dirty="0" smtClean="0"/>
          </a:p>
        </p:txBody>
      </p:sp>
    </p:spTree>
    <p:extLst>
      <p:ext uri="{BB962C8B-B14F-4D97-AF65-F5344CB8AC3E}">
        <p14:creationId xmlns:p14="http://schemas.microsoft.com/office/powerpoint/2010/main" val="7981930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Linkage</a:t>
            </a:r>
            <a:endParaRPr lang="en-US" b="1"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7798761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465391" cy="1280890"/>
          </a:xfrm>
        </p:spPr>
        <p:txBody>
          <a:bodyPr>
            <a:normAutofit/>
          </a:bodyPr>
          <a:lstStyle/>
          <a:p>
            <a:r>
              <a:rPr lang="en-US" sz="4000" dirty="0" smtClean="0"/>
              <a:t>L</a:t>
            </a:r>
            <a:r>
              <a:rPr lang="en-US" dirty="0" smtClean="0"/>
              <a:t>inkage for Conventional Data—Three Steps</a:t>
            </a:r>
            <a:endParaRPr lang="en-US" dirty="0"/>
          </a:p>
        </p:txBody>
      </p:sp>
      <p:sp>
        <p:nvSpPr>
          <p:cNvPr id="5" name="Rectangle 4"/>
          <p:cNvSpPr/>
          <p:nvPr/>
        </p:nvSpPr>
        <p:spPr bwMode="auto">
          <a:xfrm>
            <a:off x="4098736" y="2181723"/>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 name="Rectangle 5"/>
          <p:cNvSpPr/>
          <p:nvPr/>
        </p:nvSpPr>
        <p:spPr bwMode="auto">
          <a:xfrm>
            <a:off x="5394136" y="2486523"/>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7" name="Rectangle 6"/>
          <p:cNvSpPr/>
          <p:nvPr/>
        </p:nvSpPr>
        <p:spPr bwMode="auto">
          <a:xfrm>
            <a:off x="10423336" y="3781923"/>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8" name="Rectangle 7"/>
          <p:cNvSpPr/>
          <p:nvPr/>
        </p:nvSpPr>
        <p:spPr bwMode="auto">
          <a:xfrm>
            <a:off x="5470336" y="5686923"/>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9" name="Rectangle 8"/>
          <p:cNvSpPr/>
          <p:nvPr/>
        </p:nvSpPr>
        <p:spPr bwMode="auto">
          <a:xfrm>
            <a:off x="9661336" y="5991723"/>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0" name="Rectangle 9"/>
          <p:cNvSpPr/>
          <p:nvPr/>
        </p:nvSpPr>
        <p:spPr bwMode="auto">
          <a:xfrm>
            <a:off x="4860736" y="3629523"/>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1" name="Rectangle 10"/>
          <p:cNvSpPr/>
          <p:nvPr/>
        </p:nvSpPr>
        <p:spPr bwMode="auto">
          <a:xfrm>
            <a:off x="6918136" y="4467723"/>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2" name="Rectangle 11"/>
          <p:cNvSpPr/>
          <p:nvPr/>
        </p:nvSpPr>
        <p:spPr bwMode="auto">
          <a:xfrm>
            <a:off x="7832536" y="1572123"/>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3" name="Rectangle 12"/>
          <p:cNvSpPr/>
          <p:nvPr/>
        </p:nvSpPr>
        <p:spPr bwMode="auto">
          <a:xfrm>
            <a:off x="7451536" y="2867523"/>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4" name="Rectangle 13"/>
          <p:cNvSpPr/>
          <p:nvPr/>
        </p:nvSpPr>
        <p:spPr bwMode="auto">
          <a:xfrm>
            <a:off x="9127936" y="4315323"/>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5" name="Isosceles Triangle 14"/>
          <p:cNvSpPr/>
          <p:nvPr/>
        </p:nvSpPr>
        <p:spPr bwMode="auto">
          <a:xfrm>
            <a:off x="6308536" y="1648323"/>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6" name="Isosceles Triangle 15"/>
          <p:cNvSpPr/>
          <p:nvPr/>
        </p:nvSpPr>
        <p:spPr bwMode="auto">
          <a:xfrm>
            <a:off x="3336736" y="3096123"/>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7" name="Isosceles Triangle 16"/>
          <p:cNvSpPr/>
          <p:nvPr/>
        </p:nvSpPr>
        <p:spPr bwMode="auto">
          <a:xfrm>
            <a:off x="8442136" y="5686923"/>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8" name="Isosceles Triangle 17"/>
          <p:cNvSpPr/>
          <p:nvPr/>
        </p:nvSpPr>
        <p:spPr bwMode="auto">
          <a:xfrm>
            <a:off x="5698936" y="3934323"/>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9" name="Isosceles Triangle 18"/>
          <p:cNvSpPr/>
          <p:nvPr/>
        </p:nvSpPr>
        <p:spPr bwMode="auto">
          <a:xfrm>
            <a:off x="10880536" y="2105523"/>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0" name="Isosceles Triangle 19"/>
          <p:cNvSpPr/>
          <p:nvPr/>
        </p:nvSpPr>
        <p:spPr bwMode="auto">
          <a:xfrm>
            <a:off x="11032936" y="5077323"/>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1" name="Isosceles Triangle 20"/>
          <p:cNvSpPr/>
          <p:nvPr/>
        </p:nvSpPr>
        <p:spPr bwMode="auto">
          <a:xfrm>
            <a:off x="9204136" y="1800723"/>
            <a:ext cx="381000" cy="304800"/>
          </a:xfrm>
          <a:prstGeom prst="triangle">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2" name="Isosceles Triangle 21"/>
          <p:cNvSpPr/>
          <p:nvPr/>
        </p:nvSpPr>
        <p:spPr bwMode="auto">
          <a:xfrm>
            <a:off x="8061136" y="3858123"/>
            <a:ext cx="381000" cy="304800"/>
          </a:xfrm>
          <a:prstGeom prst="triangl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3" name="Isosceles Triangle 22"/>
          <p:cNvSpPr/>
          <p:nvPr/>
        </p:nvSpPr>
        <p:spPr bwMode="auto">
          <a:xfrm>
            <a:off x="3565336" y="5915523"/>
            <a:ext cx="381000" cy="304800"/>
          </a:xfrm>
          <a:prstGeom prst="triangl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4" name="Oval 23"/>
          <p:cNvSpPr/>
          <p:nvPr/>
        </p:nvSpPr>
        <p:spPr bwMode="auto">
          <a:xfrm>
            <a:off x="9508936" y="2791323"/>
            <a:ext cx="304800" cy="304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5" name="Oval 24"/>
          <p:cNvSpPr/>
          <p:nvPr/>
        </p:nvSpPr>
        <p:spPr bwMode="auto">
          <a:xfrm>
            <a:off x="4327336" y="4924923"/>
            <a:ext cx="304800" cy="304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6" name="Oval 25"/>
          <p:cNvSpPr/>
          <p:nvPr/>
        </p:nvSpPr>
        <p:spPr bwMode="auto">
          <a:xfrm>
            <a:off x="4708336" y="2867523"/>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7" name="Oval 26"/>
          <p:cNvSpPr/>
          <p:nvPr/>
        </p:nvSpPr>
        <p:spPr bwMode="auto">
          <a:xfrm>
            <a:off x="3260536" y="1800723"/>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8" name="Oval 27"/>
          <p:cNvSpPr/>
          <p:nvPr/>
        </p:nvSpPr>
        <p:spPr bwMode="auto">
          <a:xfrm>
            <a:off x="6537136" y="5991723"/>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9" name="Oval 28"/>
          <p:cNvSpPr/>
          <p:nvPr/>
        </p:nvSpPr>
        <p:spPr bwMode="auto">
          <a:xfrm>
            <a:off x="8442136" y="2410323"/>
            <a:ext cx="3048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4" name="Line Callout 1 3"/>
          <p:cNvSpPr/>
          <p:nvPr/>
        </p:nvSpPr>
        <p:spPr>
          <a:xfrm>
            <a:off x="294105" y="3489157"/>
            <a:ext cx="2740526" cy="868948"/>
          </a:xfrm>
          <a:prstGeom prst="borderCallout1">
            <a:avLst>
              <a:gd name="adj1" fmla="val 47543"/>
              <a:gd name="adj2" fmla="val 100447"/>
              <a:gd name="adj3" fmla="val 109692"/>
              <a:gd name="adj4" fmla="val 150935"/>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Input: A set of records</a:t>
            </a:r>
            <a:endParaRPr lang="en-US" sz="2400" dirty="0"/>
          </a:p>
        </p:txBody>
      </p:sp>
    </p:spTree>
    <p:extLst>
      <p:ext uri="{BB962C8B-B14F-4D97-AF65-F5344CB8AC3E}">
        <p14:creationId xmlns:p14="http://schemas.microsoft.com/office/powerpoint/2010/main" val="4743051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505496" cy="1280890"/>
          </a:xfrm>
        </p:spPr>
        <p:txBody>
          <a:bodyPr/>
          <a:lstStyle/>
          <a:p>
            <a:r>
              <a:rPr lang="en-US" dirty="0" smtClean="0"/>
              <a:t>Linkage for Conventional Data</a:t>
            </a:r>
            <a:r>
              <a:rPr lang="en-US" dirty="0"/>
              <a:t>—Three Steps</a:t>
            </a:r>
          </a:p>
        </p:txBody>
      </p:sp>
      <p:sp>
        <p:nvSpPr>
          <p:cNvPr id="3" name="Rectangle 2"/>
          <p:cNvSpPr/>
          <p:nvPr/>
        </p:nvSpPr>
        <p:spPr bwMode="auto">
          <a:xfrm>
            <a:off x="6860673" y="2495884"/>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4" name="Rectangle 3"/>
          <p:cNvSpPr/>
          <p:nvPr/>
        </p:nvSpPr>
        <p:spPr bwMode="auto">
          <a:xfrm>
            <a:off x="7622673" y="2800684"/>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 name="Rectangle 4"/>
          <p:cNvSpPr/>
          <p:nvPr/>
        </p:nvSpPr>
        <p:spPr bwMode="auto">
          <a:xfrm>
            <a:off x="8308473" y="3105484"/>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 name="Rectangle 5"/>
          <p:cNvSpPr/>
          <p:nvPr/>
        </p:nvSpPr>
        <p:spPr bwMode="auto">
          <a:xfrm>
            <a:off x="8232273" y="3715084"/>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7" name="Rectangle 6"/>
          <p:cNvSpPr/>
          <p:nvPr/>
        </p:nvSpPr>
        <p:spPr bwMode="auto">
          <a:xfrm>
            <a:off x="7546473" y="4019884"/>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8" name="Rectangle 7"/>
          <p:cNvSpPr/>
          <p:nvPr/>
        </p:nvSpPr>
        <p:spPr bwMode="auto">
          <a:xfrm>
            <a:off x="6174873" y="3486484"/>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9" name="Rectangle 8"/>
          <p:cNvSpPr/>
          <p:nvPr/>
        </p:nvSpPr>
        <p:spPr bwMode="auto">
          <a:xfrm>
            <a:off x="6555873" y="3791284"/>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0" name="Rectangle 9"/>
          <p:cNvSpPr/>
          <p:nvPr/>
        </p:nvSpPr>
        <p:spPr bwMode="auto">
          <a:xfrm>
            <a:off x="7470273" y="1886284"/>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1" name="Rectangle 10"/>
          <p:cNvSpPr/>
          <p:nvPr/>
        </p:nvSpPr>
        <p:spPr bwMode="auto">
          <a:xfrm>
            <a:off x="7089273" y="3181684"/>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2" name="Rectangle 11"/>
          <p:cNvSpPr/>
          <p:nvPr/>
        </p:nvSpPr>
        <p:spPr bwMode="auto">
          <a:xfrm>
            <a:off x="7013073" y="3638884"/>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3" name="Oval 12"/>
          <p:cNvSpPr/>
          <p:nvPr/>
        </p:nvSpPr>
        <p:spPr bwMode="auto">
          <a:xfrm>
            <a:off x="10518273" y="2724484"/>
            <a:ext cx="304800" cy="304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4" name="Oval 13"/>
          <p:cNvSpPr/>
          <p:nvPr/>
        </p:nvSpPr>
        <p:spPr bwMode="auto">
          <a:xfrm>
            <a:off x="9375273" y="1810084"/>
            <a:ext cx="304800" cy="304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5" name="Oval 14"/>
          <p:cNvSpPr/>
          <p:nvPr/>
        </p:nvSpPr>
        <p:spPr bwMode="auto">
          <a:xfrm>
            <a:off x="9756273" y="2800684"/>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6" name="Oval 15"/>
          <p:cNvSpPr/>
          <p:nvPr/>
        </p:nvSpPr>
        <p:spPr bwMode="auto">
          <a:xfrm>
            <a:off x="9984873" y="1733884"/>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7" name="Oval 16"/>
          <p:cNvSpPr/>
          <p:nvPr/>
        </p:nvSpPr>
        <p:spPr bwMode="auto">
          <a:xfrm>
            <a:off x="11204073" y="2876884"/>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8" name="Oval 17"/>
          <p:cNvSpPr/>
          <p:nvPr/>
        </p:nvSpPr>
        <p:spPr bwMode="auto">
          <a:xfrm>
            <a:off x="9832473" y="2343484"/>
            <a:ext cx="3048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9" name="Isosceles Triangle 18"/>
          <p:cNvSpPr/>
          <p:nvPr/>
        </p:nvSpPr>
        <p:spPr bwMode="auto">
          <a:xfrm>
            <a:off x="8460873" y="4629484"/>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0" name="Isosceles Triangle 19"/>
          <p:cNvSpPr/>
          <p:nvPr/>
        </p:nvSpPr>
        <p:spPr bwMode="auto">
          <a:xfrm>
            <a:off x="8003673" y="5010484"/>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1" name="Isosceles Triangle 20"/>
          <p:cNvSpPr/>
          <p:nvPr/>
        </p:nvSpPr>
        <p:spPr bwMode="auto">
          <a:xfrm>
            <a:off x="9984873" y="5391484"/>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2" name="Isosceles Triangle 21"/>
          <p:cNvSpPr/>
          <p:nvPr/>
        </p:nvSpPr>
        <p:spPr bwMode="auto">
          <a:xfrm>
            <a:off x="8918073" y="5924884"/>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3" name="Isosceles Triangle 22"/>
          <p:cNvSpPr/>
          <p:nvPr/>
        </p:nvSpPr>
        <p:spPr bwMode="auto">
          <a:xfrm>
            <a:off x="10594473" y="5162884"/>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4" name="Isosceles Triangle 23"/>
          <p:cNvSpPr/>
          <p:nvPr/>
        </p:nvSpPr>
        <p:spPr bwMode="auto">
          <a:xfrm>
            <a:off x="10746873" y="5848684"/>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5" name="Isosceles Triangle 24"/>
          <p:cNvSpPr/>
          <p:nvPr/>
        </p:nvSpPr>
        <p:spPr bwMode="auto">
          <a:xfrm>
            <a:off x="9299073" y="4858084"/>
            <a:ext cx="381000" cy="304800"/>
          </a:xfrm>
          <a:prstGeom prst="triangle">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6" name="Isosceles Triangle 25"/>
          <p:cNvSpPr/>
          <p:nvPr/>
        </p:nvSpPr>
        <p:spPr bwMode="auto">
          <a:xfrm>
            <a:off x="9603873" y="5848684"/>
            <a:ext cx="381000" cy="304800"/>
          </a:xfrm>
          <a:prstGeom prst="triangl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7" name="Isosceles Triangle 26"/>
          <p:cNvSpPr/>
          <p:nvPr/>
        </p:nvSpPr>
        <p:spPr bwMode="auto">
          <a:xfrm>
            <a:off x="8232273" y="5543884"/>
            <a:ext cx="381000" cy="304800"/>
          </a:xfrm>
          <a:prstGeom prst="triangl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8" name="Oval 27"/>
          <p:cNvSpPr/>
          <p:nvPr/>
        </p:nvSpPr>
        <p:spPr bwMode="auto">
          <a:xfrm>
            <a:off x="5870073" y="1581484"/>
            <a:ext cx="3048000" cy="30480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9" name="Oval 28"/>
          <p:cNvSpPr/>
          <p:nvPr/>
        </p:nvSpPr>
        <p:spPr bwMode="auto">
          <a:xfrm>
            <a:off x="9070473" y="1276684"/>
            <a:ext cx="2590800" cy="25908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30" name="Oval 29"/>
          <p:cNvSpPr/>
          <p:nvPr/>
        </p:nvSpPr>
        <p:spPr bwMode="auto">
          <a:xfrm>
            <a:off x="7546473" y="4248484"/>
            <a:ext cx="4038600" cy="23622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graphicFrame>
        <p:nvGraphicFramePr>
          <p:cNvPr id="31" name="Diagram 30"/>
          <p:cNvGraphicFramePr/>
          <p:nvPr>
            <p:extLst>
              <p:ext uri="{D42A27DB-BD31-4B8C-83A1-F6EECF244321}">
                <p14:modId xmlns:p14="http://schemas.microsoft.com/office/powerpoint/2010/main" val="3589292982"/>
              </p:ext>
            </p:extLst>
          </p:nvPr>
        </p:nvGraphicFramePr>
        <p:xfrm>
          <a:off x="3050673" y="1530684"/>
          <a:ext cx="24384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2" name="TextBox 31"/>
          <p:cNvSpPr txBox="1"/>
          <p:nvPr/>
        </p:nvSpPr>
        <p:spPr>
          <a:xfrm>
            <a:off x="360947" y="1363594"/>
            <a:ext cx="2646947" cy="1858211"/>
          </a:xfrm>
          <a:prstGeom prst="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lvl1pPr>
          </a:lstStyle>
          <a:p>
            <a:r>
              <a:rPr lang="en-US" dirty="0"/>
              <a:t>Each block consists of records that MAY refer to the same entity</a:t>
            </a:r>
          </a:p>
        </p:txBody>
      </p:sp>
    </p:spTree>
    <p:extLst>
      <p:ext uri="{BB962C8B-B14F-4D97-AF65-F5344CB8AC3E}">
        <p14:creationId xmlns:p14="http://schemas.microsoft.com/office/powerpoint/2010/main" val="1506265023"/>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425286" cy="1280890"/>
          </a:xfrm>
        </p:spPr>
        <p:txBody>
          <a:bodyPr/>
          <a:lstStyle/>
          <a:p>
            <a:r>
              <a:rPr lang="en-US" dirty="0" smtClean="0"/>
              <a:t>Linkage for Conventional Data</a:t>
            </a:r>
            <a:r>
              <a:rPr lang="en-US" dirty="0"/>
              <a:t>—Three Steps</a:t>
            </a:r>
          </a:p>
        </p:txBody>
      </p:sp>
      <p:sp>
        <p:nvSpPr>
          <p:cNvPr id="35" name="Rectangle 34"/>
          <p:cNvSpPr/>
          <p:nvPr/>
        </p:nvSpPr>
        <p:spPr bwMode="auto">
          <a:xfrm>
            <a:off x="6860675" y="2495885"/>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36" name="Rectangle 35"/>
          <p:cNvSpPr/>
          <p:nvPr/>
        </p:nvSpPr>
        <p:spPr bwMode="auto">
          <a:xfrm>
            <a:off x="7622675" y="2800685"/>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37" name="Rectangle 36"/>
          <p:cNvSpPr/>
          <p:nvPr/>
        </p:nvSpPr>
        <p:spPr bwMode="auto">
          <a:xfrm>
            <a:off x="8308475" y="3105485"/>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38" name="Rectangle 37"/>
          <p:cNvSpPr/>
          <p:nvPr/>
        </p:nvSpPr>
        <p:spPr bwMode="auto">
          <a:xfrm>
            <a:off x="8232275" y="3715085"/>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39" name="Rectangle 38"/>
          <p:cNvSpPr/>
          <p:nvPr/>
        </p:nvSpPr>
        <p:spPr bwMode="auto">
          <a:xfrm>
            <a:off x="7546475" y="4019885"/>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40" name="Rectangle 39"/>
          <p:cNvSpPr/>
          <p:nvPr/>
        </p:nvSpPr>
        <p:spPr bwMode="auto">
          <a:xfrm>
            <a:off x="6174875" y="3486485"/>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41" name="Rectangle 40"/>
          <p:cNvSpPr/>
          <p:nvPr/>
        </p:nvSpPr>
        <p:spPr bwMode="auto">
          <a:xfrm>
            <a:off x="6555875" y="3791285"/>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42" name="Rectangle 41"/>
          <p:cNvSpPr/>
          <p:nvPr/>
        </p:nvSpPr>
        <p:spPr bwMode="auto">
          <a:xfrm>
            <a:off x="7470275" y="1886285"/>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43" name="Rectangle 42"/>
          <p:cNvSpPr/>
          <p:nvPr/>
        </p:nvSpPr>
        <p:spPr bwMode="auto">
          <a:xfrm>
            <a:off x="7089275" y="3181685"/>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44" name="Rectangle 43"/>
          <p:cNvSpPr/>
          <p:nvPr/>
        </p:nvSpPr>
        <p:spPr bwMode="auto">
          <a:xfrm>
            <a:off x="7013075" y="3638885"/>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45" name="Oval 44"/>
          <p:cNvSpPr/>
          <p:nvPr/>
        </p:nvSpPr>
        <p:spPr bwMode="auto">
          <a:xfrm>
            <a:off x="9451475" y="2800685"/>
            <a:ext cx="304800" cy="304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46" name="Oval 45"/>
          <p:cNvSpPr/>
          <p:nvPr/>
        </p:nvSpPr>
        <p:spPr bwMode="auto">
          <a:xfrm>
            <a:off x="9375275" y="1810085"/>
            <a:ext cx="304800" cy="304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47" name="Oval 46"/>
          <p:cNvSpPr/>
          <p:nvPr/>
        </p:nvSpPr>
        <p:spPr bwMode="auto">
          <a:xfrm>
            <a:off x="10518275" y="2800685"/>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48" name="Oval 47"/>
          <p:cNvSpPr/>
          <p:nvPr/>
        </p:nvSpPr>
        <p:spPr bwMode="auto">
          <a:xfrm>
            <a:off x="9984875" y="1733885"/>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49" name="Oval 48"/>
          <p:cNvSpPr/>
          <p:nvPr/>
        </p:nvSpPr>
        <p:spPr bwMode="auto">
          <a:xfrm>
            <a:off x="11204075" y="2876885"/>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0" name="Oval 49"/>
          <p:cNvSpPr/>
          <p:nvPr/>
        </p:nvSpPr>
        <p:spPr bwMode="auto">
          <a:xfrm>
            <a:off x="9832475" y="2343485"/>
            <a:ext cx="3048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1" name="Isosceles Triangle 50"/>
          <p:cNvSpPr/>
          <p:nvPr/>
        </p:nvSpPr>
        <p:spPr bwMode="auto">
          <a:xfrm>
            <a:off x="8460875" y="4629485"/>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2" name="Isosceles Triangle 51"/>
          <p:cNvSpPr/>
          <p:nvPr/>
        </p:nvSpPr>
        <p:spPr bwMode="auto">
          <a:xfrm>
            <a:off x="8003675" y="5010485"/>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3" name="Isosceles Triangle 52"/>
          <p:cNvSpPr/>
          <p:nvPr/>
        </p:nvSpPr>
        <p:spPr bwMode="auto">
          <a:xfrm>
            <a:off x="9984875" y="5391485"/>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4" name="Isosceles Triangle 53"/>
          <p:cNvSpPr/>
          <p:nvPr/>
        </p:nvSpPr>
        <p:spPr bwMode="auto">
          <a:xfrm>
            <a:off x="8918075" y="6077285"/>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5" name="Isosceles Triangle 54"/>
          <p:cNvSpPr/>
          <p:nvPr/>
        </p:nvSpPr>
        <p:spPr bwMode="auto">
          <a:xfrm>
            <a:off x="10594475" y="5162885"/>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6" name="Isosceles Triangle 55"/>
          <p:cNvSpPr/>
          <p:nvPr/>
        </p:nvSpPr>
        <p:spPr bwMode="auto">
          <a:xfrm>
            <a:off x="10746875" y="5848685"/>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7" name="Isosceles Triangle 56"/>
          <p:cNvSpPr/>
          <p:nvPr/>
        </p:nvSpPr>
        <p:spPr bwMode="auto">
          <a:xfrm>
            <a:off x="9680075" y="4477085"/>
            <a:ext cx="381000" cy="304800"/>
          </a:xfrm>
          <a:prstGeom prst="triangle">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8" name="Isosceles Triangle 57"/>
          <p:cNvSpPr/>
          <p:nvPr/>
        </p:nvSpPr>
        <p:spPr bwMode="auto">
          <a:xfrm>
            <a:off x="9603875" y="5848685"/>
            <a:ext cx="381000" cy="304800"/>
          </a:xfrm>
          <a:prstGeom prst="triangl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9" name="Isosceles Triangle 58"/>
          <p:cNvSpPr/>
          <p:nvPr/>
        </p:nvSpPr>
        <p:spPr bwMode="auto">
          <a:xfrm>
            <a:off x="8232275" y="5543885"/>
            <a:ext cx="381000" cy="304800"/>
          </a:xfrm>
          <a:prstGeom prst="triangl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0" name="Oval 59"/>
          <p:cNvSpPr/>
          <p:nvPr/>
        </p:nvSpPr>
        <p:spPr bwMode="auto">
          <a:xfrm>
            <a:off x="5870075" y="1581485"/>
            <a:ext cx="3048000" cy="30480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1" name="Oval 60"/>
          <p:cNvSpPr/>
          <p:nvPr/>
        </p:nvSpPr>
        <p:spPr bwMode="auto">
          <a:xfrm>
            <a:off x="9070475" y="1276685"/>
            <a:ext cx="2590800" cy="25908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2" name="Oval 61"/>
          <p:cNvSpPr/>
          <p:nvPr/>
        </p:nvSpPr>
        <p:spPr bwMode="auto">
          <a:xfrm>
            <a:off x="7546475" y="4248485"/>
            <a:ext cx="4038600" cy="23622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graphicFrame>
        <p:nvGraphicFramePr>
          <p:cNvPr id="63" name="Diagram 62"/>
          <p:cNvGraphicFramePr/>
          <p:nvPr>
            <p:extLst>
              <p:ext uri="{D42A27DB-BD31-4B8C-83A1-F6EECF244321}">
                <p14:modId xmlns:p14="http://schemas.microsoft.com/office/powerpoint/2010/main" val="3228868139"/>
              </p:ext>
            </p:extLst>
          </p:nvPr>
        </p:nvGraphicFramePr>
        <p:xfrm>
          <a:off x="3050675" y="1530685"/>
          <a:ext cx="24384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5" name="Straight Connector 64"/>
          <p:cNvCxnSpPr>
            <a:stCxn id="35" idx="3"/>
            <a:endCxn id="36" idx="1"/>
          </p:cNvCxnSpPr>
          <p:nvPr/>
        </p:nvCxnSpPr>
        <p:spPr bwMode="auto">
          <a:xfrm>
            <a:off x="7165475" y="2648285"/>
            <a:ext cx="457200" cy="3048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66" name="Straight Connector 65"/>
          <p:cNvCxnSpPr>
            <a:endCxn id="37" idx="1"/>
          </p:cNvCxnSpPr>
          <p:nvPr/>
        </p:nvCxnSpPr>
        <p:spPr bwMode="auto">
          <a:xfrm>
            <a:off x="7927475" y="2953085"/>
            <a:ext cx="381000" cy="3048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67" name="Straight Connector 66"/>
          <p:cNvCxnSpPr>
            <a:endCxn id="38" idx="1"/>
          </p:cNvCxnSpPr>
          <p:nvPr/>
        </p:nvCxnSpPr>
        <p:spPr bwMode="auto">
          <a:xfrm>
            <a:off x="7775075" y="3105485"/>
            <a:ext cx="457200" cy="7620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68" name="Straight Connector 67"/>
          <p:cNvCxnSpPr>
            <a:endCxn id="38" idx="0"/>
          </p:cNvCxnSpPr>
          <p:nvPr/>
        </p:nvCxnSpPr>
        <p:spPr bwMode="auto">
          <a:xfrm flipH="1">
            <a:off x="8384675" y="3410285"/>
            <a:ext cx="76200" cy="3048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69" name="Straight Connector 68"/>
          <p:cNvCxnSpPr/>
          <p:nvPr/>
        </p:nvCxnSpPr>
        <p:spPr bwMode="auto">
          <a:xfrm>
            <a:off x="6327275" y="3791285"/>
            <a:ext cx="228600" cy="15240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70" name="Straight Connector 69"/>
          <p:cNvCxnSpPr>
            <a:endCxn id="39" idx="1"/>
          </p:cNvCxnSpPr>
          <p:nvPr/>
        </p:nvCxnSpPr>
        <p:spPr bwMode="auto">
          <a:xfrm>
            <a:off x="6860675" y="3943685"/>
            <a:ext cx="685800" cy="22860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71" name="Curved Connector 70"/>
          <p:cNvCxnSpPr>
            <a:stCxn id="40" idx="2"/>
            <a:endCxn id="39" idx="2"/>
          </p:cNvCxnSpPr>
          <p:nvPr/>
        </p:nvCxnSpPr>
        <p:spPr bwMode="auto">
          <a:xfrm rot="16200000" flipH="1">
            <a:off x="6746375" y="3372185"/>
            <a:ext cx="533400" cy="1371600"/>
          </a:xfrm>
          <a:prstGeom prst="curvedConnector3">
            <a:avLst>
              <a:gd name="adj1" fmla="val 125852"/>
            </a:avLst>
          </a:prstGeom>
          <a:solidFill>
            <a:schemeClr val="accent1"/>
          </a:solidFill>
          <a:ln w="9525" cap="flat" cmpd="sng" algn="ctr">
            <a:solidFill>
              <a:srgbClr val="FF0000"/>
            </a:solidFill>
            <a:prstDash val="solid"/>
            <a:round/>
            <a:headEnd type="none" w="med" len="med"/>
            <a:tailEnd type="none" w="med" len="med"/>
          </a:ln>
          <a:effectLst/>
        </p:spPr>
      </p:cxnSp>
      <p:cxnSp>
        <p:nvCxnSpPr>
          <p:cNvPr id="72" name="Straight Connector 71"/>
          <p:cNvCxnSpPr>
            <a:endCxn id="43" idx="0"/>
          </p:cNvCxnSpPr>
          <p:nvPr/>
        </p:nvCxnSpPr>
        <p:spPr bwMode="auto">
          <a:xfrm flipH="1">
            <a:off x="7241675" y="2191085"/>
            <a:ext cx="381000" cy="990600"/>
          </a:xfrm>
          <a:prstGeom prst="line">
            <a:avLst/>
          </a:prstGeom>
          <a:solidFill>
            <a:schemeClr val="accent1"/>
          </a:solidFill>
          <a:ln w="9525" cap="flat" cmpd="sng" algn="ctr">
            <a:solidFill>
              <a:srgbClr val="008000"/>
            </a:solidFill>
            <a:prstDash val="solid"/>
            <a:round/>
            <a:headEnd type="none" w="med" len="med"/>
            <a:tailEnd type="none" w="med" len="med"/>
          </a:ln>
          <a:effectLst/>
        </p:spPr>
      </p:cxnSp>
      <p:cxnSp>
        <p:nvCxnSpPr>
          <p:cNvPr id="73" name="Straight Connector 72"/>
          <p:cNvCxnSpPr>
            <a:endCxn id="44" idx="0"/>
          </p:cNvCxnSpPr>
          <p:nvPr/>
        </p:nvCxnSpPr>
        <p:spPr bwMode="auto">
          <a:xfrm flipH="1">
            <a:off x="7165475" y="3486485"/>
            <a:ext cx="76200" cy="152400"/>
          </a:xfrm>
          <a:prstGeom prst="line">
            <a:avLst/>
          </a:prstGeom>
          <a:solidFill>
            <a:schemeClr val="accent1"/>
          </a:solidFill>
          <a:ln w="9525" cap="flat" cmpd="sng" algn="ctr">
            <a:solidFill>
              <a:srgbClr val="008000"/>
            </a:solidFill>
            <a:prstDash val="solid"/>
            <a:round/>
            <a:headEnd type="none" w="med" len="med"/>
            <a:tailEnd type="none" w="med" len="med"/>
          </a:ln>
          <a:effectLst/>
        </p:spPr>
      </p:cxnSp>
      <p:cxnSp>
        <p:nvCxnSpPr>
          <p:cNvPr id="74" name="Straight Connector 73"/>
          <p:cNvCxnSpPr>
            <a:stCxn id="46" idx="4"/>
            <a:endCxn id="45" idx="0"/>
          </p:cNvCxnSpPr>
          <p:nvPr/>
        </p:nvCxnSpPr>
        <p:spPr bwMode="auto">
          <a:xfrm>
            <a:off x="9527675" y="2114885"/>
            <a:ext cx="76200" cy="6858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75" name="Straight Connector 74"/>
          <p:cNvCxnSpPr>
            <a:stCxn id="51" idx="2"/>
            <a:endCxn id="52" idx="5"/>
          </p:cNvCxnSpPr>
          <p:nvPr/>
        </p:nvCxnSpPr>
        <p:spPr bwMode="auto">
          <a:xfrm flipH="1">
            <a:off x="8289425" y="4934285"/>
            <a:ext cx="171450" cy="2286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76" name="Straight Connector 75"/>
          <p:cNvCxnSpPr>
            <a:stCxn id="53" idx="1"/>
          </p:cNvCxnSpPr>
          <p:nvPr/>
        </p:nvCxnSpPr>
        <p:spPr bwMode="auto">
          <a:xfrm flipH="1" flipV="1">
            <a:off x="8384675" y="5315285"/>
            <a:ext cx="1695450" cy="2286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77" name="Straight Connector 76"/>
          <p:cNvCxnSpPr>
            <a:stCxn id="53" idx="1"/>
            <a:endCxn id="51" idx="4"/>
          </p:cNvCxnSpPr>
          <p:nvPr/>
        </p:nvCxnSpPr>
        <p:spPr bwMode="auto">
          <a:xfrm flipH="1" flipV="1">
            <a:off x="8841875" y="4934285"/>
            <a:ext cx="1238250" cy="6096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78" name="Straight Connector 77"/>
          <p:cNvCxnSpPr>
            <a:stCxn id="57" idx="1"/>
            <a:endCxn id="51" idx="4"/>
          </p:cNvCxnSpPr>
          <p:nvPr/>
        </p:nvCxnSpPr>
        <p:spPr bwMode="auto">
          <a:xfrm flipH="1">
            <a:off x="8841875" y="4629485"/>
            <a:ext cx="933450" cy="3048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79" name="Curved Connector 78"/>
          <p:cNvCxnSpPr>
            <a:stCxn id="35" idx="3"/>
            <a:endCxn id="37" idx="0"/>
          </p:cNvCxnSpPr>
          <p:nvPr/>
        </p:nvCxnSpPr>
        <p:spPr bwMode="auto">
          <a:xfrm>
            <a:off x="7165475" y="2648285"/>
            <a:ext cx="1295400" cy="457200"/>
          </a:xfrm>
          <a:prstGeom prst="curvedConnector2">
            <a:avLst/>
          </a:prstGeom>
          <a:solidFill>
            <a:schemeClr val="accent1"/>
          </a:solidFill>
          <a:ln w="9525" cap="flat" cmpd="sng" algn="ctr">
            <a:solidFill>
              <a:schemeClr val="accent1">
                <a:lumMod val="75000"/>
              </a:schemeClr>
            </a:solidFill>
            <a:prstDash val="solid"/>
            <a:round/>
            <a:headEnd type="none" w="med" len="med"/>
            <a:tailEnd type="none" w="med" len="med"/>
          </a:ln>
          <a:effectLst/>
        </p:spPr>
      </p:cxnSp>
      <p:cxnSp>
        <p:nvCxnSpPr>
          <p:cNvPr id="80" name="Straight Connector 79"/>
          <p:cNvCxnSpPr>
            <a:stCxn id="48" idx="4"/>
            <a:endCxn id="47" idx="0"/>
          </p:cNvCxnSpPr>
          <p:nvPr/>
        </p:nvCxnSpPr>
        <p:spPr bwMode="auto">
          <a:xfrm>
            <a:off x="10137275" y="2038685"/>
            <a:ext cx="533400" cy="7620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81" name="Straight Connector 80"/>
          <p:cNvCxnSpPr>
            <a:stCxn id="48" idx="4"/>
            <a:endCxn id="49" idx="0"/>
          </p:cNvCxnSpPr>
          <p:nvPr/>
        </p:nvCxnSpPr>
        <p:spPr bwMode="auto">
          <a:xfrm>
            <a:off x="10137275" y="2038685"/>
            <a:ext cx="1219200" cy="8382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82" name="Straight Connector 81"/>
          <p:cNvCxnSpPr>
            <a:endCxn id="49" idx="2"/>
          </p:cNvCxnSpPr>
          <p:nvPr/>
        </p:nvCxnSpPr>
        <p:spPr bwMode="auto">
          <a:xfrm>
            <a:off x="10746875" y="2953085"/>
            <a:ext cx="457200" cy="762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83" name="Straight Connector 82"/>
          <p:cNvCxnSpPr>
            <a:endCxn id="58" idx="0"/>
          </p:cNvCxnSpPr>
          <p:nvPr/>
        </p:nvCxnSpPr>
        <p:spPr bwMode="auto">
          <a:xfrm>
            <a:off x="8384675" y="5620085"/>
            <a:ext cx="1409700" cy="2286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84" name="Straight Connector 83"/>
          <p:cNvCxnSpPr>
            <a:stCxn id="54" idx="4"/>
            <a:endCxn id="56" idx="2"/>
          </p:cNvCxnSpPr>
          <p:nvPr/>
        </p:nvCxnSpPr>
        <p:spPr bwMode="auto">
          <a:xfrm flipV="1">
            <a:off x="9299075" y="6153485"/>
            <a:ext cx="1447800" cy="2286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85" name="Straight Connector 84"/>
          <p:cNvCxnSpPr>
            <a:stCxn id="55" idx="3"/>
            <a:endCxn id="56" idx="0"/>
          </p:cNvCxnSpPr>
          <p:nvPr/>
        </p:nvCxnSpPr>
        <p:spPr bwMode="auto">
          <a:xfrm>
            <a:off x="10784975" y="5467685"/>
            <a:ext cx="152400" cy="381000"/>
          </a:xfrm>
          <a:prstGeom prst="line">
            <a:avLst/>
          </a:prstGeom>
          <a:solidFill>
            <a:schemeClr val="accent1"/>
          </a:solidFill>
          <a:ln w="9525" cap="flat" cmpd="sng" algn="ctr">
            <a:solidFill>
              <a:srgbClr val="FF6600"/>
            </a:solidFill>
            <a:prstDash val="solid"/>
            <a:round/>
            <a:headEnd type="none" w="med" len="med"/>
            <a:tailEnd type="none" w="med" len="med"/>
          </a:ln>
          <a:effectLst/>
        </p:spPr>
      </p:cxnSp>
      <p:sp>
        <p:nvSpPr>
          <p:cNvPr id="64" name="TextBox 63"/>
          <p:cNvSpPr txBox="1"/>
          <p:nvPr/>
        </p:nvSpPr>
        <p:spPr>
          <a:xfrm>
            <a:off x="360947" y="3021226"/>
            <a:ext cx="2646947" cy="1858211"/>
          </a:xfrm>
          <a:prstGeom prst="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lvl1pPr>
          </a:lstStyle>
          <a:p>
            <a:r>
              <a:rPr lang="en-US" dirty="0"/>
              <a:t>Each </a:t>
            </a:r>
            <a:r>
              <a:rPr lang="en-US" dirty="0" smtClean="0"/>
              <a:t>line indicates that the two records are similar</a:t>
            </a:r>
            <a:endParaRPr lang="en-US" dirty="0"/>
          </a:p>
        </p:txBody>
      </p:sp>
    </p:spTree>
    <p:extLst>
      <p:ext uri="{BB962C8B-B14F-4D97-AF65-F5344CB8AC3E}">
        <p14:creationId xmlns:p14="http://schemas.microsoft.com/office/powerpoint/2010/main" val="3378952614"/>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50846"/>
            <a:ext cx="9465391" cy="1280890"/>
          </a:xfrm>
        </p:spPr>
        <p:txBody>
          <a:bodyPr/>
          <a:lstStyle/>
          <a:p>
            <a:r>
              <a:rPr lang="en-US" dirty="0" smtClean="0"/>
              <a:t>Linkage for Conventional Data</a:t>
            </a:r>
            <a:r>
              <a:rPr lang="en-US" dirty="0"/>
              <a:t>—Three Steps</a:t>
            </a:r>
          </a:p>
        </p:txBody>
      </p:sp>
      <p:sp>
        <p:nvSpPr>
          <p:cNvPr id="3" name="Rectangle 2"/>
          <p:cNvSpPr/>
          <p:nvPr/>
        </p:nvSpPr>
        <p:spPr bwMode="auto">
          <a:xfrm>
            <a:off x="7483640" y="3334083"/>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4" name="Rectangle 3"/>
          <p:cNvSpPr/>
          <p:nvPr/>
        </p:nvSpPr>
        <p:spPr bwMode="auto">
          <a:xfrm>
            <a:off x="7636040" y="2800683"/>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 name="Rectangle 4"/>
          <p:cNvSpPr/>
          <p:nvPr/>
        </p:nvSpPr>
        <p:spPr bwMode="auto">
          <a:xfrm>
            <a:off x="8321840" y="3105483"/>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 name="Rectangle 5"/>
          <p:cNvSpPr/>
          <p:nvPr/>
        </p:nvSpPr>
        <p:spPr bwMode="auto">
          <a:xfrm>
            <a:off x="8245640" y="3715083"/>
            <a:ext cx="304800" cy="3048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7" name="Rectangle 6"/>
          <p:cNvSpPr/>
          <p:nvPr/>
        </p:nvSpPr>
        <p:spPr bwMode="auto">
          <a:xfrm>
            <a:off x="7178840" y="3943683"/>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8" name="Rectangle 7"/>
          <p:cNvSpPr/>
          <p:nvPr/>
        </p:nvSpPr>
        <p:spPr bwMode="auto">
          <a:xfrm>
            <a:off x="6188240" y="3486483"/>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9" name="Rectangle 8"/>
          <p:cNvSpPr/>
          <p:nvPr/>
        </p:nvSpPr>
        <p:spPr bwMode="auto">
          <a:xfrm>
            <a:off x="6569240" y="3791283"/>
            <a:ext cx="304800" cy="304800"/>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0" name="Rectangle 9"/>
          <p:cNvSpPr/>
          <p:nvPr/>
        </p:nvSpPr>
        <p:spPr bwMode="auto">
          <a:xfrm>
            <a:off x="7483640" y="1886283"/>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1" name="Rectangle 10"/>
          <p:cNvSpPr/>
          <p:nvPr/>
        </p:nvSpPr>
        <p:spPr bwMode="auto">
          <a:xfrm>
            <a:off x="6797840" y="2038683"/>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2" name="Rectangle 11"/>
          <p:cNvSpPr/>
          <p:nvPr/>
        </p:nvSpPr>
        <p:spPr bwMode="auto">
          <a:xfrm>
            <a:off x="6797840" y="2572083"/>
            <a:ext cx="304800" cy="304800"/>
          </a:xfrm>
          <a:prstGeom prst="rec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11" charset="0"/>
            </a:endParaRPr>
          </a:p>
        </p:txBody>
      </p:sp>
      <p:sp>
        <p:nvSpPr>
          <p:cNvPr id="13" name="Oval 12"/>
          <p:cNvSpPr/>
          <p:nvPr/>
        </p:nvSpPr>
        <p:spPr bwMode="auto">
          <a:xfrm>
            <a:off x="9464840" y="2800683"/>
            <a:ext cx="304800" cy="304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4" name="Oval 13"/>
          <p:cNvSpPr/>
          <p:nvPr/>
        </p:nvSpPr>
        <p:spPr bwMode="auto">
          <a:xfrm>
            <a:off x="9388640" y="1810083"/>
            <a:ext cx="304800" cy="3048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5" name="Oval 14"/>
          <p:cNvSpPr/>
          <p:nvPr/>
        </p:nvSpPr>
        <p:spPr bwMode="auto">
          <a:xfrm>
            <a:off x="10531640" y="2800683"/>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6" name="Oval 15"/>
          <p:cNvSpPr/>
          <p:nvPr/>
        </p:nvSpPr>
        <p:spPr bwMode="auto">
          <a:xfrm>
            <a:off x="10912640" y="2114883"/>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7" name="Oval 16"/>
          <p:cNvSpPr/>
          <p:nvPr/>
        </p:nvSpPr>
        <p:spPr bwMode="auto">
          <a:xfrm>
            <a:off x="11217440" y="2876883"/>
            <a:ext cx="304800" cy="304800"/>
          </a:xfrm>
          <a:prstGeom prst="ellips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8" name="Oval 17"/>
          <p:cNvSpPr/>
          <p:nvPr/>
        </p:nvSpPr>
        <p:spPr bwMode="auto">
          <a:xfrm>
            <a:off x="10074440" y="2191083"/>
            <a:ext cx="304800" cy="3048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19" name="Isosceles Triangle 18"/>
          <p:cNvSpPr/>
          <p:nvPr/>
        </p:nvSpPr>
        <p:spPr bwMode="auto">
          <a:xfrm>
            <a:off x="8474240" y="4629483"/>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0" name="Isosceles Triangle 19"/>
          <p:cNvSpPr/>
          <p:nvPr/>
        </p:nvSpPr>
        <p:spPr bwMode="auto">
          <a:xfrm>
            <a:off x="8017040" y="5010483"/>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1" name="Isosceles Triangle 20"/>
          <p:cNvSpPr/>
          <p:nvPr/>
        </p:nvSpPr>
        <p:spPr bwMode="auto">
          <a:xfrm>
            <a:off x="9083840" y="5162883"/>
            <a:ext cx="381000" cy="304800"/>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2" name="Isosceles Triangle 21"/>
          <p:cNvSpPr/>
          <p:nvPr/>
        </p:nvSpPr>
        <p:spPr bwMode="auto">
          <a:xfrm>
            <a:off x="10150640" y="5543883"/>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3" name="Isosceles Triangle 22"/>
          <p:cNvSpPr/>
          <p:nvPr/>
        </p:nvSpPr>
        <p:spPr bwMode="auto">
          <a:xfrm>
            <a:off x="10607840" y="5162883"/>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4" name="Isosceles Triangle 23"/>
          <p:cNvSpPr/>
          <p:nvPr/>
        </p:nvSpPr>
        <p:spPr bwMode="auto">
          <a:xfrm>
            <a:off x="10760240" y="5848683"/>
            <a:ext cx="381000" cy="3048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5" name="Isosceles Triangle 24"/>
          <p:cNvSpPr/>
          <p:nvPr/>
        </p:nvSpPr>
        <p:spPr bwMode="auto">
          <a:xfrm>
            <a:off x="9998240" y="4477083"/>
            <a:ext cx="381000" cy="304800"/>
          </a:xfrm>
          <a:prstGeom prst="triangle">
            <a:avLst/>
          </a:prstGeom>
          <a:solidFill>
            <a:srgbClr val="3366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6" name="Isosceles Triangle 25"/>
          <p:cNvSpPr/>
          <p:nvPr/>
        </p:nvSpPr>
        <p:spPr bwMode="auto">
          <a:xfrm>
            <a:off x="9617240" y="5848683"/>
            <a:ext cx="381000" cy="304800"/>
          </a:xfrm>
          <a:prstGeom prst="triangl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7" name="Isosceles Triangle 26"/>
          <p:cNvSpPr/>
          <p:nvPr/>
        </p:nvSpPr>
        <p:spPr bwMode="auto">
          <a:xfrm>
            <a:off x="8702840" y="5772483"/>
            <a:ext cx="381000" cy="304800"/>
          </a:xfrm>
          <a:prstGeom prst="triangle">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8" name="Oval 27"/>
          <p:cNvSpPr/>
          <p:nvPr/>
        </p:nvSpPr>
        <p:spPr bwMode="auto">
          <a:xfrm>
            <a:off x="5883440" y="1581483"/>
            <a:ext cx="3048000" cy="30480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29" name="Oval 28"/>
          <p:cNvSpPr/>
          <p:nvPr/>
        </p:nvSpPr>
        <p:spPr bwMode="auto">
          <a:xfrm>
            <a:off x="9083840" y="1276683"/>
            <a:ext cx="2590800" cy="25908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30" name="Oval 29"/>
          <p:cNvSpPr/>
          <p:nvPr/>
        </p:nvSpPr>
        <p:spPr bwMode="auto">
          <a:xfrm>
            <a:off x="7559840" y="4248483"/>
            <a:ext cx="4038600" cy="236220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graphicFrame>
        <p:nvGraphicFramePr>
          <p:cNvPr id="31" name="Diagram 30"/>
          <p:cNvGraphicFramePr/>
          <p:nvPr>
            <p:extLst>
              <p:ext uri="{D42A27DB-BD31-4B8C-83A1-F6EECF244321}">
                <p14:modId xmlns:p14="http://schemas.microsoft.com/office/powerpoint/2010/main" val="3311337450"/>
              </p:ext>
            </p:extLst>
          </p:nvPr>
        </p:nvGraphicFramePr>
        <p:xfrm>
          <a:off x="3064040" y="1530683"/>
          <a:ext cx="24384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33" name="Straight Connector 32"/>
          <p:cNvCxnSpPr>
            <a:stCxn id="3" idx="0"/>
            <a:endCxn id="4" idx="2"/>
          </p:cNvCxnSpPr>
          <p:nvPr/>
        </p:nvCxnSpPr>
        <p:spPr bwMode="auto">
          <a:xfrm flipV="1">
            <a:off x="7636040" y="3105483"/>
            <a:ext cx="152400" cy="2286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34" name="Straight Connector 33"/>
          <p:cNvCxnSpPr/>
          <p:nvPr/>
        </p:nvCxnSpPr>
        <p:spPr bwMode="auto">
          <a:xfrm>
            <a:off x="7940840" y="2953083"/>
            <a:ext cx="381000" cy="3048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35" name="Straight Connector 34"/>
          <p:cNvCxnSpPr>
            <a:endCxn id="6" idx="1"/>
          </p:cNvCxnSpPr>
          <p:nvPr/>
        </p:nvCxnSpPr>
        <p:spPr bwMode="auto">
          <a:xfrm>
            <a:off x="7788440" y="3105483"/>
            <a:ext cx="457200" cy="7620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36" name="Straight Connector 35"/>
          <p:cNvCxnSpPr>
            <a:endCxn id="6" idx="0"/>
          </p:cNvCxnSpPr>
          <p:nvPr/>
        </p:nvCxnSpPr>
        <p:spPr bwMode="auto">
          <a:xfrm flipH="1">
            <a:off x="8398040" y="3410283"/>
            <a:ext cx="76200" cy="3048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37" name="Straight Connector 36"/>
          <p:cNvCxnSpPr/>
          <p:nvPr/>
        </p:nvCxnSpPr>
        <p:spPr bwMode="auto">
          <a:xfrm>
            <a:off x="6340640" y="3791283"/>
            <a:ext cx="228600" cy="15240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38" name="Straight Connector 37"/>
          <p:cNvCxnSpPr>
            <a:stCxn id="9" idx="3"/>
            <a:endCxn id="7" idx="1"/>
          </p:cNvCxnSpPr>
          <p:nvPr/>
        </p:nvCxnSpPr>
        <p:spPr bwMode="auto">
          <a:xfrm>
            <a:off x="6874040" y="3943683"/>
            <a:ext cx="304800" cy="15240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39" name="Curved Connector 38"/>
          <p:cNvCxnSpPr>
            <a:stCxn id="8" idx="2"/>
            <a:endCxn id="7" idx="2"/>
          </p:cNvCxnSpPr>
          <p:nvPr/>
        </p:nvCxnSpPr>
        <p:spPr bwMode="auto">
          <a:xfrm rot="16200000" flipH="1">
            <a:off x="6607340" y="3524583"/>
            <a:ext cx="457200" cy="990600"/>
          </a:xfrm>
          <a:prstGeom prst="curvedConnector3">
            <a:avLst>
              <a:gd name="adj1" fmla="val 132995"/>
            </a:avLst>
          </a:prstGeom>
          <a:solidFill>
            <a:schemeClr val="accent1"/>
          </a:solidFill>
          <a:ln w="9525" cap="flat" cmpd="sng" algn="ctr">
            <a:solidFill>
              <a:srgbClr val="FF0000"/>
            </a:solidFill>
            <a:prstDash val="solid"/>
            <a:round/>
            <a:headEnd type="none" w="med" len="med"/>
            <a:tailEnd type="none" w="med" len="med"/>
          </a:ln>
          <a:effectLst/>
        </p:spPr>
      </p:cxnSp>
      <p:cxnSp>
        <p:nvCxnSpPr>
          <p:cNvPr id="40" name="Straight Connector 39"/>
          <p:cNvCxnSpPr>
            <a:stCxn id="10" idx="1"/>
            <a:endCxn id="11" idx="0"/>
          </p:cNvCxnSpPr>
          <p:nvPr/>
        </p:nvCxnSpPr>
        <p:spPr bwMode="auto">
          <a:xfrm flipH="1">
            <a:off x="6950240" y="2038683"/>
            <a:ext cx="533400" cy="0"/>
          </a:xfrm>
          <a:prstGeom prst="line">
            <a:avLst/>
          </a:prstGeom>
          <a:solidFill>
            <a:schemeClr val="accent1"/>
          </a:solidFill>
          <a:ln w="9525" cap="flat" cmpd="sng" algn="ctr">
            <a:solidFill>
              <a:srgbClr val="008000"/>
            </a:solidFill>
            <a:prstDash val="solid"/>
            <a:round/>
            <a:headEnd type="none" w="med" len="med"/>
            <a:tailEnd type="none" w="med" len="med"/>
          </a:ln>
          <a:effectLst/>
        </p:spPr>
      </p:cxnSp>
      <p:cxnSp>
        <p:nvCxnSpPr>
          <p:cNvPr id="41" name="Straight Connector 40"/>
          <p:cNvCxnSpPr>
            <a:stCxn id="11" idx="2"/>
            <a:endCxn id="12" idx="0"/>
          </p:cNvCxnSpPr>
          <p:nvPr/>
        </p:nvCxnSpPr>
        <p:spPr bwMode="auto">
          <a:xfrm>
            <a:off x="6950240" y="2343483"/>
            <a:ext cx="0" cy="228600"/>
          </a:xfrm>
          <a:prstGeom prst="line">
            <a:avLst/>
          </a:prstGeom>
          <a:solidFill>
            <a:schemeClr val="accent1"/>
          </a:solidFill>
          <a:ln w="9525" cap="flat" cmpd="sng" algn="ctr">
            <a:solidFill>
              <a:srgbClr val="008000"/>
            </a:solidFill>
            <a:prstDash val="solid"/>
            <a:round/>
            <a:headEnd type="none" w="med" len="med"/>
            <a:tailEnd type="none" w="med" len="med"/>
          </a:ln>
          <a:effectLst/>
        </p:spPr>
      </p:cxnSp>
      <p:cxnSp>
        <p:nvCxnSpPr>
          <p:cNvPr id="42" name="Straight Connector 41"/>
          <p:cNvCxnSpPr>
            <a:stCxn id="14" idx="4"/>
            <a:endCxn id="13" idx="0"/>
          </p:cNvCxnSpPr>
          <p:nvPr/>
        </p:nvCxnSpPr>
        <p:spPr bwMode="auto">
          <a:xfrm>
            <a:off x="9541040" y="2114883"/>
            <a:ext cx="76200" cy="6858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43" name="Straight Connector 42"/>
          <p:cNvCxnSpPr>
            <a:stCxn id="19" idx="2"/>
            <a:endCxn id="20" idx="5"/>
          </p:cNvCxnSpPr>
          <p:nvPr/>
        </p:nvCxnSpPr>
        <p:spPr bwMode="auto">
          <a:xfrm flipH="1">
            <a:off x="8302790" y="4934283"/>
            <a:ext cx="171450" cy="2286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44" name="Straight Connector 43"/>
          <p:cNvCxnSpPr>
            <a:stCxn id="21" idx="1"/>
            <a:endCxn id="20" idx="5"/>
          </p:cNvCxnSpPr>
          <p:nvPr/>
        </p:nvCxnSpPr>
        <p:spPr bwMode="auto">
          <a:xfrm flipH="1" flipV="1">
            <a:off x="8302790" y="5162883"/>
            <a:ext cx="876300" cy="1524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45" name="Straight Connector 44"/>
          <p:cNvCxnSpPr>
            <a:stCxn id="21" idx="1"/>
            <a:endCxn id="19" idx="4"/>
          </p:cNvCxnSpPr>
          <p:nvPr/>
        </p:nvCxnSpPr>
        <p:spPr bwMode="auto">
          <a:xfrm flipH="1" flipV="1">
            <a:off x="8855240" y="4934283"/>
            <a:ext cx="323850" cy="3810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46" name="Straight Connector 45"/>
          <p:cNvCxnSpPr>
            <a:stCxn id="25" idx="1"/>
            <a:endCxn id="19" idx="4"/>
          </p:cNvCxnSpPr>
          <p:nvPr/>
        </p:nvCxnSpPr>
        <p:spPr bwMode="auto">
          <a:xfrm flipH="1">
            <a:off x="8855240" y="4629483"/>
            <a:ext cx="1238250" cy="304800"/>
          </a:xfrm>
          <a:prstGeom prst="line">
            <a:avLst/>
          </a:prstGeom>
          <a:solidFill>
            <a:schemeClr val="accent1"/>
          </a:solidFill>
          <a:ln w="9525" cap="flat" cmpd="sng" algn="ctr">
            <a:solidFill>
              <a:srgbClr val="4F81BD"/>
            </a:solidFill>
            <a:prstDash val="solid"/>
            <a:round/>
            <a:headEnd type="none" w="med" len="med"/>
            <a:tailEnd type="none" w="med" len="med"/>
          </a:ln>
          <a:effectLst/>
        </p:spPr>
      </p:cxnSp>
      <p:cxnSp>
        <p:nvCxnSpPr>
          <p:cNvPr id="47" name="Straight Connector 46"/>
          <p:cNvCxnSpPr>
            <a:stCxn id="16" idx="4"/>
            <a:endCxn id="15" idx="0"/>
          </p:cNvCxnSpPr>
          <p:nvPr/>
        </p:nvCxnSpPr>
        <p:spPr bwMode="auto">
          <a:xfrm flipH="1">
            <a:off x="10684040" y="2419683"/>
            <a:ext cx="381000" cy="3810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48" name="Straight Connector 47"/>
          <p:cNvCxnSpPr>
            <a:stCxn id="16" idx="4"/>
            <a:endCxn id="17" idx="0"/>
          </p:cNvCxnSpPr>
          <p:nvPr/>
        </p:nvCxnSpPr>
        <p:spPr bwMode="auto">
          <a:xfrm>
            <a:off x="11065040" y="2419683"/>
            <a:ext cx="304800" cy="4572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49" name="Straight Connector 48"/>
          <p:cNvCxnSpPr>
            <a:endCxn id="17" idx="2"/>
          </p:cNvCxnSpPr>
          <p:nvPr/>
        </p:nvCxnSpPr>
        <p:spPr bwMode="auto">
          <a:xfrm>
            <a:off x="10760240" y="2953083"/>
            <a:ext cx="457200" cy="762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50" name="Straight Connector 49"/>
          <p:cNvCxnSpPr>
            <a:stCxn id="27" idx="5"/>
            <a:endCxn id="26" idx="1"/>
          </p:cNvCxnSpPr>
          <p:nvPr/>
        </p:nvCxnSpPr>
        <p:spPr bwMode="auto">
          <a:xfrm>
            <a:off x="8988590" y="5924883"/>
            <a:ext cx="723900" cy="762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51" name="Straight Connector 50"/>
          <p:cNvCxnSpPr>
            <a:stCxn id="22" idx="4"/>
            <a:endCxn id="24" idx="2"/>
          </p:cNvCxnSpPr>
          <p:nvPr/>
        </p:nvCxnSpPr>
        <p:spPr bwMode="auto">
          <a:xfrm>
            <a:off x="10531640" y="5848683"/>
            <a:ext cx="228600" cy="3048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52" name="Straight Connector 51"/>
          <p:cNvCxnSpPr>
            <a:stCxn id="23" idx="3"/>
            <a:endCxn id="24" idx="0"/>
          </p:cNvCxnSpPr>
          <p:nvPr/>
        </p:nvCxnSpPr>
        <p:spPr bwMode="auto">
          <a:xfrm>
            <a:off x="10798340" y="5467683"/>
            <a:ext cx="152400" cy="381000"/>
          </a:xfrm>
          <a:prstGeom prst="line">
            <a:avLst/>
          </a:prstGeom>
          <a:solidFill>
            <a:schemeClr val="accent1"/>
          </a:solidFill>
          <a:ln w="9525" cap="flat" cmpd="sng" algn="ctr">
            <a:solidFill>
              <a:srgbClr val="FF6600"/>
            </a:solidFill>
            <a:prstDash val="solid"/>
            <a:round/>
            <a:headEnd type="none" w="med" len="med"/>
            <a:tailEnd type="none" w="med" len="med"/>
          </a:ln>
          <a:effectLst/>
        </p:spPr>
      </p:cxnSp>
      <p:cxnSp>
        <p:nvCxnSpPr>
          <p:cNvPr id="53" name="Straight Connector 52"/>
          <p:cNvCxnSpPr>
            <a:endCxn id="5" idx="1"/>
          </p:cNvCxnSpPr>
          <p:nvPr/>
        </p:nvCxnSpPr>
        <p:spPr bwMode="auto">
          <a:xfrm flipV="1">
            <a:off x="7788440" y="3257883"/>
            <a:ext cx="533400" cy="228600"/>
          </a:xfrm>
          <a:prstGeom prst="line">
            <a:avLst/>
          </a:prstGeom>
          <a:solidFill>
            <a:schemeClr val="accent1"/>
          </a:solidFill>
          <a:ln w="9525" cap="flat" cmpd="sng" algn="ctr">
            <a:solidFill>
              <a:srgbClr val="4F81BD"/>
            </a:solidFill>
            <a:prstDash val="solid"/>
            <a:round/>
            <a:headEnd type="none" w="med" len="med"/>
            <a:tailEnd type="none" w="med" len="med"/>
          </a:ln>
          <a:effectLst/>
        </p:spPr>
      </p:cxnSp>
      <p:sp>
        <p:nvSpPr>
          <p:cNvPr id="54" name="Oval 53"/>
          <p:cNvSpPr/>
          <p:nvPr/>
        </p:nvSpPr>
        <p:spPr bwMode="auto">
          <a:xfrm>
            <a:off x="6569240" y="1733883"/>
            <a:ext cx="1295400" cy="12192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5" name="Oval 54"/>
          <p:cNvSpPr/>
          <p:nvPr/>
        </p:nvSpPr>
        <p:spPr bwMode="auto">
          <a:xfrm>
            <a:off x="5959640" y="3334083"/>
            <a:ext cx="1600200" cy="12954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6" name="Oval 55"/>
          <p:cNvSpPr/>
          <p:nvPr/>
        </p:nvSpPr>
        <p:spPr bwMode="auto">
          <a:xfrm>
            <a:off x="7178840" y="2648283"/>
            <a:ext cx="1752600" cy="14478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7" name="Oval 56"/>
          <p:cNvSpPr/>
          <p:nvPr/>
        </p:nvSpPr>
        <p:spPr bwMode="auto">
          <a:xfrm>
            <a:off x="9083840" y="1581483"/>
            <a:ext cx="914400" cy="16764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8" name="Oval 57"/>
          <p:cNvSpPr/>
          <p:nvPr/>
        </p:nvSpPr>
        <p:spPr bwMode="auto">
          <a:xfrm>
            <a:off x="9998240" y="2038683"/>
            <a:ext cx="533400" cy="6096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59" name="Oval 58"/>
          <p:cNvSpPr/>
          <p:nvPr/>
        </p:nvSpPr>
        <p:spPr bwMode="auto">
          <a:xfrm>
            <a:off x="10455440" y="1962483"/>
            <a:ext cx="1295400" cy="13716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0" name="Oval 59"/>
          <p:cNvSpPr/>
          <p:nvPr/>
        </p:nvSpPr>
        <p:spPr bwMode="auto">
          <a:xfrm>
            <a:off x="10074440" y="5086683"/>
            <a:ext cx="1295400" cy="13716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1" name="Oval 60"/>
          <p:cNvSpPr/>
          <p:nvPr/>
        </p:nvSpPr>
        <p:spPr bwMode="auto">
          <a:xfrm>
            <a:off x="8474240" y="5620083"/>
            <a:ext cx="1676400" cy="7620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2" name="Oval 61"/>
          <p:cNvSpPr/>
          <p:nvPr/>
        </p:nvSpPr>
        <p:spPr bwMode="auto">
          <a:xfrm>
            <a:off x="7788440" y="4553283"/>
            <a:ext cx="2057400" cy="10668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3" name="Oval 62"/>
          <p:cNvSpPr/>
          <p:nvPr/>
        </p:nvSpPr>
        <p:spPr bwMode="auto">
          <a:xfrm>
            <a:off x="9922040" y="4400883"/>
            <a:ext cx="533400" cy="609600"/>
          </a:xfrm>
          <a:prstGeom prst="ellipse">
            <a:avLst/>
          </a:prstGeom>
          <a:no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sp>
        <p:nvSpPr>
          <p:cNvPr id="65" name="Line Callout 1 64"/>
          <p:cNvSpPr/>
          <p:nvPr/>
        </p:nvSpPr>
        <p:spPr>
          <a:xfrm>
            <a:off x="280738" y="4719053"/>
            <a:ext cx="2820736" cy="1871579"/>
          </a:xfrm>
          <a:prstGeom prst="borderCallout1">
            <a:avLst>
              <a:gd name="adj1" fmla="val 89686"/>
              <a:gd name="adj2" fmla="val 99973"/>
              <a:gd name="adj3" fmla="val 72549"/>
              <a:gd name="adj4" fmla="val 267523"/>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t>Output</a:t>
            </a:r>
            <a:r>
              <a:rPr lang="en-US" sz="2400" dirty="0"/>
              <a:t>: A set of clusters, each representing a real-world entity</a:t>
            </a:r>
          </a:p>
        </p:txBody>
      </p:sp>
    </p:spTree>
    <p:extLst>
      <p:ext uri="{BB962C8B-B14F-4D97-AF65-F5344CB8AC3E}">
        <p14:creationId xmlns:p14="http://schemas.microsoft.com/office/powerpoint/2010/main" val="25909229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NOT Working for Temporal Data?</a:t>
            </a:r>
            <a:endParaRPr lang="en-US" dirty="0"/>
          </a:p>
        </p:txBody>
      </p:sp>
      <p:grpSp>
        <p:nvGrpSpPr>
          <p:cNvPr id="4" name="Group 3"/>
          <p:cNvGrpSpPr/>
          <p:nvPr/>
        </p:nvGrpSpPr>
        <p:grpSpPr>
          <a:xfrm>
            <a:off x="2852811" y="3612148"/>
            <a:ext cx="8839200" cy="609600"/>
            <a:chOff x="152400" y="3352800"/>
            <a:chExt cx="8839200" cy="609600"/>
          </a:xfrm>
        </p:grpSpPr>
        <p:sp>
          <p:nvSpPr>
            <p:cNvPr id="5" name="Right Arrow 4"/>
            <p:cNvSpPr/>
            <p:nvPr/>
          </p:nvSpPr>
          <p:spPr>
            <a:xfrm>
              <a:off x="1676400" y="33528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6" name="Rectangle 5"/>
            <p:cNvSpPr/>
            <p:nvPr/>
          </p:nvSpPr>
          <p:spPr>
            <a:xfrm>
              <a:off x="152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1991</a:t>
              </a:r>
            </a:p>
          </p:txBody>
        </p:sp>
        <p:sp>
          <p:nvSpPr>
            <p:cNvPr id="7" name="Rectangle 6"/>
            <p:cNvSpPr/>
            <p:nvPr/>
          </p:nvSpPr>
          <p:spPr>
            <a:xfrm>
              <a:off x="14478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8" name="Rectangle 7"/>
            <p:cNvSpPr/>
            <p:nvPr/>
          </p:nvSpPr>
          <p:spPr>
            <a:xfrm>
              <a:off x="12192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9" name="Rectangle 8"/>
            <p:cNvSpPr/>
            <p:nvPr/>
          </p:nvSpPr>
          <p:spPr>
            <a:xfrm>
              <a:off x="9906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10" name="Rectangle 9"/>
            <p:cNvSpPr/>
            <p:nvPr/>
          </p:nvSpPr>
          <p:spPr>
            <a:xfrm>
              <a:off x="1676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2004</a:t>
              </a:r>
            </a:p>
          </p:txBody>
        </p:sp>
        <p:sp>
          <p:nvSpPr>
            <p:cNvPr id="11" name="Rectangle 10"/>
            <p:cNvSpPr/>
            <p:nvPr/>
          </p:nvSpPr>
          <p:spPr>
            <a:xfrm>
              <a:off x="2438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2005</a:t>
              </a:r>
            </a:p>
          </p:txBody>
        </p:sp>
        <p:sp>
          <p:nvSpPr>
            <p:cNvPr id="12" name="Rectangle 11"/>
            <p:cNvSpPr/>
            <p:nvPr/>
          </p:nvSpPr>
          <p:spPr>
            <a:xfrm>
              <a:off x="3200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2006</a:t>
              </a:r>
            </a:p>
          </p:txBody>
        </p:sp>
        <p:sp>
          <p:nvSpPr>
            <p:cNvPr id="13" name="Rectangle 12"/>
            <p:cNvSpPr/>
            <p:nvPr/>
          </p:nvSpPr>
          <p:spPr>
            <a:xfrm>
              <a:off x="3962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2007</a:t>
              </a:r>
            </a:p>
          </p:txBody>
        </p:sp>
        <p:sp>
          <p:nvSpPr>
            <p:cNvPr id="14" name="Rectangle 13"/>
            <p:cNvSpPr/>
            <p:nvPr/>
          </p:nvSpPr>
          <p:spPr>
            <a:xfrm>
              <a:off x="4724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2008</a:t>
              </a:r>
            </a:p>
          </p:txBody>
        </p:sp>
        <p:sp>
          <p:nvSpPr>
            <p:cNvPr id="15" name="Rectangle 14"/>
            <p:cNvSpPr/>
            <p:nvPr/>
          </p:nvSpPr>
          <p:spPr>
            <a:xfrm>
              <a:off x="5486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2009</a:t>
              </a:r>
            </a:p>
          </p:txBody>
        </p:sp>
        <p:sp>
          <p:nvSpPr>
            <p:cNvPr id="16" name="Rectangle 15"/>
            <p:cNvSpPr/>
            <p:nvPr/>
          </p:nvSpPr>
          <p:spPr>
            <a:xfrm>
              <a:off x="6248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2010</a:t>
              </a:r>
            </a:p>
          </p:txBody>
        </p:sp>
        <p:sp>
          <p:nvSpPr>
            <p:cNvPr id="17" name="Rectangle 16"/>
            <p:cNvSpPr/>
            <p:nvPr/>
          </p:nvSpPr>
          <p:spPr>
            <a:xfrm>
              <a:off x="7010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2011</a:t>
              </a:r>
            </a:p>
          </p:txBody>
        </p:sp>
      </p:grpSp>
      <p:grpSp>
        <p:nvGrpSpPr>
          <p:cNvPr id="18" name="Group 37"/>
          <p:cNvGrpSpPr/>
          <p:nvPr/>
        </p:nvGrpSpPr>
        <p:grpSpPr>
          <a:xfrm>
            <a:off x="3005211" y="4278898"/>
            <a:ext cx="6638925" cy="1085850"/>
            <a:chOff x="-152400" y="1969532"/>
            <a:chExt cx="7936186" cy="1085850"/>
          </a:xfrm>
        </p:grpSpPr>
        <p:pic>
          <p:nvPicPr>
            <p:cNvPr id="19" name="Picture 4"/>
            <p:cNvPicPr>
              <a:picLocks noChangeAspect="1" noChangeArrowheads="1"/>
            </p:cNvPicPr>
            <p:nvPr/>
          </p:nvPicPr>
          <p:blipFill>
            <a:blip r:embed="rId2" cstate="print"/>
            <a:srcRect/>
            <a:stretch>
              <a:fillRect/>
            </a:stretch>
          </p:blipFill>
          <p:spPr bwMode="auto">
            <a:xfrm>
              <a:off x="-152400" y="1969532"/>
              <a:ext cx="1057275" cy="1085850"/>
            </a:xfrm>
            <a:prstGeom prst="rect">
              <a:avLst/>
            </a:prstGeom>
            <a:noFill/>
            <a:ln w="9525">
              <a:noFill/>
              <a:miter lim="800000"/>
              <a:headEnd/>
              <a:tailEnd/>
            </a:ln>
          </p:spPr>
        </p:pic>
        <p:sp>
          <p:nvSpPr>
            <p:cNvPr id="20" name="TextBox 19"/>
            <p:cNvSpPr txBox="1"/>
            <p:nvPr/>
          </p:nvSpPr>
          <p:spPr>
            <a:xfrm>
              <a:off x="849586" y="1988582"/>
              <a:ext cx="6934200" cy="400110"/>
            </a:xfrm>
            <a:prstGeom prst="rect">
              <a:avLst/>
            </a:prstGeom>
            <a:noFill/>
          </p:spPr>
          <p:txBody>
            <a:bodyPr wrap="square" rtlCol="0">
              <a:spAutoFit/>
            </a:bodyPr>
            <a:lstStyle/>
            <a:p>
              <a:pPr>
                <a:buFontTx/>
                <a:buChar char="-"/>
              </a:pPr>
              <a:r>
                <a:rPr lang="en-US" sz="2000" b="1" dirty="0" smtClean="0">
                  <a:solidFill>
                    <a:srgbClr val="C00000"/>
                  </a:solidFill>
                  <a:latin typeface="+mn-lt"/>
                  <a:ea typeface="ＭＳ Ｐゴシック" pitchFamily="34" charset="-128"/>
                </a:rPr>
                <a:t>Who authored</a:t>
              </a:r>
              <a:r>
                <a:rPr lang="en-US" sz="2000" b="1" dirty="0">
                  <a:solidFill>
                    <a:srgbClr val="C00000"/>
                  </a:solidFill>
                  <a:latin typeface="+mn-lt"/>
                  <a:ea typeface="ＭＳ Ｐゴシック" pitchFamily="34" charset="-128"/>
                </a:rPr>
                <a:t> </a:t>
              </a:r>
              <a:r>
                <a:rPr lang="en-US" sz="2000" b="1" dirty="0" smtClean="0">
                  <a:solidFill>
                    <a:srgbClr val="C00000"/>
                  </a:solidFill>
                  <a:latin typeface="+mn-lt"/>
                  <a:ea typeface="ＭＳ Ｐゴシック" pitchFamily="34" charset="-128"/>
                </a:rPr>
                <a:t>what?</a:t>
              </a:r>
            </a:p>
          </p:txBody>
        </p:sp>
      </p:grpSp>
      <p:sp>
        <p:nvSpPr>
          <p:cNvPr id="21" name="Line Callout 1 (Accent Bar) 20"/>
          <p:cNvSpPr/>
          <p:nvPr/>
        </p:nvSpPr>
        <p:spPr>
          <a:xfrm>
            <a:off x="3005211" y="1402348"/>
            <a:ext cx="3200400" cy="457200"/>
          </a:xfrm>
          <a:prstGeom prst="accentCallout1">
            <a:avLst>
              <a:gd name="adj1" fmla="val 62662"/>
              <a:gd name="adj2" fmla="val -2949"/>
              <a:gd name="adj3" fmla="val 524201"/>
              <a:gd name="adj4" fmla="val -290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a:t>
            </a:r>
            <a:r>
              <a:rPr lang="en-US" sz="1800" dirty="0" smtClean="0">
                <a:solidFill>
                  <a:sysClr val="windowText" lastClr="000000"/>
                </a:solidFill>
              </a:rPr>
              <a:t>: Xin Dong </a:t>
            </a:r>
          </a:p>
          <a:p>
            <a:r>
              <a:rPr lang="en-US" sz="1800" dirty="0" smtClean="0">
                <a:solidFill>
                  <a:sysClr val="windowText" lastClr="000000"/>
                </a:solidFill>
              </a:rPr>
              <a:t>R. Polytechnic Institute</a:t>
            </a:r>
          </a:p>
        </p:txBody>
      </p:sp>
      <p:sp>
        <p:nvSpPr>
          <p:cNvPr id="22" name="Line Callout 1 (Accent Bar) 21"/>
          <p:cNvSpPr/>
          <p:nvPr/>
        </p:nvSpPr>
        <p:spPr>
          <a:xfrm>
            <a:off x="4605411" y="2011948"/>
            <a:ext cx="3429000" cy="685800"/>
          </a:xfrm>
          <a:prstGeom prst="accentCallout1">
            <a:avLst>
              <a:gd name="adj1" fmla="val 44480"/>
              <a:gd name="adj2" fmla="val -2578"/>
              <a:gd name="adj3" fmla="val 252366"/>
              <a:gd name="adj4" fmla="val -2640"/>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r2</a:t>
            </a:r>
            <a:r>
              <a:rPr lang="en-US" sz="1800" dirty="0" smtClean="0">
                <a:solidFill>
                  <a:sysClr val="windowText" lastClr="000000"/>
                </a:solidFill>
              </a:rPr>
              <a:t>: Xin Dong  </a:t>
            </a:r>
          </a:p>
          <a:p>
            <a:r>
              <a:rPr lang="en-US" sz="1800" dirty="0" smtClean="0">
                <a:solidFill>
                  <a:sysClr val="windowText" lastClr="000000"/>
                </a:solidFill>
              </a:rPr>
              <a:t>University of Washington</a:t>
            </a:r>
          </a:p>
        </p:txBody>
      </p:sp>
      <p:sp>
        <p:nvSpPr>
          <p:cNvPr id="23" name="Line Callout 1 (Accent Bar) 22"/>
          <p:cNvSpPr/>
          <p:nvPr/>
        </p:nvSpPr>
        <p:spPr>
          <a:xfrm>
            <a:off x="5291211" y="2697748"/>
            <a:ext cx="2895600" cy="457200"/>
          </a:xfrm>
          <a:prstGeom prst="accentCallout1">
            <a:avLst>
              <a:gd name="adj1" fmla="val 89313"/>
              <a:gd name="adj2" fmla="val -2840"/>
              <a:gd name="adj3" fmla="val 222329"/>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r3</a:t>
            </a:r>
            <a:r>
              <a:rPr lang="en-US" sz="1800" dirty="0" smtClean="0">
                <a:solidFill>
                  <a:sysClr val="windowText" lastClr="000000"/>
                </a:solidFill>
              </a:rPr>
              <a:t>: Xin Dong  </a:t>
            </a:r>
          </a:p>
          <a:p>
            <a:r>
              <a:rPr lang="en-US" sz="1800" dirty="0" smtClean="0">
                <a:solidFill>
                  <a:sysClr val="windowText" lastClr="000000"/>
                </a:solidFill>
              </a:rPr>
              <a:t>University of Washington</a:t>
            </a:r>
          </a:p>
        </p:txBody>
      </p:sp>
      <p:sp>
        <p:nvSpPr>
          <p:cNvPr id="24" name="Line Callout 1 (Accent Bar) 23"/>
          <p:cNvSpPr/>
          <p:nvPr/>
        </p:nvSpPr>
        <p:spPr>
          <a:xfrm>
            <a:off x="7272411" y="1554748"/>
            <a:ext cx="2971800" cy="457200"/>
          </a:xfrm>
          <a:prstGeom prst="accentCallout1">
            <a:avLst>
              <a:gd name="adj1" fmla="val 41883"/>
              <a:gd name="adj2" fmla="val -2578"/>
              <a:gd name="adj3" fmla="val 479396"/>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r4</a:t>
            </a:r>
            <a:r>
              <a:rPr lang="en-US" sz="1800" dirty="0" smtClean="0">
                <a:solidFill>
                  <a:sysClr val="windowText" lastClr="000000"/>
                </a:solidFill>
              </a:rPr>
              <a:t>: Xin Luna Dong</a:t>
            </a:r>
          </a:p>
          <a:p>
            <a:r>
              <a:rPr lang="en-US" sz="1800" dirty="0" smtClean="0">
                <a:solidFill>
                  <a:sysClr val="windowText" lastClr="000000"/>
                </a:solidFill>
              </a:rPr>
              <a:t>University of Washington</a:t>
            </a:r>
          </a:p>
        </p:txBody>
      </p:sp>
      <p:sp>
        <p:nvSpPr>
          <p:cNvPr id="25" name="Line Callout 1 (Accent Bar) 24"/>
          <p:cNvSpPr/>
          <p:nvPr/>
        </p:nvSpPr>
        <p:spPr>
          <a:xfrm>
            <a:off x="8415411" y="2240548"/>
            <a:ext cx="2514600" cy="457200"/>
          </a:xfrm>
          <a:prstGeom prst="accentCallout1">
            <a:avLst>
              <a:gd name="adj1" fmla="val 41883"/>
              <a:gd name="adj2" fmla="val -2578"/>
              <a:gd name="adj3" fmla="val 333520"/>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r5</a:t>
            </a:r>
            <a:r>
              <a:rPr lang="en-US" sz="1800" dirty="0" smtClean="0">
                <a:solidFill>
                  <a:sysClr val="windowText" lastClr="000000"/>
                </a:solidFill>
              </a:rPr>
              <a:t>: Xin Luna Dong</a:t>
            </a:r>
          </a:p>
          <a:p>
            <a:r>
              <a:rPr lang="en-US" sz="1800" dirty="0" smtClean="0">
                <a:solidFill>
                  <a:sysClr val="windowText" lastClr="000000"/>
                </a:solidFill>
              </a:rPr>
              <a:t>AT&amp;T Labs-Research</a:t>
            </a:r>
          </a:p>
        </p:txBody>
      </p:sp>
      <p:sp>
        <p:nvSpPr>
          <p:cNvPr id="26" name="Line Callout 1 (Accent Bar) 25"/>
          <p:cNvSpPr/>
          <p:nvPr/>
        </p:nvSpPr>
        <p:spPr>
          <a:xfrm>
            <a:off x="9329811" y="2850148"/>
            <a:ext cx="2514600" cy="457200"/>
          </a:xfrm>
          <a:prstGeom prst="accentCallout1">
            <a:avLst>
              <a:gd name="adj1" fmla="val 41883"/>
              <a:gd name="adj2" fmla="val -2578"/>
              <a:gd name="adj3" fmla="val 205469"/>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r6</a:t>
            </a:r>
            <a:r>
              <a:rPr lang="en-US" sz="1800" dirty="0" smtClean="0">
                <a:solidFill>
                  <a:sysClr val="windowText" lastClr="000000"/>
                </a:solidFill>
              </a:rPr>
              <a:t>: Xin Luna Dong</a:t>
            </a:r>
          </a:p>
          <a:p>
            <a:r>
              <a:rPr lang="en-US" sz="1800" dirty="0" smtClean="0">
                <a:solidFill>
                  <a:sysClr val="windowText" lastClr="000000"/>
                </a:solidFill>
              </a:rPr>
              <a:t>AT&amp;T Labs-Research</a:t>
            </a:r>
          </a:p>
        </p:txBody>
      </p:sp>
      <p:sp>
        <p:nvSpPr>
          <p:cNvPr id="27" name="Line Callout 1 (Accent Bar) 26"/>
          <p:cNvSpPr/>
          <p:nvPr/>
        </p:nvSpPr>
        <p:spPr>
          <a:xfrm>
            <a:off x="4605411" y="6126748"/>
            <a:ext cx="2895600" cy="457200"/>
          </a:xfrm>
          <a:prstGeom prst="accentCallout1">
            <a:avLst>
              <a:gd name="adj1" fmla="val 49778"/>
              <a:gd name="adj2" fmla="val -2840"/>
              <a:gd name="adj3" fmla="val -437178"/>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r7</a:t>
            </a:r>
            <a:r>
              <a:rPr lang="en-US" sz="1800" dirty="0" smtClean="0">
                <a:solidFill>
                  <a:sysClr val="windowText" lastClr="000000"/>
                </a:solidFill>
              </a:rPr>
              <a:t>: Dong Xin  </a:t>
            </a:r>
          </a:p>
          <a:p>
            <a:r>
              <a:rPr lang="en-US" sz="1800" dirty="0" smtClean="0">
                <a:solidFill>
                  <a:sysClr val="windowText" lastClr="000000"/>
                </a:solidFill>
              </a:rPr>
              <a:t>University of Illinois</a:t>
            </a:r>
          </a:p>
        </p:txBody>
      </p:sp>
      <p:sp>
        <p:nvSpPr>
          <p:cNvPr id="28" name="Line Callout 1 (Accent Bar) 27"/>
          <p:cNvSpPr/>
          <p:nvPr/>
        </p:nvSpPr>
        <p:spPr>
          <a:xfrm>
            <a:off x="6815211" y="6050548"/>
            <a:ext cx="2895600" cy="457200"/>
          </a:xfrm>
          <a:prstGeom prst="accentCallout1">
            <a:avLst>
              <a:gd name="adj1" fmla="val 49778"/>
              <a:gd name="adj2" fmla="val -2840"/>
              <a:gd name="adj3" fmla="val -424985"/>
              <a:gd name="adj4" fmla="val -309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r8</a:t>
            </a:r>
            <a:r>
              <a:rPr lang="en-US" sz="1800" dirty="0" smtClean="0">
                <a:solidFill>
                  <a:sysClr val="windowText" lastClr="000000"/>
                </a:solidFill>
              </a:rPr>
              <a:t>:Dong Xin</a:t>
            </a:r>
          </a:p>
          <a:p>
            <a:r>
              <a:rPr lang="en-US" sz="1800" dirty="0" smtClean="0">
                <a:solidFill>
                  <a:sysClr val="windowText" lastClr="000000"/>
                </a:solidFill>
              </a:rPr>
              <a:t>University of Illinois</a:t>
            </a:r>
          </a:p>
        </p:txBody>
      </p:sp>
      <p:sp>
        <p:nvSpPr>
          <p:cNvPr id="29" name="Line Callout 1 (Accent Bar) 28"/>
          <p:cNvSpPr/>
          <p:nvPr/>
        </p:nvSpPr>
        <p:spPr>
          <a:xfrm>
            <a:off x="7550475" y="4907548"/>
            <a:ext cx="2819400" cy="457200"/>
          </a:xfrm>
          <a:prstGeom prst="accentCallout1">
            <a:avLst>
              <a:gd name="adj1" fmla="val 41883"/>
              <a:gd name="adj2" fmla="val -2578"/>
              <a:gd name="adj3" fmla="val -186429"/>
              <a:gd name="adj4" fmla="val -264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r9</a:t>
            </a:r>
            <a:r>
              <a:rPr lang="en-US" sz="1800" dirty="0" smtClean="0">
                <a:solidFill>
                  <a:sysClr val="windowText" lastClr="000000"/>
                </a:solidFill>
              </a:rPr>
              <a:t>: Dong Xin</a:t>
            </a:r>
          </a:p>
          <a:p>
            <a:r>
              <a:rPr lang="en-US" sz="1800" dirty="0" smtClean="0">
                <a:solidFill>
                  <a:sysClr val="windowText" lastClr="000000"/>
                </a:solidFill>
              </a:rPr>
              <a:t>Microsoft Research</a:t>
            </a:r>
          </a:p>
        </p:txBody>
      </p:sp>
      <p:sp>
        <p:nvSpPr>
          <p:cNvPr id="30" name="Line Callout 1 (Accent Bar) 29"/>
          <p:cNvSpPr/>
          <p:nvPr/>
        </p:nvSpPr>
        <p:spPr>
          <a:xfrm>
            <a:off x="8415411" y="5669548"/>
            <a:ext cx="2895600" cy="457200"/>
          </a:xfrm>
          <a:prstGeom prst="accentCallout1">
            <a:avLst>
              <a:gd name="adj1" fmla="val 49778"/>
              <a:gd name="adj2" fmla="val -2840"/>
              <a:gd name="adj3" fmla="val -338128"/>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r10</a:t>
            </a:r>
            <a:r>
              <a:rPr lang="en-US" sz="1800" dirty="0" smtClean="0">
                <a:solidFill>
                  <a:sysClr val="windowText" lastClr="000000"/>
                </a:solidFill>
              </a:rPr>
              <a:t>: Dong Xin  </a:t>
            </a:r>
          </a:p>
          <a:p>
            <a:r>
              <a:rPr lang="en-US" sz="1800" dirty="0" smtClean="0">
                <a:solidFill>
                  <a:sysClr val="windowText" lastClr="000000"/>
                </a:solidFill>
              </a:rPr>
              <a:t>University of Illinois</a:t>
            </a:r>
          </a:p>
        </p:txBody>
      </p:sp>
      <p:sp>
        <p:nvSpPr>
          <p:cNvPr id="31" name="Line Callout 1 (Accent Bar) 30"/>
          <p:cNvSpPr/>
          <p:nvPr/>
        </p:nvSpPr>
        <p:spPr>
          <a:xfrm>
            <a:off x="8720211" y="4297948"/>
            <a:ext cx="2514600" cy="457200"/>
          </a:xfrm>
          <a:prstGeom prst="accentCallout1">
            <a:avLst>
              <a:gd name="adj1" fmla="val 41883"/>
              <a:gd name="adj2" fmla="val -2578"/>
              <a:gd name="adj3" fmla="val -46931"/>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r11</a:t>
            </a:r>
            <a:r>
              <a:rPr lang="en-US" sz="1800" dirty="0" smtClean="0">
                <a:solidFill>
                  <a:sysClr val="windowText" lastClr="000000"/>
                </a:solidFill>
              </a:rPr>
              <a:t>: Dong Xin  </a:t>
            </a:r>
          </a:p>
          <a:p>
            <a:r>
              <a:rPr lang="en-US" sz="1800" dirty="0" smtClean="0">
                <a:solidFill>
                  <a:sysClr val="windowText" lastClr="000000"/>
                </a:solidFill>
              </a:rPr>
              <a:t>Microsoft Research</a:t>
            </a:r>
          </a:p>
        </p:txBody>
      </p:sp>
      <p:sp>
        <p:nvSpPr>
          <p:cNvPr id="32" name="Line Callout 1 (Accent Bar) 31"/>
          <p:cNvSpPr/>
          <p:nvPr/>
        </p:nvSpPr>
        <p:spPr>
          <a:xfrm>
            <a:off x="9714819" y="4983748"/>
            <a:ext cx="2895600" cy="457200"/>
          </a:xfrm>
          <a:prstGeom prst="accentCallout1">
            <a:avLst>
              <a:gd name="adj1" fmla="val -968"/>
              <a:gd name="adj2" fmla="val 20255"/>
              <a:gd name="adj3" fmla="val -200987"/>
              <a:gd name="adj4" fmla="val 2025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r12</a:t>
            </a:r>
            <a:r>
              <a:rPr lang="en-US" sz="1800" dirty="0" smtClean="0">
                <a:solidFill>
                  <a:sysClr val="windowText" lastClr="000000"/>
                </a:solidFill>
              </a:rPr>
              <a:t>: Dong Xin  </a:t>
            </a:r>
          </a:p>
          <a:p>
            <a:r>
              <a:rPr lang="en-US" sz="1800" dirty="0" smtClean="0">
                <a:solidFill>
                  <a:sysClr val="windowText" lastClr="000000"/>
                </a:solidFill>
              </a:rPr>
              <a:t>Microsoft Research</a:t>
            </a:r>
          </a:p>
        </p:txBody>
      </p:sp>
      <p:sp>
        <p:nvSpPr>
          <p:cNvPr id="33" name="TextBox 32"/>
          <p:cNvSpPr txBox="1"/>
          <p:nvPr/>
        </p:nvSpPr>
        <p:spPr>
          <a:xfrm>
            <a:off x="1818106" y="1350211"/>
            <a:ext cx="886481" cy="461665"/>
          </a:xfrm>
          <a:prstGeom prst="rect">
            <a:avLst/>
          </a:prstGeom>
          <a:noFill/>
        </p:spPr>
        <p:txBody>
          <a:bodyPr wrap="none" rtlCol="0">
            <a:spAutoFit/>
          </a:bodyPr>
          <a:lstStyle/>
          <a:p>
            <a:r>
              <a:rPr lang="en-US" sz="2400" b="1" dirty="0" smtClean="0"/>
              <a:t>DBLP</a:t>
            </a:r>
            <a:endParaRPr lang="en-US" sz="2400" b="1" dirty="0"/>
          </a:p>
        </p:txBody>
      </p:sp>
    </p:spTree>
    <p:extLst>
      <p:ext uri="{BB962C8B-B14F-4D97-AF65-F5344CB8AC3E}">
        <p14:creationId xmlns:p14="http://schemas.microsoft.com/office/powerpoint/2010/main" val="25909229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NOT Working for Temporal Data?</a:t>
            </a:r>
            <a:endParaRPr lang="en-US" dirty="0"/>
          </a:p>
        </p:txBody>
      </p:sp>
      <p:grpSp>
        <p:nvGrpSpPr>
          <p:cNvPr id="4" name="Group 3"/>
          <p:cNvGrpSpPr/>
          <p:nvPr/>
        </p:nvGrpSpPr>
        <p:grpSpPr>
          <a:xfrm>
            <a:off x="2852811" y="3612148"/>
            <a:ext cx="8839200" cy="609600"/>
            <a:chOff x="152400" y="3352800"/>
            <a:chExt cx="8839200" cy="609600"/>
          </a:xfrm>
        </p:grpSpPr>
        <p:sp>
          <p:nvSpPr>
            <p:cNvPr id="5" name="Right Arrow 4"/>
            <p:cNvSpPr/>
            <p:nvPr/>
          </p:nvSpPr>
          <p:spPr>
            <a:xfrm>
              <a:off x="1676400" y="33528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6" name="Rectangle 5"/>
            <p:cNvSpPr/>
            <p:nvPr/>
          </p:nvSpPr>
          <p:spPr>
            <a:xfrm>
              <a:off x="152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1991</a:t>
              </a:r>
            </a:p>
          </p:txBody>
        </p:sp>
        <p:sp>
          <p:nvSpPr>
            <p:cNvPr id="7" name="Rectangle 6"/>
            <p:cNvSpPr/>
            <p:nvPr/>
          </p:nvSpPr>
          <p:spPr>
            <a:xfrm>
              <a:off x="14478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8" name="Rectangle 7"/>
            <p:cNvSpPr/>
            <p:nvPr/>
          </p:nvSpPr>
          <p:spPr>
            <a:xfrm>
              <a:off x="12192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9" name="Rectangle 8"/>
            <p:cNvSpPr/>
            <p:nvPr/>
          </p:nvSpPr>
          <p:spPr>
            <a:xfrm>
              <a:off x="9906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10" name="Rectangle 9"/>
            <p:cNvSpPr/>
            <p:nvPr/>
          </p:nvSpPr>
          <p:spPr>
            <a:xfrm>
              <a:off x="1676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2004</a:t>
              </a:r>
            </a:p>
          </p:txBody>
        </p:sp>
        <p:sp>
          <p:nvSpPr>
            <p:cNvPr id="11" name="Rectangle 10"/>
            <p:cNvSpPr/>
            <p:nvPr/>
          </p:nvSpPr>
          <p:spPr>
            <a:xfrm>
              <a:off x="2438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2005</a:t>
              </a:r>
            </a:p>
          </p:txBody>
        </p:sp>
        <p:sp>
          <p:nvSpPr>
            <p:cNvPr id="12" name="Rectangle 11"/>
            <p:cNvSpPr/>
            <p:nvPr/>
          </p:nvSpPr>
          <p:spPr>
            <a:xfrm>
              <a:off x="3200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2006</a:t>
              </a:r>
            </a:p>
          </p:txBody>
        </p:sp>
        <p:sp>
          <p:nvSpPr>
            <p:cNvPr id="13" name="Rectangle 12"/>
            <p:cNvSpPr/>
            <p:nvPr/>
          </p:nvSpPr>
          <p:spPr>
            <a:xfrm>
              <a:off x="3962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2007</a:t>
              </a:r>
            </a:p>
          </p:txBody>
        </p:sp>
        <p:sp>
          <p:nvSpPr>
            <p:cNvPr id="14" name="Rectangle 13"/>
            <p:cNvSpPr/>
            <p:nvPr/>
          </p:nvSpPr>
          <p:spPr>
            <a:xfrm>
              <a:off x="4724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2008</a:t>
              </a:r>
            </a:p>
          </p:txBody>
        </p:sp>
        <p:sp>
          <p:nvSpPr>
            <p:cNvPr id="15" name="Rectangle 14"/>
            <p:cNvSpPr/>
            <p:nvPr/>
          </p:nvSpPr>
          <p:spPr>
            <a:xfrm>
              <a:off x="5486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2009</a:t>
              </a:r>
            </a:p>
          </p:txBody>
        </p:sp>
        <p:sp>
          <p:nvSpPr>
            <p:cNvPr id="16" name="Rectangle 15"/>
            <p:cNvSpPr/>
            <p:nvPr/>
          </p:nvSpPr>
          <p:spPr>
            <a:xfrm>
              <a:off x="6248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2010</a:t>
              </a:r>
            </a:p>
          </p:txBody>
        </p:sp>
        <p:sp>
          <p:nvSpPr>
            <p:cNvPr id="17" name="Rectangle 16"/>
            <p:cNvSpPr/>
            <p:nvPr/>
          </p:nvSpPr>
          <p:spPr>
            <a:xfrm>
              <a:off x="7010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2011</a:t>
              </a:r>
            </a:p>
          </p:txBody>
        </p:sp>
      </p:grpSp>
      <p:grpSp>
        <p:nvGrpSpPr>
          <p:cNvPr id="18" name="Group 37"/>
          <p:cNvGrpSpPr/>
          <p:nvPr/>
        </p:nvGrpSpPr>
        <p:grpSpPr>
          <a:xfrm>
            <a:off x="3005211" y="4278898"/>
            <a:ext cx="6638925" cy="1085850"/>
            <a:chOff x="-152400" y="1969532"/>
            <a:chExt cx="7936186" cy="1085850"/>
          </a:xfrm>
        </p:grpSpPr>
        <p:pic>
          <p:nvPicPr>
            <p:cNvPr id="19" name="Picture 4"/>
            <p:cNvPicPr>
              <a:picLocks noChangeAspect="1" noChangeArrowheads="1"/>
            </p:cNvPicPr>
            <p:nvPr/>
          </p:nvPicPr>
          <p:blipFill>
            <a:blip r:embed="rId2" cstate="print"/>
            <a:srcRect/>
            <a:stretch>
              <a:fillRect/>
            </a:stretch>
          </p:blipFill>
          <p:spPr bwMode="auto">
            <a:xfrm>
              <a:off x="-152400" y="1969532"/>
              <a:ext cx="1057275" cy="1085850"/>
            </a:xfrm>
            <a:prstGeom prst="rect">
              <a:avLst/>
            </a:prstGeom>
            <a:noFill/>
            <a:ln w="9525">
              <a:noFill/>
              <a:miter lim="800000"/>
              <a:headEnd/>
              <a:tailEnd/>
            </a:ln>
          </p:spPr>
        </p:pic>
        <p:sp>
          <p:nvSpPr>
            <p:cNvPr id="20" name="TextBox 19"/>
            <p:cNvSpPr txBox="1"/>
            <p:nvPr/>
          </p:nvSpPr>
          <p:spPr>
            <a:xfrm>
              <a:off x="849586" y="1988582"/>
              <a:ext cx="6934200" cy="400110"/>
            </a:xfrm>
            <a:prstGeom prst="rect">
              <a:avLst/>
            </a:prstGeom>
            <a:noFill/>
          </p:spPr>
          <p:txBody>
            <a:bodyPr wrap="square" rtlCol="0">
              <a:spAutoFit/>
            </a:bodyPr>
            <a:lstStyle/>
            <a:p>
              <a:pPr>
                <a:buFontTx/>
                <a:buChar char="-"/>
              </a:pPr>
              <a:r>
                <a:rPr lang="en-US" sz="2000" b="1" dirty="0" smtClean="0">
                  <a:solidFill>
                    <a:srgbClr val="C00000"/>
                  </a:solidFill>
                  <a:latin typeface="+mn-lt"/>
                  <a:ea typeface="ＭＳ Ｐゴシック" pitchFamily="34" charset="-128"/>
                </a:rPr>
                <a:t>Ground Truth</a:t>
              </a:r>
            </a:p>
          </p:txBody>
        </p:sp>
      </p:grpSp>
      <p:sp>
        <p:nvSpPr>
          <p:cNvPr id="21" name="Line Callout 1 (Accent Bar) 20"/>
          <p:cNvSpPr/>
          <p:nvPr/>
        </p:nvSpPr>
        <p:spPr>
          <a:xfrm>
            <a:off x="3005211" y="1402348"/>
            <a:ext cx="3200400" cy="457200"/>
          </a:xfrm>
          <a:prstGeom prst="accentCallout1">
            <a:avLst>
              <a:gd name="adj1" fmla="val 62662"/>
              <a:gd name="adj2" fmla="val -2949"/>
              <a:gd name="adj3" fmla="val 524201"/>
              <a:gd name="adj4" fmla="val -290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a:t>
            </a:r>
            <a:r>
              <a:rPr lang="en-US" sz="1800" dirty="0" smtClean="0">
                <a:solidFill>
                  <a:sysClr val="windowText" lastClr="000000"/>
                </a:solidFill>
              </a:rPr>
              <a:t>: Xin Dong </a:t>
            </a:r>
          </a:p>
          <a:p>
            <a:r>
              <a:rPr lang="en-US" sz="1800" dirty="0" smtClean="0">
                <a:solidFill>
                  <a:sysClr val="windowText" lastClr="000000"/>
                </a:solidFill>
              </a:rPr>
              <a:t>R. Polytechnic Institute</a:t>
            </a:r>
          </a:p>
        </p:txBody>
      </p:sp>
      <p:sp>
        <p:nvSpPr>
          <p:cNvPr id="22" name="Line Callout 1 (Accent Bar) 21"/>
          <p:cNvSpPr/>
          <p:nvPr/>
        </p:nvSpPr>
        <p:spPr>
          <a:xfrm>
            <a:off x="4605411" y="2011948"/>
            <a:ext cx="3429000" cy="685800"/>
          </a:xfrm>
          <a:prstGeom prst="accentCallout1">
            <a:avLst>
              <a:gd name="adj1" fmla="val 44480"/>
              <a:gd name="adj2" fmla="val -2578"/>
              <a:gd name="adj3" fmla="val 252366"/>
              <a:gd name="adj4" fmla="val -2640"/>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r2</a:t>
            </a:r>
            <a:r>
              <a:rPr lang="en-US" sz="1800" dirty="0" smtClean="0">
                <a:solidFill>
                  <a:sysClr val="windowText" lastClr="000000"/>
                </a:solidFill>
              </a:rPr>
              <a:t>: Xin Dong  </a:t>
            </a:r>
          </a:p>
          <a:p>
            <a:r>
              <a:rPr lang="en-US" sz="1800" dirty="0" smtClean="0">
                <a:solidFill>
                  <a:sysClr val="windowText" lastClr="000000"/>
                </a:solidFill>
              </a:rPr>
              <a:t>University of Washington</a:t>
            </a:r>
          </a:p>
        </p:txBody>
      </p:sp>
      <p:sp>
        <p:nvSpPr>
          <p:cNvPr id="23" name="Line Callout 1 (Accent Bar) 22"/>
          <p:cNvSpPr/>
          <p:nvPr/>
        </p:nvSpPr>
        <p:spPr>
          <a:xfrm>
            <a:off x="5291211" y="2697748"/>
            <a:ext cx="2895600" cy="457200"/>
          </a:xfrm>
          <a:prstGeom prst="accentCallout1">
            <a:avLst>
              <a:gd name="adj1" fmla="val 89313"/>
              <a:gd name="adj2" fmla="val -2840"/>
              <a:gd name="adj3" fmla="val 222329"/>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r3</a:t>
            </a:r>
            <a:r>
              <a:rPr lang="en-US" sz="1800" dirty="0" smtClean="0">
                <a:solidFill>
                  <a:sysClr val="windowText" lastClr="000000"/>
                </a:solidFill>
              </a:rPr>
              <a:t>: Xin Dong  </a:t>
            </a:r>
          </a:p>
          <a:p>
            <a:r>
              <a:rPr lang="en-US" sz="1800" dirty="0" smtClean="0">
                <a:solidFill>
                  <a:sysClr val="windowText" lastClr="000000"/>
                </a:solidFill>
              </a:rPr>
              <a:t>University of Washington</a:t>
            </a:r>
          </a:p>
        </p:txBody>
      </p:sp>
      <p:sp>
        <p:nvSpPr>
          <p:cNvPr id="24" name="Line Callout 1 (Accent Bar) 23"/>
          <p:cNvSpPr/>
          <p:nvPr/>
        </p:nvSpPr>
        <p:spPr>
          <a:xfrm>
            <a:off x="7272411" y="1554748"/>
            <a:ext cx="2971800" cy="457200"/>
          </a:xfrm>
          <a:prstGeom prst="accentCallout1">
            <a:avLst>
              <a:gd name="adj1" fmla="val 41883"/>
              <a:gd name="adj2" fmla="val -2578"/>
              <a:gd name="adj3" fmla="val 479396"/>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r4</a:t>
            </a:r>
            <a:r>
              <a:rPr lang="en-US" sz="1800" dirty="0" smtClean="0">
                <a:solidFill>
                  <a:sysClr val="windowText" lastClr="000000"/>
                </a:solidFill>
              </a:rPr>
              <a:t>: Xin Luna Dong</a:t>
            </a:r>
          </a:p>
          <a:p>
            <a:r>
              <a:rPr lang="en-US" sz="1800" dirty="0" smtClean="0">
                <a:solidFill>
                  <a:sysClr val="windowText" lastClr="000000"/>
                </a:solidFill>
              </a:rPr>
              <a:t>University of Washington</a:t>
            </a:r>
          </a:p>
        </p:txBody>
      </p:sp>
      <p:sp>
        <p:nvSpPr>
          <p:cNvPr id="25" name="Line Callout 1 (Accent Bar) 24"/>
          <p:cNvSpPr/>
          <p:nvPr/>
        </p:nvSpPr>
        <p:spPr>
          <a:xfrm>
            <a:off x="8415411" y="2240548"/>
            <a:ext cx="2514600" cy="457200"/>
          </a:xfrm>
          <a:prstGeom prst="accentCallout1">
            <a:avLst>
              <a:gd name="adj1" fmla="val 41883"/>
              <a:gd name="adj2" fmla="val -2578"/>
              <a:gd name="adj3" fmla="val 333520"/>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r5</a:t>
            </a:r>
            <a:r>
              <a:rPr lang="en-US" sz="1800" dirty="0" smtClean="0">
                <a:solidFill>
                  <a:sysClr val="windowText" lastClr="000000"/>
                </a:solidFill>
              </a:rPr>
              <a:t>: Xin Luna Dong</a:t>
            </a:r>
          </a:p>
          <a:p>
            <a:r>
              <a:rPr lang="en-US" sz="1800" dirty="0" smtClean="0">
                <a:solidFill>
                  <a:sysClr val="windowText" lastClr="000000"/>
                </a:solidFill>
              </a:rPr>
              <a:t>AT&amp;T Labs-Research</a:t>
            </a:r>
          </a:p>
        </p:txBody>
      </p:sp>
      <p:sp>
        <p:nvSpPr>
          <p:cNvPr id="26" name="Line Callout 1 (Accent Bar) 25"/>
          <p:cNvSpPr/>
          <p:nvPr/>
        </p:nvSpPr>
        <p:spPr>
          <a:xfrm>
            <a:off x="9329811" y="2850148"/>
            <a:ext cx="2514600" cy="457200"/>
          </a:xfrm>
          <a:prstGeom prst="accentCallout1">
            <a:avLst>
              <a:gd name="adj1" fmla="val 41883"/>
              <a:gd name="adj2" fmla="val -2578"/>
              <a:gd name="adj3" fmla="val 205469"/>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r6</a:t>
            </a:r>
            <a:r>
              <a:rPr lang="en-US" sz="1800" dirty="0" smtClean="0">
                <a:solidFill>
                  <a:sysClr val="windowText" lastClr="000000"/>
                </a:solidFill>
              </a:rPr>
              <a:t>: Xin Luna Dong</a:t>
            </a:r>
          </a:p>
          <a:p>
            <a:r>
              <a:rPr lang="en-US" sz="1800" dirty="0" smtClean="0">
                <a:solidFill>
                  <a:sysClr val="windowText" lastClr="000000"/>
                </a:solidFill>
              </a:rPr>
              <a:t>AT&amp;T Labs-Research</a:t>
            </a:r>
          </a:p>
        </p:txBody>
      </p:sp>
      <p:sp>
        <p:nvSpPr>
          <p:cNvPr id="27" name="Line Callout 1 (Accent Bar) 26"/>
          <p:cNvSpPr/>
          <p:nvPr/>
        </p:nvSpPr>
        <p:spPr>
          <a:xfrm>
            <a:off x="4605411" y="6126748"/>
            <a:ext cx="2895600" cy="457200"/>
          </a:xfrm>
          <a:prstGeom prst="accentCallout1">
            <a:avLst>
              <a:gd name="adj1" fmla="val 49778"/>
              <a:gd name="adj2" fmla="val -2840"/>
              <a:gd name="adj3" fmla="val -437178"/>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r7</a:t>
            </a:r>
            <a:r>
              <a:rPr lang="en-US" sz="1800" dirty="0" smtClean="0">
                <a:solidFill>
                  <a:sysClr val="windowText" lastClr="000000"/>
                </a:solidFill>
              </a:rPr>
              <a:t>: Dong Xin  </a:t>
            </a:r>
          </a:p>
          <a:p>
            <a:r>
              <a:rPr lang="en-US" sz="1800" dirty="0" smtClean="0">
                <a:solidFill>
                  <a:sysClr val="windowText" lastClr="000000"/>
                </a:solidFill>
              </a:rPr>
              <a:t>University of Illinois</a:t>
            </a:r>
          </a:p>
        </p:txBody>
      </p:sp>
      <p:sp>
        <p:nvSpPr>
          <p:cNvPr id="28" name="Line Callout 1 (Accent Bar) 27"/>
          <p:cNvSpPr/>
          <p:nvPr/>
        </p:nvSpPr>
        <p:spPr>
          <a:xfrm>
            <a:off x="6815211" y="6050548"/>
            <a:ext cx="2895600" cy="457200"/>
          </a:xfrm>
          <a:prstGeom prst="accentCallout1">
            <a:avLst>
              <a:gd name="adj1" fmla="val 49778"/>
              <a:gd name="adj2" fmla="val -2840"/>
              <a:gd name="adj3" fmla="val -424985"/>
              <a:gd name="adj4" fmla="val -309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r8</a:t>
            </a:r>
            <a:r>
              <a:rPr lang="en-US" sz="1800" dirty="0" smtClean="0">
                <a:solidFill>
                  <a:sysClr val="windowText" lastClr="000000"/>
                </a:solidFill>
              </a:rPr>
              <a:t>:Dong Xin</a:t>
            </a:r>
          </a:p>
          <a:p>
            <a:r>
              <a:rPr lang="en-US" sz="1800" dirty="0" smtClean="0">
                <a:solidFill>
                  <a:sysClr val="windowText" lastClr="000000"/>
                </a:solidFill>
              </a:rPr>
              <a:t>University of Illinois</a:t>
            </a:r>
          </a:p>
        </p:txBody>
      </p:sp>
      <p:sp>
        <p:nvSpPr>
          <p:cNvPr id="29" name="Line Callout 1 (Accent Bar) 28"/>
          <p:cNvSpPr/>
          <p:nvPr/>
        </p:nvSpPr>
        <p:spPr>
          <a:xfrm>
            <a:off x="7550475" y="4907548"/>
            <a:ext cx="2819400" cy="457200"/>
          </a:xfrm>
          <a:prstGeom prst="accentCallout1">
            <a:avLst>
              <a:gd name="adj1" fmla="val 41883"/>
              <a:gd name="adj2" fmla="val -2578"/>
              <a:gd name="adj3" fmla="val -186429"/>
              <a:gd name="adj4" fmla="val -264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r9</a:t>
            </a:r>
            <a:r>
              <a:rPr lang="en-US" sz="1800" dirty="0" smtClean="0">
                <a:solidFill>
                  <a:sysClr val="windowText" lastClr="000000"/>
                </a:solidFill>
              </a:rPr>
              <a:t>: Dong Xin</a:t>
            </a:r>
          </a:p>
          <a:p>
            <a:r>
              <a:rPr lang="en-US" sz="1800" dirty="0" smtClean="0">
                <a:solidFill>
                  <a:sysClr val="windowText" lastClr="000000"/>
                </a:solidFill>
              </a:rPr>
              <a:t>Microsoft Research</a:t>
            </a:r>
          </a:p>
        </p:txBody>
      </p:sp>
      <p:sp>
        <p:nvSpPr>
          <p:cNvPr id="30" name="Line Callout 1 (Accent Bar) 29"/>
          <p:cNvSpPr/>
          <p:nvPr/>
        </p:nvSpPr>
        <p:spPr>
          <a:xfrm>
            <a:off x="8415411" y="5669548"/>
            <a:ext cx="2895600" cy="457200"/>
          </a:xfrm>
          <a:prstGeom prst="accentCallout1">
            <a:avLst>
              <a:gd name="adj1" fmla="val 49778"/>
              <a:gd name="adj2" fmla="val -2840"/>
              <a:gd name="adj3" fmla="val -338128"/>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r10</a:t>
            </a:r>
            <a:r>
              <a:rPr lang="en-US" sz="1800" dirty="0" smtClean="0">
                <a:solidFill>
                  <a:sysClr val="windowText" lastClr="000000"/>
                </a:solidFill>
              </a:rPr>
              <a:t>: Dong Xin  </a:t>
            </a:r>
          </a:p>
          <a:p>
            <a:r>
              <a:rPr lang="en-US" sz="1800" dirty="0" smtClean="0">
                <a:solidFill>
                  <a:sysClr val="windowText" lastClr="000000"/>
                </a:solidFill>
              </a:rPr>
              <a:t>University of Illinois</a:t>
            </a:r>
          </a:p>
        </p:txBody>
      </p:sp>
      <p:sp>
        <p:nvSpPr>
          <p:cNvPr id="31" name="Line Callout 1 (Accent Bar) 30"/>
          <p:cNvSpPr/>
          <p:nvPr/>
        </p:nvSpPr>
        <p:spPr>
          <a:xfrm>
            <a:off x="8720211" y="4297948"/>
            <a:ext cx="2514600" cy="457200"/>
          </a:xfrm>
          <a:prstGeom prst="accentCallout1">
            <a:avLst>
              <a:gd name="adj1" fmla="val 41883"/>
              <a:gd name="adj2" fmla="val -2578"/>
              <a:gd name="adj3" fmla="val -46931"/>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r11</a:t>
            </a:r>
            <a:r>
              <a:rPr lang="en-US" sz="1800" dirty="0" smtClean="0">
                <a:solidFill>
                  <a:sysClr val="windowText" lastClr="000000"/>
                </a:solidFill>
              </a:rPr>
              <a:t>: Dong Xin  </a:t>
            </a:r>
          </a:p>
          <a:p>
            <a:r>
              <a:rPr lang="en-US" sz="1800" dirty="0" smtClean="0">
                <a:solidFill>
                  <a:sysClr val="windowText" lastClr="000000"/>
                </a:solidFill>
              </a:rPr>
              <a:t>Microsoft Research</a:t>
            </a:r>
          </a:p>
        </p:txBody>
      </p:sp>
      <p:sp>
        <p:nvSpPr>
          <p:cNvPr id="32" name="Line Callout 1 (Accent Bar) 31"/>
          <p:cNvSpPr/>
          <p:nvPr/>
        </p:nvSpPr>
        <p:spPr>
          <a:xfrm>
            <a:off x="9714819" y="4983748"/>
            <a:ext cx="2895600" cy="457200"/>
          </a:xfrm>
          <a:prstGeom prst="accentCallout1">
            <a:avLst>
              <a:gd name="adj1" fmla="val -968"/>
              <a:gd name="adj2" fmla="val 20255"/>
              <a:gd name="adj3" fmla="val -200987"/>
              <a:gd name="adj4" fmla="val 2025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r12</a:t>
            </a:r>
            <a:r>
              <a:rPr lang="en-US" sz="1800" dirty="0" smtClean="0">
                <a:solidFill>
                  <a:sysClr val="windowText" lastClr="000000"/>
                </a:solidFill>
              </a:rPr>
              <a:t>: Dong Xin  </a:t>
            </a:r>
          </a:p>
          <a:p>
            <a:r>
              <a:rPr lang="en-US" sz="1800" dirty="0" smtClean="0">
                <a:solidFill>
                  <a:sysClr val="windowText" lastClr="000000"/>
                </a:solidFill>
              </a:rPr>
              <a:t>Microsoft Research</a:t>
            </a:r>
          </a:p>
        </p:txBody>
      </p:sp>
      <p:sp>
        <p:nvSpPr>
          <p:cNvPr id="33" name="TextBox 32"/>
          <p:cNvSpPr txBox="1"/>
          <p:nvPr/>
        </p:nvSpPr>
        <p:spPr>
          <a:xfrm>
            <a:off x="1818106" y="1350211"/>
            <a:ext cx="886481" cy="461665"/>
          </a:xfrm>
          <a:prstGeom prst="rect">
            <a:avLst/>
          </a:prstGeom>
          <a:noFill/>
        </p:spPr>
        <p:txBody>
          <a:bodyPr wrap="none" rtlCol="0">
            <a:spAutoFit/>
          </a:bodyPr>
          <a:lstStyle/>
          <a:p>
            <a:r>
              <a:rPr lang="en-US" sz="2400" b="1" dirty="0" smtClean="0"/>
              <a:t>DBLP</a:t>
            </a:r>
            <a:endParaRPr lang="en-US" sz="2400" b="1" dirty="0"/>
          </a:p>
        </p:txBody>
      </p:sp>
      <p:sp>
        <p:nvSpPr>
          <p:cNvPr id="34" name="Freeform 33"/>
          <p:cNvSpPr/>
          <p:nvPr/>
        </p:nvSpPr>
        <p:spPr bwMode="auto">
          <a:xfrm>
            <a:off x="4552799" y="1410369"/>
            <a:ext cx="7190235" cy="2203741"/>
          </a:xfrm>
          <a:custGeom>
            <a:avLst/>
            <a:gdLst>
              <a:gd name="connsiteX0" fmla="*/ 139077 w 7190235"/>
              <a:gd name="connsiteY0" fmla="*/ 788943 h 2203741"/>
              <a:gd name="connsiteX1" fmla="*/ 2077059 w 7190235"/>
              <a:gd name="connsiteY1" fmla="*/ 270328 h 2203741"/>
              <a:gd name="connsiteX2" fmla="*/ 4260701 w 7190235"/>
              <a:gd name="connsiteY2" fmla="*/ 24668 h 2203741"/>
              <a:gd name="connsiteX3" fmla="*/ 6321513 w 7190235"/>
              <a:gd name="connsiteY3" fmla="*/ 857182 h 2203741"/>
              <a:gd name="connsiteX4" fmla="*/ 7099435 w 7190235"/>
              <a:gd name="connsiteY4" fmla="*/ 1730638 h 2203741"/>
              <a:gd name="connsiteX5" fmla="*/ 6471638 w 7190235"/>
              <a:gd name="connsiteY5" fmla="*/ 2194662 h 2203741"/>
              <a:gd name="connsiteX6" fmla="*/ 862408 w 7190235"/>
              <a:gd name="connsiteY6" fmla="*/ 1935355 h 2203741"/>
              <a:gd name="connsiteX7" fmla="*/ 139077 w 7190235"/>
              <a:gd name="connsiteY7" fmla="*/ 788943 h 220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0235" h="2203741">
                <a:moveTo>
                  <a:pt x="139077" y="788943"/>
                </a:moveTo>
                <a:cubicBezTo>
                  <a:pt x="341519" y="511439"/>
                  <a:pt x="1390122" y="397707"/>
                  <a:pt x="2077059" y="270328"/>
                </a:cubicBezTo>
                <a:cubicBezTo>
                  <a:pt x="2763996" y="142949"/>
                  <a:pt x="3553292" y="-73141"/>
                  <a:pt x="4260701" y="24668"/>
                </a:cubicBezTo>
                <a:cubicBezTo>
                  <a:pt x="4968110" y="122477"/>
                  <a:pt x="5848391" y="572854"/>
                  <a:pt x="6321513" y="857182"/>
                </a:cubicBezTo>
                <a:cubicBezTo>
                  <a:pt x="6794635" y="1141510"/>
                  <a:pt x="7074414" y="1507725"/>
                  <a:pt x="7099435" y="1730638"/>
                </a:cubicBezTo>
                <a:cubicBezTo>
                  <a:pt x="7124456" y="1953551"/>
                  <a:pt x="7511142" y="2160543"/>
                  <a:pt x="6471638" y="2194662"/>
                </a:cubicBezTo>
                <a:cubicBezTo>
                  <a:pt x="5432134" y="2228781"/>
                  <a:pt x="1920109" y="2171916"/>
                  <a:pt x="862408" y="1935355"/>
                </a:cubicBezTo>
                <a:cubicBezTo>
                  <a:pt x="-195293" y="1698794"/>
                  <a:pt x="-63365" y="1066447"/>
                  <a:pt x="139077" y="788943"/>
                </a:cubicBezTo>
                <a:close/>
              </a:path>
            </a:pathLst>
          </a:custGeom>
          <a:noFill/>
          <a:ln w="19050" cap="flat" cmpd="sng" algn="ctr">
            <a:solidFill>
              <a:srgbClr val="C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35" name="Freeform 34"/>
          <p:cNvSpPr/>
          <p:nvPr/>
        </p:nvSpPr>
        <p:spPr bwMode="auto">
          <a:xfrm>
            <a:off x="4369101" y="4143195"/>
            <a:ext cx="7616548" cy="2667282"/>
          </a:xfrm>
          <a:custGeom>
            <a:avLst/>
            <a:gdLst>
              <a:gd name="connsiteX0" fmla="*/ 5382458 w 7616548"/>
              <a:gd name="connsiteY0" fmla="*/ 2936 h 2667282"/>
              <a:gd name="connsiteX1" fmla="*/ 6351449 w 7616548"/>
              <a:gd name="connsiteY1" fmla="*/ 30231 h 2667282"/>
              <a:gd name="connsiteX2" fmla="*/ 6965598 w 7616548"/>
              <a:gd name="connsiteY2" fmla="*/ 166709 h 2667282"/>
              <a:gd name="connsiteX3" fmla="*/ 7566099 w 7616548"/>
              <a:gd name="connsiteY3" fmla="*/ 780858 h 2667282"/>
              <a:gd name="connsiteX4" fmla="*/ 7320440 w 7616548"/>
              <a:gd name="connsiteY4" fmla="*/ 1586076 h 2667282"/>
              <a:gd name="connsiteX5" fmla="*/ 5245980 w 7616548"/>
              <a:gd name="connsiteY5" fmla="*/ 2555067 h 2667282"/>
              <a:gd name="connsiteX6" fmla="*/ 169013 w 7616548"/>
              <a:gd name="connsiteY6" fmla="*/ 2500476 h 2667282"/>
              <a:gd name="connsiteX7" fmla="*/ 1438255 w 7616548"/>
              <a:gd name="connsiteY7" fmla="*/ 1244882 h 2667282"/>
              <a:gd name="connsiteX8" fmla="*/ 3703783 w 7616548"/>
              <a:gd name="connsiteY8" fmla="*/ 480607 h 2667282"/>
              <a:gd name="connsiteX9" fmla="*/ 4631831 w 7616548"/>
              <a:gd name="connsiteY9" fmla="*/ 71175 h 2667282"/>
              <a:gd name="connsiteX10" fmla="*/ 5437049 w 7616548"/>
              <a:gd name="connsiteY10" fmla="*/ 2936 h 2667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16548" h="2667282">
                <a:moveTo>
                  <a:pt x="5382458" y="2936"/>
                </a:moveTo>
                <a:cubicBezTo>
                  <a:pt x="5735025" y="2936"/>
                  <a:pt x="6087592" y="2936"/>
                  <a:pt x="6351449" y="30231"/>
                </a:cubicBezTo>
                <a:cubicBezTo>
                  <a:pt x="6615306" y="57526"/>
                  <a:pt x="6763156" y="41605"/>
                  <a:pt x="6965598" y="166709"/>
                </a:cubicBezTo>
                <a:cubicBezTo>
                  <a:pt x="7168040" y="291813"/>
                  <a:pt x="7506959" y="544297"/>
                  <a:pt x="7566099" y="780858"/>
                </a:cubicBezTo>
                <a:cubicBezTo>
                  <a:pt x="7625239" y="1017419"/>
                  <a:pt x="7707127" y="1290375"/>
                  <a:pt x="7320440" y="1586076"/>
                </a:cubicBezTo>
                <a:cubicBezTo>
                  <a:pt x="6933754" y="1881778"/>
                  <a:pt x="6437885" y="2402667"/>
                  <a:pt x="5245980" y="2555067"/>
                </a:cubicBezTo>
                <a:cubicBezTo>
                  <a:pt x="4054075" y="2707467"/>
                  <a:pt x="803634" y="2718840"/>
                  <a:pt x="169013" y="2500476"/>
                </a:cubicBezTo>
                <a:cubicBezTo>
                  <a:pt x="-465608" y="2282112"/>
                  <a:pt x="849127" y="1581527"/>
                  <a:pt x="1438255" y="1244882"/>
                </a:cubicBezTo>
                <a:cubicBezTo>
                  <a:pt x="2027383" y="908237"/>
                  <a:pt x="3171520" y="676225"/>
                  <a:pt x="3703783" y="480607"/>
                </a:cubicBezTo>
                <a:cubicBezTo>
                  <a:pt x="4236046" y="284989"/>
                  <a:pt x="4342953" y="150787"/>
                  <a:pt x="4631831" y="71175"/>
                </a:cubicBezTo>
                <a:cubicBezTo>
                  <a:pt x="4920709" y="-8437"/>
                  <a:pt x="5178879" y="-2751"/>
                  <a:pt x="5437049" y="2936"/>
                </a:cubicBezTo>
              </a:path>
            </a:pathLst>
          </a:cu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36" name="Freeform 35"/>
          <p:cNvSpPr/>
          <p:nvPr/>
        </p:nvSpPr>
        <p:spPr bwMode="auto">
          <a:xfrm>
            <a:off x="3019150" y="1245565"/>
            <a:ext cx="2592355" cy="776632"/>
          </a:xfrm>
          <a:custGeom>
            <a:avLst/>
            <a:gdLst>
              <a:gd name="connsiteX0" fmla="*/ 1849308 w 2592355"/>
              <a:gd name="connsiteY0" fmla="*/ 700199 h 776632"/>
              <a:gd name="connsiteX1" fmla="*/ 2545344 w 2592355"/>
              <a:gd name="connsiteY1" fmla="*/ 604665 h 776632"/>
              <a:gd name="connsiteX2" fmla="*/ 2436161 w 2592355"/>
              <a:gd name="connsiteY2" fmla="*/ 249823 h 776632"/>
              <a:gd name="connsiteX3" fmla="*/ 1685535 w 2592355"/>
              <a:gd name="connsiteY3" fmla="*/ 45106 h 776632"/>
              <a:gd name="connsiteX4" fmla="*/ 607361 w 2592355"/>
              <a:gd name="connsiteY4" fmla="*/ 4163 h 776632"/>
              <a:gd name="connsiteX5" fmla="*/ 143338 w 2592355"/>
              <a:gd name="connsiteY5" fmla="*/ 113345 h 776632"/>
              <a:gd name="connsiteX6" fmla="*/ 20508 w 2592355"/>
              <a:gd name="connsiteY6" fmla="*/ 413596 h 776632"/>
              <a:gd name="connsiteX7" fmla="*/ 211576 w 2592355"/>
              <a:gd name="connsiteY7" fmla="*/ 754790 h 776632"/>
              <a:gd name="connsiteX8" fmla="*/ 1931194 w 2592355"/>
              <a:gd name="connsiteY8" fmla="*/ 713847 h 776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2355" h="776632">
                <a:moveTo>
                  <a:pt x="1849308" y="700199"/>
                </a:moveTo>
                <a:cubicBezTo>
                  <a:pt x="2148421" y="689963"/>
                  <a:pt x="2447535" y="679728"/>
                  <a:pt x="2545344" y="604665"/>
                </a:cubicBezTo>
                <a:cubicBezTo>
                  <a:pt x="2643153" y="529602"/>
                  <a:pt x="2579462" y="343083"/>
                  <a:pt x="2436161" y="249823"/>
                </a:cubicBezTo>
                <a:cubicBezTo>
                  <a:pt x="2292860" y="156563"/>
                  <a:pt x="1990335" y="86049"/>
                  <a:pt x="1685535" y="45106"/>
                </a:cubicBezTo>
                <a:cubicBezTo>
                  <a:pt x="1380735" y="4163"/>
                  <a:pt x="864394" y="-7210"/>
                  <a:pt x="607361" y="4163"/>
                </a:cubicBezTo>
                <a:cubicBezTo>
                  <a:pt x="350328" y="15536"/>
                  <a:pt x="241147" y="45106"/>
                  <a:pt x="143338" y="113345"/>
                </a:cubicBezTo>
                <a:cubicBezTo>
                  <a:pt x="45529" y="181584"/>
                  <a:pt x="9135" y="306689"/>
                  <a:pt x="20508" y="413596"/>
                </a:cubicBezTo>
                <a:cubicBezTo>
                  <a:pt x="31881" y="520503"/>
                  <a:pt x="-106872" y="704748"/>
                  <a:pt x="211576" y="754790"/>
                </a:cubicBezTo>
                <a:cubicBezTo>
                  <a:pt x="530024" y="804832"/>
                  <a:pt x="1230609" y="759339"/>
                  <a:pt x="1931194" y="713847"/>
                </a:cubicBezTo>
              </a:path>
            </a:pathLst>
          </a:cu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3" name="TextBox 2"/>
          <p:cNvSpPr txBox="1"/>
          <p:nvPr/>
        </p:nvSpPr>
        <p:spPr>
          <a:xfrm>
            <a:off x="494632" y="1884947"/>
            <a:ext cx="2152316" cy="1200329"/>
          </a:xfrm>
          <a:prstGeom prst="rect">
            <a:avLst/>
          </a:prstGeom>
          <a:solidFill>
            <a:schemeClr val="accent1">
              <a:lumMod val="20000"/>
              <a:lumOff val="80000"/>
            </a:schemeClr>
          </a:solidFill>
          <a:ln>
            <a:noFill/>
          </a:ln>
        </p:spPr>
        <p:txBody>
          <a:bodyPr wrap="square" rtlCol="0">
            <a:spAutoFit/>
          </a:bodyPr>
          <a:lstStyle/>
          <a:p>
            <a:r>
              <a:rPr lang="en-US" dirty="0" smtClean="0">
                <a:solidFill>
                  <a:schemeClr val="accent1"/>
                </a:solidFill>
              </a:rPr>
              <a:t>Each red circle represents a real-world entity over time</a:t>
            </a:r>
            <a:endParaRPr lang="en-US" dirty="0">
              <a:solidFill>
                <a:schemeClr val="accent1"/>
              </a:solidFill>
            </a:endParaRPr>
          </a:p>
        </p:txBody>
      </p:sp>
    </p:spTree>
    <p:extLst>
      <p:ext uri="{BB962C8B-B14F-4D97-AF65-F5344CB8AC3E}">
        <p14:creationId xmlns:p14="http://schemas.microsoft.com/office/powerpoint/2010/main" val="36202538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4" grpId="0" animBg="1"/>
      <p:bldP spid="35" grpId="0" animBg="1"/>
      <p:bldP spid="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9141" y="624110"/>
            <a:ext cx="8911687" cy="1280890"/>
          </a:xfrm>
        </p:spPr>
        <p:txBody>
          <a:bodyPr/>
          <a:lstStyle/>
          <a:p>
            <a:r>
              <a:rPr lang="en-US" dirty="0" smtClean="0"/>
              <a:t>Why is Long </a:t>
            </a:r>
            <a:r>
              <a:rPr lang="en-US" dirty="0"/>
              <a:t>D</a:t>
            </a:r>
            <a:r>
              <a:rPr lang="en-US" dirty="0" smtClean="0"/>
              <a:t>ata Important?</a:t>
            </a:r>
            <a:endParaRPr lang="en-US" dirty="0"/>
          </a:p>
        </p:txBody>
      </p:sp>
      <p:sp>
        <p:nvSpPr>
          <p:cNvPr id="3" name="Content Placeholder 2"/>
          <p:cNvSpPr>
            <a:spLocks noGrp="1"/>
          </p:cNvSpPr>
          <p:nvPr>
            <p:ph idx="1"/>
          </p:nvPr>
        </p:nvSpPr>
        <p:spPr>
          <a:xfrm>
            <a:off x="2589212" y="1751263"/>
            <a:ext cx="8915400" cy="4772526"/>
          </a:xfrm>
        </p:spPr>
        <p:txBody>
          <a:bodyPr>
            <a:noAutofit/>
          </a:bodyPr>
          <a:lstStyle/>
          <a:p>
            <a:pPr marL="354330"/>
            <a:r>
              <a:rPr lang="en-US" sz="2400" dirty="0"/>
              <a:t>Long data provides the right </a:t>
            </a:r>
            <a:r>
              <a:rPr lang="en-US" sz="2400" dirty="0" smtClean="0"/>
              <a:t>perspective. </a:t>
            </a:r>
            <a:endParaRPr lang="en-US" sz="2400" dirty="0"/>
          </a:p>
          <a:p>
            <a:pPr marL="11430" indent="0">
              <a:buNone/>
            </a:pPr>
            <a:endParaRPr lang="en-US" sz="2400" dirty="0" smtClean="0"/>
          </a:p>
          <a:p>
            <a:pPr marL="354330"/>
            <a:r>
              <a:rPr lang="en-US" sz="2400" dirty="0"/>
              <a:t>Understanding of what is “normal” over time.</a:t>
            </a:r>
          </a:p>
          <a:p>
            <a:pPr marL="754380" lvl="1"/>
            <a:r>
              <a:rPr lang="en-US" sz="2000" dirty="0"/>
              <a:t>Earth is flat vs. Earth is spherical</a:t>
            </a:r>
            <a:r>
              <a:rPr lang="en-US" dirty="0"/>
              <a:t>.</a:t>
            </a:r>
          </a:p>
          <a:p>
            <a:pPr marL="354330"/>
            <a:r>
              <a:rPr lang="en-US" sz="2400" dirty="0" err="1" smtClean="0"/>
              <a:t>Tertius</a:t>
            </a:r>
            <a:r>
              <a:rPr lang="en-US" sz="2400" dirty="0" smtClean="0"/>
              <a:t> </a:t>
            </a:r>
            <a:r>
              <a:rPr lang="en-US" sz="2400" dirty="0"/>
              <a:t>Chandler’s Four Thousand Years of Urban Growth</a:t>
            </a:r>
          </a:p>
          <a:p>
            <a:pPr marL="754380" lvl="1"/>
            <a:r>
              <a:rPr lang="en-US" sz="2000" dirty="0"/>
              <a:t>Exhaustive dataset of city populations over millennia. Tremendous potential to learn about ourselves</a:t>
            </a:r>
            <a:r>
              <a:rPr lang="en-US" sz="2000" dirty="0" smtClean="0"/>
              <a:t>.</a:t>
            </a:r>
          </a:p>
          <a:p>
            <a:r>
              <a:rPr lang="en-US" sz="2400" dirty="0" smtClean="0"/>
              <a:t>Long data provides the potential to audit and understand.</a:t>
            </a:r>
          </a:p>
          <a:p>
            <a:pPr lvl="1"/>
            <a:r>
              <a:rPr lang="en-US" sz="2000" dirty="0" smtClean="0"/>
              <a:t>When </a:t>
            </a:r>
            <a:r>
              <a:rPr lang="en-US" sz="2000" dirty="0"/>
              <a:t>did Dr. Z prescribe drug X to patient Y and for how long</a:t>
            </a:r>
            <a:r>
              <a:rPr lang="en-US" sz="2000" dirty="0" smtClean="0"/>
              <a:t>?</a:t>
            </a:r>
            <a:endParaRPr lang="en-US" sz="2000" dirty="0"/>
          </a:p>
          <a:p>
            <a:pPr lvl="1"/>
            <a:r>
              <a:rPr lang="en-US" sz="2000" dirty="0"/>
              <a:t>What stocks did Richie Rich sell/purchase in the first quarter of 2013? Who else bought/sold similar stocks during the same time period?</a:t>
            </a:r>
          </a:p>
          <a:p>
            <a:pPr marL="754380" lvl="1"/>
            <a:endParaRPr lang="en-US" dirty="0" smtClean="0"/>
          </a:p>
          <a:p>
            <a:pPr marL="754380" lvl="1"/>
            <a:endParaRPr lang="en-US" dirty="0"/>
          </a:p>
          <a:p>
            <a:endParaRPr lang="en-US" sz="2400" dirty="0"/>
          </a:p>
        </p:txBody>
      </p:sp>
      <p:pic>
        <p:nvPicPr>
          <p:cNvPr id="5" name="Picture 4" descr="imgres.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69707" y="1"/>
            <a:ext cx="3622293" cy="1537368"/>
          </a:xfrm>
          <a:prstGeom prst="rect">
            <a:avLst/>
          </a:prstGeom>
        </p:spPr>
      </p:pic>
    </p:spTree>
    <p:extLst>
      <p:ext uri="{BB962C8B-B14F-4D97-AF65-F5344CB8AC3E}">
        <p14:creationId xmlns:p14="http://schemas.microsoft.com/office/powerpoint/2010/main" val="3423489347"/>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NOT Working for Temporal Data?</a:t>
            </a:r>
            <a:endParaRPr lang="en-US" dirty="0"/>
          </a:p>
        </p:txBody>
      </p:sp>
      <p:grpSp>
        <p:nvGrpSpPr>
          <p:cNvPr id="4" name="Group 3"/>
          <p:cNvGrpSpPr/>
          <p:nvPr/>
        </p:nvGrpSpPr>
        <p:grpSpPr>
          <a:xfrm>
            <a:off x="2852811" y="3612148"/>
            <a:ext cx="8839200" cy="609600"/>
            <a:chOff x="152400" y="3352800"/>
            <a:chExt cx="8839200" cy="609600"/>
          </a:xfrm>
        </p:grpSpPr>
        <p:sp>
          <p:nvSpPr>
            <p:cNvPr id="5" name="Right Arrow 4"/>
            <p:cNvSpPr/>
            <p:nvPr/>
          </p:nvSpPr>
          <p:spPr>
            <a:xfrm>
              <a:off x="1676400" y="33528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6" name="Rectangle 5"/>
            <p:cNvSpPr/>
            <p:nvPr/>
          </p:nvSpPr>
          <p:spPr>
            <a:xfrm>
              <a:off x="152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1991</a:t>
              </a:r>
            </a:p>
          </p:txBody>
        </p:sp>
        <p:sp>
          <p:nvSpPr>
            <p:cNvPr id="7" name="Rectangle 6"/>
            <p:cNvSpPr/>
            <p:nvPr/>
          </p:nvSpPr>
          <p:spPr>
            <a:xfrm>
              <a:off x="14478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8" name="Rectangle 7"/>
            <p:cNvSpPr/>
            <p:nvPr/>
          </p:nvSpPr>
          <p:spPr>
            <a:xfrm>
              <a:off x="12192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9" name="Rectangle 8"/>
            <p:cNvSpPr/>
            <p:nvPr/>
          </p:nvSpPr>
          <p:spPr>
            <a:xfrm>
              <a:off x="9906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10" name="Rectangle 9"/>
            <p:cNvSpPr/>
            <p:nvPr/>
          </p:nvSpPr>
          <p:spPr>
            <a:xfrm>
              <a:off x="1676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2004</a:t>
              </a:r>
            </a:p>
          </p:txBody>
        </p:sp>
        <p:sp>
          <p:nvSpPr>
            <p:cNvPr id="11" name="Rectangle 10"/>
            <p:cNvSpPr/>
            <p:nvPr/>
          </p:nvSpPr>
          <p:spPr>
            <a:xfrm>
              <a:off x="2438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2005</a:t>
              </a:r>
            </a:p>
          </p:txBody>
        </p:sp>
        <p:sp>
          <p:nvSpPr>
            <p:cNvPr id="12" name="Rectangle 11"/>
            <p:cNvSpPr/>
            <p:nvPr/>
          </p:nvSpPr>
          <p:spPr>
            <a:xfrm>
              <a:off x="3200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2006</a:t>
              </a:r>
            </a:p>
          </p:txBody>
        </p:sp>
        <p:sp>
          <p:nvSpPr>
            <p:cNvPr id="13" name="Rectangle 12"/>
            <p:cNvSpPr/>
            <p:nvPr/>
          </p:nvSpPr>
          <p:spPr>
            <a:xfrm>
              <a:off x="3962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2007</a:t>
              </a:r>
            </a:p>
          </p:txBody>
        </p:sp>
        <p:sp>
          <p:nvSpPr>
            <p:cNvPr id="14" name="Rectangle 13"/>
            <p:cNvSpPr/>
            <p:nvPr/>
          </p:nvSpPr>
          <p:spPr>
            <a:xfrm>
              <a:off x="4724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2008</a:t>
              </a:r>
            </a:p>
          </p:txBody>
        </p:sp>
        <p:sp>
          <p:nvSpPr>
            <p:cNvPr id="15" name="Rectangle 14"/>
            <p:cNvSpPr/>
            <p:nvPr/>
          </p:nvSpPr>
          <p:spPr>
            <a:xfrm>
              <a:off x="5486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2009</a:t>
              </a:r>
            </a:p>
          </p:txBody>
        </p:sp>
        <p:sp>
          <p:nvSpPr>
            <p:cNvPr id="16" name="Rectangle 15"/>
            <p:cNvSpPr/>
            <p:nvPr/>
          </p:nvSpPr>
          <p:spPr>
            <a:xfrm>
              <a:off x="6248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2010</a:t>
              </a:r>
            </a:p>
          </p:txBody>
        </p:sp>
        <p:sp>
          <p:nvSpPr>
            <p:cNvPr id="17" name="Rectangle 16"/>
            <p:cNvSpPr/>
            <p:nvPr/>
          </p:nvSpPr>
          <p:spPr>
            <a:xfrm>
              <a:off x="7010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2011</a:t>
              </a:r>
            </a:p>
          </p:txBody>
        </p:sp>
      </p:grpSp>
      <p:grpSp>
        <p:nvGrpSpPr>
          <p:cNvPr id="18" name="Group 37"/>
          <p:cNvGrpSpPr/>
          <p:nvPr/>
        </p:nvGrpSpPr>
        <p:grpSpPr>
          <a:xfrm>
            <a:off x="3005211" y="4278898"/>
            <a:ext cx="6638925" cy="1085850"/>
            <a:chOff x="-152400" y="1969532"/>
            <a:chExt cx="7936186" cy="1085850"/>
          </a:xfrm>
        </p:grpSpPr>
        <p:pic>
          <p:nvPicPr>
            <p:cNvPr id="19" name="Picture 4"/>
            <p:cNvPicPr>
              <a:picLocks noChangeAspect="1" noChangeArrowheads="1"/>
            </p:cNvPicPr>
            <p:nvPr/>
          </p:nvPicPr>
          <p:blipFill>
            <a:blip r:embed="rId2" cstate="print"/>
            <a:srcRect/>
            <a:stretch>
              <a:fillRect/>
            </a:stretch>
          </p:blipFill>
          <p:spPr bwMode="auto">
            <a:xfrm>
              <a:off x="-152400" y="1969532"/>
              <a:ext cx="1057275" cy="1085850"/>
            </a:xfrm>
            <a:prstGeom prst="rect">
              <a:avLst/>
            </a:prstGeom>
            <a:noFill/>
            <a:ln w="9525">
              <a:noFill/>
              <a:miter lim="800000"/>
              <a:headEnd/>
              <a:tailEnd/>
            </a:ln>
          </p:spPr>
        </p:pic>
        <p:sp>
          <p:nvSpPr>
            <p:cNvPr id="20" name="TextBox 19"/>
            <p:cNvSpPr txBox="1"/>
            <p:nvPr/>
          </p:nvSpPr>
          <p:spPr>
            <a:xfrm>
              <a:off x="849586" y="1988582"/>
              <a:ext cx="6934200" cy="707886"/>
            </a:xfrm>
            <a:prstGeom prst="rect">
              <a:avLst/>
            </a:prstGeom>
            <a:noFill/>
          </p:spPr>
          <p:txBody>
            <a:bodyPr wrap="square" rtlCol="0">
              <a:spAutoFit/>
            </a:bodyPr>
            <a:lstStyle/>
            <a:p>
              <a:pPr>
                <a:buFontTx/>
                <a:buChar char="-"/>
              </a:pPr>
              <a:r>
                <a:rPr lang="en-US" sz="2000" b="1" dirty="0">
                  <a:solidFill>
                    <a:srgbClr val="C00000"/>
                  </a:solidFill>
                  <a:ea typeface="ＭＳ Ｐゴシック" pitchFamily="34" charset="-128"/>
                </a:rPr>
                <a:t>Traditional solution 1: </a:t>
              </a:r>
            </a:p>
            <a:p>
              <a:r>
                <a:rPr lang="en-US" sz="2000" b="1" dirty="0">
                  <a:solidFill>
                    <a:srgbClr val="C00000"/>
                  </a:solidFill>
                  <a:ea typeface="ＭＳ Ｐゴシック" pitchFamily="34" charset="-128"/>
                </a:rPr>
                <a:t>  high value consistency</a:t>
              </a:r>
            </a:p>
          </p:txBody>
        </p:sp>
      </p:grpSp>
      <p:sp>
        <p:nvSpPr>
          <p:cNvPr id="21" name="Line Callout 1 (Accent Bar) 20"/>
          <p:cNvSpPr/>
          <p:nvPr/>
        </p:nvSpPr>
        <p:spPr>
          <a:xfrm>
            <a:off x="3005211" y="1402348"/>
            <a:ext cx="3200400" cy="457200"/>
          </a:xfrm>
          <a:prstGeom prst="accentCallout1">
            <a:avLst>
              <a:gd name="adj1" fmla="val 62662"/>
              <a:gd name="adj2" fmla="val -2949"/>
              <a:gd name="adj3" fmla="val 524201"/>
              <a:gd name="adj4" fmla="val -290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a:t>
            </a:r>
            <a:r>
              <a:rPr lang="en-US" sz="1800" dirty="0" smtClean="0">
                <a:solidFill>
                  <a:sysClr val="windowText" lastClr="000000"/>
                </a:solidFill>
              </a:rPr>
              <a:t>: Xin Dong </a:t>
            </a:r>
          </a:p>
          <a:p>
            <a:r>
              <a:rPr lang="en-US" sz="1800" dirty="0" smtClean="0">
                <a:solidFill>
                  <a:sysClr val="windowText" lastClr="000000"/>
                </a:solidFill>
              </a:rPr>
              <a:t>R. Polytechnic Institute</a:t>
            </a:r>
          </a:p>
        </p:txBody>
      </p:sp>
      <p:sp>
        <p:nvSpPr>
          <p:cNvPr id="22" name="Line Callout 1 (Accent Bar) 21"/>
          <p:cNvSpPr/>
          <p:nvPr/>
        </p:nvSpPr>
        <p:spPr>
          <a:xfrm>
            <a:off x="4605411" y="2011948"/>
            <a:ext cx="3429000" cy="685800"/>
          </a:xfrm>
          <a:prstGeom prst="accentCallout1">
            <a:avLst>
              <a:gd name="adj1" fmla="val 44480"/>
              <a:gd name="adj2" fmla="val -2578"/>
              <a:gd name="adj3" fmla="val 252366"/>
              <a:gd name="adj4" fmla="val -2640"/>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r2</a:t>
            </a:r>
            <a:r>
              <a:rPr lang="en-US" sz="1800" dirty="0" smtClean="0">
                <a:solidFill>
                  <a:sysClr val="windowText" lastClr="000000"/>
                </a:solidFill>
              </a:rPr>
              <a:t>: Xin Dong  </a:t>
            </a:r>
          </a:p>
          <a:p>
            <a:r>
              <a:rPr lang="en-US" sz="1800" dirty="0" smtClean="0">
                <a:solidFill>
                  <a:sysClr val="windowText" lastClr="000000"/>
                </a:solidFill>
              </a:rPr>
              <a:t>University of Washington</a:t>
            </a:r>
          </a:p>
        </p:txBody>
      </p:sp>
      <p:sp>
        <p:nvSpPr>
          <p:cNvPr id="23" name="Line Callout 1 (Accent Bar) 22"/>
          <p:cNvSpPr/>
          <p:nvPr/>
        </p:nvSpPr>
        <p:spPr>
          <a:xfrm>
            <a:off x="5291211" y="2697748"/>
            <a:ext cx="2895600" cy="457200"/>
          </a:xfrm>
          <a:prstGeom prst="accentCallout1">
            <a:avLst>
              <a:gd name="adj1" fmla="val 89313"/>
              <a:gd name="adj2" fmla="val -2840"/>
              <a:gd name="adj3" fmla="val 222329"/>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r3</a:t>
            </a:r>
            <a:r>
              <a:rPr lang="en-US" sz="1800" dirty="0" smtClean="0">
                <a:solidFill>
                  <a:sysClr val="windowText" lastClr="000000"/>
                </a:solidFill>
              </a:rPr>
              <a:t>: Xin Dong  </a:t>
            </a:r>
          </a:p>
          <a:p>
            <a:r>
              <a:rPr lang="en-US" sz="1800" dirty="0" smtClean="0">
                <a:solidFill>
                  <a:sysClr val="windowText" lastClr="000000"/>
                </a:solidFill>
              </a:rPr>
              <a:t>University of Washington</a:t>
            </a:r>
          </a:p>
        </p:txBody>
      </p:sp>
      <p:sp>
        <p:nvSpPr>
          <p:cNvPr id="24" name="Line Callout 1 (Accent Bar) 23"/>
          <p:cNvSpPr/>
          <p:nvPr/>
        </p:nvSpPr>
        <p:spPr>
          <a:xfrm>
            <a:off x="7272411" y="1554748"/>
            <a:ext cx="2971800" cy="457200"/>
          </a:xfrm>
          <a:prstGeom prst="accentCallout1">
            <a:avLst>
              <a:gd name="adj1" fmla="val 41883"/>
              <a:gd name="adj2" fmla="val -2578"/>
              <a:gd name="adj3" fmla="val 479396"/>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r4</a:t>
            </a:r>
            <a:r>
              <a:rPr lang="en-US" sz="1800" dirty="0" smtClean="0">
                <a:solidFill>
                  <a:sysClr val="windowText" lastClr="000000"/>
                </a:solidFill>
              </a:rPr>
              <a:t>: Xin Luna Dong</a:t>
            </a:r>
          </a:p>
          <a:p>
            <a:r>
              <a:rPr lang="en-US" sz="1800" dirty="0" smtClean="0">
                <a:solidFill>
                  <a:sysClr val="windowText" lastClr="000000"/>
                </a:solidFill>
              </a:rPr>
              <a:t>University of Washington</a:t>
            </a:r>
          </a:p>
        </p:txBody>
      </p:sp>
      <p:sp>
        <p:nvSpPr>
          <p:cNvPr id="25" name="Line Callout 1 (Accent Bar) 24"/>
          <p:cNvSpPr/>
          <p:nvPr/>
        </p:nvSpPr>
        <p:spPr>
          <a:xfrm>
            <a:off x="8415411" y="2240548"/>
            <a:ext cx="2514600" cy="457200"/>
          </a:xfrm>
          <a:prstGeom prst="accentCallout1">
            <a:avLst>
              <a:gd name="adj1" fmla="val 41883"/>
              <a:gd name="adj2" fmla="val -2578"/>
              <a:gd name="adj3" fmla="val 333520"/>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r5</a:t>
            </a:r>
            <a:r>
              <a:rPr lang="en-US" sz="1800" dirty="0" smtClean="0">
                <a:solidFill>
                  <a:sysClr val="windowText" lastClr="000000"/>
                </a:solidFill>
              </a:rPr>
              <a:t>: Xin Luna Dong</a:t>
            </a:r>
          </a:p>
          <a:p>
            <a:r>
              <a:rPr lang="en-US" sz="1800" dirty="0" smtClean="0">
                <a:solidFill>
                  <a:sysClr val="windowText" lastClr="000000"/>
                </a:solidFill>
              </a:rPr>
              <a:t>AT&amp;T Labs-Research</a:t>
            </a:r>
          </a:p>
        </p:txBody>
      </p:sp>
      <p:sp>
        <p:nvSpPr>
          <p:cNvPr id="26" name="Line Callout 1 (Accent Bar) 25"/>
          <p:cNvSpPr/>
          <p:nvPr/>
        </p:nvSpPr>
        <p:spPr>
          <a:xfrm>
            <a:off x="9329811" y="2850148"/>
            <a:ext cx="2514600" cy="457200"/>
          </a:xfrm>
          <a:prstGeom prst="accentCallout1">
            <a:avLst>
              <a:gd name="adj1" fmla="val 41883"/>
              <a:gd name="adj2" fmla="val -2578"/>
              <a:gd name="adj3" fmla="val 205469"/>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r6</a:t>
            </a:r>
            <a:r>
              <a:rPr lang="en-US" sz="1800" dirty="0" smtClean="0">
                <a:solidFill>
                  <a:sysClr val="windowText" lastClr="000000"/>
                </a:solidFill>
              </a:rPr>
              <a:t>: Xin Luna Dong</a:t>
            </a:r>
          </a:p>
          <a:p>
            <a:r>
              <a:rPr lang="en-US" sz="1800" dirty="0" smtClean="0">
                <a:solidFill>
                  <a:sysClr val="windowText" lastClr="000000"/>
                </a:solidFill>
              </a:rPr>
              <a:t>AT&amp;T Labs-Research</a:t>
            </a:r>
          </a:p>
        </p:txBody>
      </p:sp>
      <p:sp>
        <p:nvSpPr>
          <p:cNvPr id="27" name="Line Callout 1 (Accent Bar) 26"/>
          <p:cNvSpPr/>
          <p:nvPr/>
        </p:nvSpPr>
        <p:spPr>
          <a:xfrm>
            <a:off x="4605411" y="6126748"/>
            <a:ext cx="2895600" cy="457200"/>
          </a:xfrm>
          <a:prstGeom prst="accentCallout1">
            <a:avLst>
              <a:gd name="adj1" fmla="val 49778"/>
              <a:gd name="adj2" fmla="val -2840"/>
              <a:gd name="adj3" fmla="val -437178"/>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r7</a:t>
            </a:r>
            <a:r>
              <a:rPr lang="en-US" sz="1800" dirty="0" smtClean="0">
                <a:solidFill>
                  <a:sysClr val="windowText" lastClr="000000"/>
                </a:solidFill>
              </a:rPr>
              <a:t>: Dong Xin  </a:t>
            </a:r>
          </a:p>
          <a:p>
            <a:r>
              <a:rPr lang="en-US" sz="1800" dirty="0" smtClean="0">
                <a:solidFill>
                  <a:sysClr val="windowText" lastClr="000000"/>
                </a:solidFill>
              </a:rPr>
              <a:t>University of Illinois</a:t>
            </a:r>
          </a:p>
        </p:txBody>
      </p:sp>
      <p:sp>
        <p:nvSpPr>
          <p:cNvPr id="28" name="Line Callout 1 (Accent Bar) 27"/>
          <p:cNvSpPr/>
          <p:nvPr/>
        </p:nvSpPr>
        <p:spPr>
          <a:xfrm>
            <a:off x="6815211" y="6050548"/>
            <a:ext cx="2895600" cy="457200"/>
          </a:xfrm>
          <a:prstGeom prst="accentCallout1">
            <a:avLst>
              <a:gd name="adj1" fmla="val 49778"/>
              <a:gd name="adj2" fmla="val -2840"/>
              <a:gd name="adj3" fmla="val -424985"/>
              <a:gd name="adj4" fmla="val -309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r8</a:t>
            </a:r>
            <a:r>
              <a:rPr lang="en-US" sz="1800" dirty="0" smtClean="0">
                <a:solidFill>
                  <a:sysClr val="windowText" lastClr="000000"/>
                </a:solidFill>
              </a:rPr>
              <a:t>:Dong Xin</a:t>
            </a:r>
          </a:p>
          <a:p>
            <a:r>
              <a:rPr lang="en-US" sz="1800" dirty="0" smtClean="0">
                <a:solidFill>
                  <a:sysClr val="windowText" lastClr="000000"/>
                </a:solidFill>
              </a:rPr>
              <a:t>University of Illinois</a:t>
            </a:r>
          </a:p>
        </p:txBody>
      </p:sp>
      <p:sp>
        <p:nvSpPr>
          <p:cNvPr id="29" name="Line Callout 1 (Accent Bar) 28"/>
          <p:cNvSpPr/>
          <p:nvPr/>
        </p:nvSpPr>
        <p:spPr>
          <a:xfrm>
            <a:off x="7550475" y="4907548"/>
            <a:ext cx="2819400" cy="457200"/>
          </a:xfrm>
          <a:prstGeom prst="accentCallout1">
            <a:avLst>
              <a:gd name="adj1" fmla="val 41883"/>
              <a:gd name="adj2" fmla="val -2578"/>
              <a:gd name="adj3" fmla="val -186429"/>
              <a:gd name="adj4" fmla="val -264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r9</a:t>
            </a:r>
            <a:r>
              <a:rPr lang="en-US" sz="1800" dirty="0" smtClean="0">
                <a:solidFill>
                  <a:sysClr val="windowText" lastClr="000000"/>
                </a:solidFill>
              </a:rPr>
              <a:t>: Dong Xin</a:t>
            </a:r>
          </a:p>
          <a:p>
            <a:r>
              <a:rPr lang="en-US" sz="1800" dirty="0" smtClean="0">
                <a:solidFill>
                  <a:sysClr val="windowText" lastClr="000000"/>
                </a:solidFill>
              </a:rPr>
              <a:t>Microsoft Research</a:t>
            </a:r>
          </a:p>
        </p:txBody>
      </p:sp>
      <p:sp>
        <p:nvSpPr>
          <p:cNvPr id="30" name="Line Callout 1 (Accent Bar) 29"/>
          <p:cNvSpPr/>
          <p:nvPr/>
        </p:nvSpPr>
        <p:spPr>
          <a:xfrm>
            <a:off x="8415411" y="5669548"/>
            <a:ext cx="2895600" cy="457200"/>
          </a:xfrm>
          <a:prstGeom prst="accentCallout1">
            <a:avLst>
              <a:gd name="adj1" fmla="val 49778"/>
              <a:gd name="adj2" fmla="val -2840"/>
              <a:gd name="adj3" fmla="val -338128"/>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r10</a:t>
            </a:r>
            <a:r>
              <a:rPr lang="en-US" sz="1800" dirty="0" smtClean="0">
                <a:solidFill>
                  <a:sysClr val="windowText" lastClr="000000"/>
                </a:solidFill>
              </a:rPr>
              <a:t>: Dong Xin  </a:t>
            </a:r>
          </a:p>
          <a:p>
            <a:r>
              <a:rPr lang="en-US" sz="1800" dirty="0" smtClean="0">
                <a:solidFill>
                  <a:sysClr val="windowText" lastClr="000000"/>
                </a:solidFill>
              </a:rPr>
              <a:t>University of Illinois</a:t>
            </a:r>
          </a:p>
        </p:txBody>
      </p:sp>
      <p:sp>
        <p:nvSpPr>
          <p:cNvPr id="31" name="Line Callout 1 (Accent Bar) 30"/>
          <p:cNvSpPr/>
          <p:nvPr/>
        </p:nvSpPr>
        <p:spPr>
          <a:xfrm>
            <a:off x="8720211" y="4297948"/>
            <a:ext cx="2514600" cy="457200"/>
          </a:xfrm>
          <a:prstGeom prst="accentCallout1">
            <a:avLst>
              <a:gd name="adj1" fmla="val 41883"/>
              <a:gd name="adj2" fmla="val -2578"/>
              <a:gd name="adj3" fmla="val -46931"/>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r11</a:t>
            </a:r>
            <a:r>
              <a:rPr lang="en-US" sz="1800" dirty="0" smtClean="0">
                <a:solidFill>
                  <a:sysClr val="windowText" lastClr="000000"/>
                </a:solidFill>
              </a:rPr>
              <a:t>: Dong Xin  </a:t>
            </a:r>
          </a:p>
          <a:p>
            <a:r>
              <a:rPr lang="en-US" sz="1800" dirty="0" smtClean="0">
                <a:solidFill>
                  <a:sysClr val="windowText" lastClr="000000"/>
                </a:solidFill>
              </a:rPr>
              <a:t>Microsoft Research</a:t>
            </a:r>
          </a:p>
        </p:txBody>
      </p:sp>
      <p:sp>
        <p:nvSpPr>
          <p:cNvPr id="32" name="Line Callout 1 (Accent Bar) 31"/>
          <p:cNvSpPr/>
          <p:nvPr/>
        </p:nvSpPr>
        <p:spPr>
          <a:xfrm>
            <a:off x="9714819" y="4983748"/>
            <a:ext cx="2895600" cy="457200"/>
          </a:xfrm>
          <a:prstGeom prst="accentCallout1">
            <a:avLst>
              <a:gd name="adj1" fmla="val -968"/>
              <a:gd name="adj2" fmla="val 20255"/>
              <a:gd name="adj3" fmla="val -200987"/>
              <a:gd name="adj4" fmla="val 2025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r12</a:t>
            </a:r>
            <a:r>
              <a:rPr lang="en-US" sz="1800" dirty="0" smtClean="0">
                <a:solidFill>
                  <a:sysClr val="windowText" lastClr="000000"/>
                </a:solidFill>
              </a:rPr>
              <a:t>: Dong Xin  </a:t>
            </a:r>
          </a:p>
          <a:p>
            <a:r>
              <a:rPr lang="en-US" sz="1800" dirty="0" smtClean="0">
                <a:solidFill>
                  <a:sysClr val="windowText" lastClr="000000"/>
                </a:solidFill>
              </a:rPr>
              <a:t>Microsoft Research</a:t>
            </a:r>
          </a:p>
        </p:txBody>
      </p:sp>
      <p:sp>
        <p:nvSpPr>
          <p:cNvPr id="33" name="TextBox 32"/>
          <p:cNvSpPr txBox="1"/>
          <p:nvPr/>
        </p:nvSpPr>
        <p:spPr>
          <a:xfrm>
            <a:off x="1818106" y="1350211"/>
            <a:ext cx="886481" cy="461665"/>
          </a:xfrm>
          <a:prstGeom prst="rect">
            <a:avLst/>
          </a:prstGeom>
          <a:noFill/>
        </p:spPr>
        <p:txBody>
          <a:bodyPr wrap="none" rtlCol="0">
            <a:spAutoFit/>
          </a:bodyPr>
          <a:lstStyle/>
          <a:p>
            <a:r>
              <a:rPr lang="en-US" sz="2400" b="1" dirty="0" smtClean="0"/>
              <a:t>DBLP</a:t>
            </a:r>
            <a:endParaRPr lang="en-US" sz="2400" b="1" dirty="0"/>
          </a:p>
        </p:txBody>
      </p:sp>
      <p:sp>
        <p:nvSpPr>
          <p:cNvPr id="36" name="Freeform 35"/>
          <p:cNvSpPr/>
          <p:nvPr/>
        </p:nvSpPr>
        <p:spPr bwMode="auto">
          <a:xfrm>
            <a:off x="3019150" y="1245565"/>
            <a:ext cx="2592355" cy="776632"/>
          </a:xfrm>
          <a:custGeom>
            <a:avLst/>
            <a:gdLst>
              <a:gd name="connsiteX0" fmla="*/ 1849308 w 2592355"/>
              <a:gd name="connsiteY0" fmla="*/ 700199 h 776632"/>
              <a:gd name="connsiteX1" fmla="*/ 2545344 w 2592355"/>
              <a:gd name="connsiteY1" fmla="*/ 604665 h 776632"/>
              <a:gd name="connsiteX2" fmla="*/ 2436161 w 2592355"/>
              <a:gd name="connsiteY2" fmla="*/ 249823 h 776632"/>
              <a:gd name="connsiteX3" fmla="*/ 1685535 w 2592355"/>
              <a:gd name="connsiteY3" fmla="*/ 45106 h 776632"/>
              <a:gd name="connsiteX4" fmla="*/ 607361 w 2592355"/>
              <a:gd name="connsiteY4" fmla="*/ 4163 h 776632"/>
              <a:gd name="connsiteX5" fmla="*/ 143338 w 2592355"/>
              <a:gd name="connsiteY5" fmla="*/ 113345 h 776632"/>
              <a:gd name="connsiteX6" fmla="*/ 20508 w 2592355"/>
              <a:gd name="connsiteY6" fmla="*/ 413596 h 776632"/>
              <a:gd name="connsiteX7" fmla="*/ 211576 w 2592355"/>
              <a:gd name="connsiteY7" fmla="*/ 754790 h 776632"/>
              <a:gd name="connsiteX8" fmla="*/ 1931194 w 2592355"/>
              <a:gd name="connsiteY8" fmla="*/ 713847 h 776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2355" h="776632">
                <a:moveTo>
                  <a:pt x="1849308" y="700199"/>
                </a:moveTo>
                <a:cubicBezTo>
                  <a:pt x="2148421" y="689963"/>
                  <a:pt x="2447535" y="679728"/>
                  <a:pt x="2545344" y="604665"/>
                </a:cubicBezTo>
                <a:cubicBezTo>
                  <a:pt x="2643153" y="529602"/>
                  <a:pt x="2579462" y="343083"/>
                  <a:pt x="2436161" y="249823"/>
                </a:cubicBezTo>
                <a:cubicBezTo>
                  <a:pt x="2292860" y="156563"/>
                  <a:pt x="1990335" y="86049"/>
                  <a:pt x="1685535" y="45106"/>
                </a:cubicBezTo>
                <a:cubicBezTo>
                  <a:pt x="1380735" y="4163"/>
                  <a:pt x="864394" y="-7210"/>
                  <a:pt x="607361" y="4163"/>
                </a:cubicBezTo>
                <a:cubicBezTo>
                  <a:pt x="350328" y="15536"/>
                  <a:pt x="241147" y="45106"/>
                  <a:pt x="143338" y="113345"/>
                </a:cubicBezTo>
                <a:cubicBezTo>
                  <a:pt x="45529" y="181584"/>
                  <a:pt x="9135" y="306689"/>
                  <a:pt x="20508" y="413596"/>
                </a:cubicBezTo>
                <a:cubicBezTo>
                  <a:pt x="31881" y="520503"/>
                  <a:pt x="-106872" y="704748"/>
                  <a:pt x="211576" y="754790"/>
                </a:cubicBezTo>
                <a:cubicBezTo>
                  <a:pt x="530024" y="804832"/>
                  <a:pt x="1230609" y="759339"/>
                  <a:pt x="1931194" y="713847"/>
                </a:cubicBezTo>
              </a:path>
            </a:pathLst>
          </a:cu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37" name="Freeform 36"/>
          <p:cNvSpPr/>
          <p:nvPr/>
        </p:nvSpPr>
        <p:spPr bwMode="auto">
          <a:xfrm>
            <a:off x="8384946" y="2162177"/>
            <a:ext cx="3312421" cy="1404661"/>
          </a:xfrm>
          <a:custGeom>
            <a:avLst/>
            <a:gdLst>
              <a:gd name="connsiteX0" fmla="*/ 2475157 w 3133116"/>
              <a:gd name="connsiteY0" fmla="*/ 365091 h 1404661"/>
              <a:gd name="connsiteX1" fmla="*/ 2052076 w 3133116"/>
              <a:gd name="connsiteY1" fmla="*/ 146727 h 1404661"/>
              <a:gd name="connsiteX2" fmla="*/ 1328745 w 3133116"/>
              <a:gd name="connsiteY2" fmla="*/ 23897 h 1404661"/>
              <a:gd name="connsiteX3" fmla="*/ 73151 w 3133116"/>
              <a:gd name="connsiteY3" fmla="*/ 78488 h 1404661"/>
              <a:gd name="connsiteX4" fmla="*/ 264219 w 3133116"/>
              <a:gd name="connsiteY4" fmla="*/ 774524 h 1404661"/>
              <a:gd name="connsiteX5" fmla="*/ 1219563 w 3133116"/>
              <a:gd name="connsiteY5" fmla="*/ 1293139 h 1404661"/>
              <a:gd name="connsiteX6" fmla="*/ 2325031 w 3133116"/>
              <a:gd name="connsiteY6" fmla="*/ 1402321 h 1404661"/>
              <a:gd name="connsiteX7" fmla="*/ 3116601 w 3133116"/>
              <a:gd name="connsiteY7" fmla="*/ 1238548 h 1404661"/>
              <a:gd name="connsiteX8" fmla="*/ 2829998 w 3133116"/>
              <a:gd name="connsiteY8" fmla="*/ 678989 h 1404661"/>
              <a:gd name="connsiteX9" fmla="*/ 2475157 w 3133116"/>
              <a:gd name="connsiteY9" fmla="*/ 365091 h 140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3116" h="1404661">
                <a:moveTo>
                  <a:pt x="2475157" y="365091"/>
                </a:moveTo>
                <a:cubicBezTo>
                  <a:pt x="2345503" y="276381"/>
                  <a:pt x="2243145" y="203593"/>
                  <a:pt x="2052076" y="146727"/>
                </a:cubicBezTo>
                <a:cubicBezTo>
                  <a:pt x="1861007" y="89861"/>
                  <a:pt x="1658566" y="35270"/>
                  <a:pt x="1328745" y="23897"/>
                </a:cubicBezTo>
                <a:cubicBezTo>
                  <a:pt x="998924" y="12524"/>
                  <a:pt x="250572" y="-46617"/>
                  <a:pt x="73151" y="78488"/>
                </a:cubicBezTo>
                <a:cubicBezTo>
                  <a:pt x="-104270" y="203592"/>
                  <a:pt x="73150" y="572082"/>
                  <a:pt x="264219" y="774524"/>
                </a:cubicBezTo>
                <a:cubicBezTo>
                  <a:pt x="455288" y="976966"/>
                  <a:pt x="876094" y="1188506"/>
                  <a:pt x="1219563" y="1293139"/>
                </a:cubicBezTo>
                <a:cubicBezTo>
                  <a:pt x="1563032" y="1397772"/>
                  <a:pt x="2008858" y="1411419"/>
                  <a:pt x="2325031" y="1402321"/>
                </a:cubicBezTo>
                <a:cubicBezTo>
                  <a:pt x="2641204" y="1393223"/>
                  <a:pt x="3032440" y="1359103"/>
                  <a:pt x="3116601" y="1238548"/>
                </a:cubicBezTo>
                <a:cubicBezTo>
                  <a:pt x="3200762" y="1117993"/>
                  <a:pt x="2941455" y="822290"/>
                  <a:pt x="2829998" y="678989"/>
                </a:cubicBezTo>
                <a:cubicBezTo>
                  <a:pt x="2718541" y="535688"/>
                  <a:pt x="2604811" y="453801"/>
                  <a:pt x="2475157" y="365091"/>
                </a:cubicBezTo>
                <a:close/>
              </a:path>
            </a:pathLst>
          </a:custGeom>
          <a:noFill/>
          <a:ln w="19050" cap="flat" cmpd="sng" algn="ctr">
            <a:solidFill>
              <a:srgbClr val="C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38" name="Freeform 37"/>
          <p:cNvSpPr/>
          <p:nvPr/>
        </p:nvSpPr>
        <p:spPr bwMode="auto">
          <a:xfrm>
            <a:off x="4607232" y="1293971"/>
            <a:ext cx="5580497" cy="2017514"/>
          </a:xfrm>
          <a:custGeom>
            <a:avLst/>
            <a:gdLst>
              <a:gd name="connsiteX0" fmla="*/ 3385163 w 5580497"/>
              <a:gd name="connsiteY0" fmla="*/ 851160 h 2017514"/>
              <a:gd name="connsiteX1" fmla="*/ 4081199 w 5580497"/>
              <a:gd name="connsiteY1" fmla="*/ 796568 h 2017514"/>
              <a:gd name="connsiteX2" fmla="*/ 5309498 w 5580497"/>
              <a:gd name="connsiteY2" fmla="*/ 810216 h 2017514"/>
              <a:gd name="connsiteX3" fmla="*/ 5568805 w 5580497"/>
              <a:gd name="connsiteY3" fmla="*/ 619148 h 2017514"/>
              <a:gd name="connsiteX4" fmla="*/ 5077486 w 5580497"/>
              <a:gd name="connsiteY4" fmla="*/ 168771 h 2017514"/>
              <a:gd name="connsiteX5" fmla="*/ 3917426 w 5580497"/>
              <a:gd name="connsiteY5" fmla="*/ 4998 h 2017514"/>
              <a:gd name="connsiteX6" fmla="*/ 1897557 w 5580497"/>
              <a:gd name="connsiteY6" fmla="*/ 332545 h 2017514"/>
              <a:gd name="connsiteX7" fmla="*/ 955862 w 5580497"/>
              <a:gd name="connsiteY7" fmla="*/ 673739 h 2017514"/>
              <a:gd name="connsiteX8" fmla="*/ 41462 w 5580497"/>
              <a:gd name="connsiteY8" fmla="*/ 905751 h 2017514"/>
              <a:gd name="connsiteX9" fmla="*/ 218883 w 5580497"/>
              <a:gd name="connsiteY9" fmla="*/ 1560843 h 2017514"/>
              <a:gd name="connsiteX10" fmla="*/ 778441 w 5580497"/>
              <a:gd name="connsiteY10" fmla="*/ 1888389 h 2017514"/>
              <a:gd name="connsiteX11" fmla="*/ 1624602 w 5580497"/>
              <a:gd name="connsiteY11" fmla="*/ 1983924 h 2017514"/>
              <a:gd name="connsiteX12" fmla="*/ 3030321 w 5580497"/>
              <a:gd name="connsiteY12" fmla="*/ 2011219 h 2017514"/>
              <a:gd name="connsiteX13" fmla="*/ 3453402 w 5580497"/>
              <a:gd name="connsiteY13" fmla="*/ 1874742 h 2017514"/>
              <a:gd name="connsiteX14" fmla="*/ 3385163 w 5580497"/>
              <a:gd name="connsiteY14" fmla="*/ 1574491 h 2017514"/>
              <a:gd name="connsiteX15" fmla="*/ 3275981 w 5580497"/>
              <a:gd name="connsiteY15" fmla="*/ 1342479 h 2017514"/>
              <a:gd name="connsiteX16" fmla="*/ 3262333 w 5580497"/>
              <a:gd name="connsiteY16" fmla="*/ 1055876 h 2017514"/>
              <a:gd name="connsiteX17" fmla="*/ 3385163 w 5580497"/>
              <a:gd name="connsiteY17" fmla="*/ 851160 h 2017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80497" h="2017514">
                <a:moveTo>
                  <a:pt x="3385163" y="851160"/>
                </a:moveTo>
                <a:cubicBezTo>
                  <a:pt x="3521641" y="807942"/>
                  <a:pt x="3760477" y="803392"/>
                  <a:pt x="4081199" y="796568"/>
                </a:cubicBezTo>
                <a:cubicBezTo>
                  <a:pt x="4401921" y="789744"/>
                  <a:pt x="5061564" y="839786"/>
                  <a:pt x="5309498" y="810216"/>
                </a:cubicBezTo>
                <a:cubicBezTo>
                  <a:pt x="5557432" y="780646"/>
                  <a:pt x="5607474" y="726055"/>
                  <a:pt x="5568805" y="619148"/>
                </a:cubicBezTo>
                <a:cubicBezTo>
                  <a:pt x="5530136" y="512241"/>
                  <a:pt x="5352716" y="271129"/>
                  <a:pt x="5077486" y="168771"/>
                </a:cubicBezTo>
                <a:cubicBezTo>
                  <a:pt x="4802256" y="66413"/>
                  <a:pt x="4447414" y="-22298"/>
                  <a:pt x="3917426" y="4998"/>
                </a:cubicBezTo>
                <a:cubicBezTo>
                  <a:pt x="3387438" y="32294"/>
                  <a:pt x="2391151" y="221088"/>
                  <a:pt x="1897557" y="332545"/>
                </a:cubicBezTo>
                <a:cubicBezTo>
                  <a:pt x="1403963" y="444002"/>
                  <a:pt x="1265211" y="578205"/>
                  <a:pt x="955862" y="673739"/>
                </a:cubicBezTo>
                <a:cubicBezTo>
                  <a:pt x="646513" y="769273"/>
                  <a:pt x="164292" y="757900"/>
                  <a:pt x="41462" y="905751"/>
                </a:cubicBezTo>
                <a:cubicBezTo>
                  <a:pt x="-81368" y="1053602"/>
                  <a:pt x="96053" y="1397070"/>
                  <a:pt x="218883" y="1560843"/>
                </a:cubicBezTo>
                <a:cubicBezTo>
                  <a:pt x="341713" y="1724616"/>
                  <a:pt x="544154" y="1817876"/>
                  <a:pt x="778441" y="1888389"/>
                </a:cubicBezTo>
                <a:cubicBezTo>
                  <a:pt x="1012727" y="1958903"/>
                  <a:pt x="1249289" y="1963452"/>
                  <a:pt x="1624602" y="1983924"/>
                </a:cubicBezTo>
                <a:cubicBezTo>
                  <a:pt x="1999915" y="2004396"/>
                  <a:pt x="2725521" y="2029416"/>
                  <a:pt x="3030321" y="2011219"/>
                </a:cubicBezTo>
                <a:cubicBezTo>
                  <a:pt x="3335121" y="1993022"/>
                  <a:pt x="3394262" y="1947530"/>
                  <a:pt x="3453402" y="1874742"/>
                </a:cubicBezTo>
                <a:cubicBezTo>
                  <a:pt x="3512542" y="1801954"/>
                  <a:pt x="3414733" y="1663202"/>
                  <a:pt x="3385163" y="1574491"/>
                </a:cubicBezTo>
                <a:cubicBezTo>
                  <a:pt x="3355593" y="1485780"/>
                  <a:pt x="3296453" y="1428915"/>
                  <a:pt x="3275981" y="1342479"/>
                </a:cubicBezTo>
                <a:cubicBezTo>
                  <a:pt x="3255509" y="1256043"/>
                  <a:pt x="3244136" y="1137762"/>
                  <a:pt x="3262333" y="1055876"/>
                </a:cubicBezTo>
                <a:cubicBezTo>
                  <a:pt x="3280530" y="973990"/>
                  <a:pt x="3248685" y="894378"/>
                  <a:pt x="3385163" y="851160"/>
                </a:cubicBezTo>
                <a:close/>
              </a:path>
            </a:pathLst>
          </a:custGeom>
          <a:noFill/>
          <a:ln w="19050" cap="flat" cmpd="sng" algn="ctr">
            <a:solidFill>
              <a:srgbClr val="C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39" name="Freeform 38"/>
          <p:cNvSpPr/>
          <p:nvPr/>
        </p:nvSpPr>
        <p:spPr bwMode="auto">
          <a:xfrm>
            <a:off x="7560365" y="4211320"/>
            <a:ext cx="4364467" cy="1347041"/>
          </a:xfrm>
          <a:custGeom>
            <a:avLst/>
            <a:gdLst>
              <a:gd name="connsiteX0" fmla="*/ 2096218 w 4364467"/>
              <a:gd name="connsiteY0" fmla="*/ 22198 h 1347041"/>
              <a:gd name="connsiteX1" fmla="*/ 1454773 w 4364467"/>
              <a:gd name="connsiteY1" fmla="*/ 49493 h 1347041"/>
              <a:gd name="connsiteX2" fmla="*/ 349304 w 4364467"/>
              <a:gd name="connsiteY2" fmla="*/ 458926 h 1347041"/>
              <a:gd name="connsiteX3" fmla="*/ 62701 w 4364467"/>
              <a:gd name="connsiteY3" fmla="*/ 1127666 h 1347041"/>
              <a:gd name="connsiteX4" fmla="*/ 1413830 w 4364467"/>
              <a:gd name="connsiteY4" fmla="*/ 1318735 h 1347041"/>
              <a:gd name="connsiteX5" fmla="*/ 3106152 w 4364467"/>
              <a:gd name="connsiteY5" fmla="*/ 1346031 h 1347041"/>
              <a:gd name="connsiteX6" fmla="*/ 4006904 w 4364467"/>
              <a:gd name="connsiteY6" fmla="*/ 1332383 h 1347041"/>
              <a:gd name="connsiteX7" fmla="*/ 4348098 w 4364467"/>
              <a:gd name="connsiteY7" fmla="*/ 1195905 h 1347041"/>
              <a:gd name="connsiteX8" fmla="*/ 4238916 w 4364467"/>
              <a:gd name="connsiteY8" fmla="*/ 841063 h 1347041"/>
              <a:gd name="connsiteX9" fmla="*/ 3624767 w 4364467"/>
              <a:gd name="connsiteY9" fmla="*/ 404335 h 1347041"/>
              <a:gd name="connsiteX10" fmla="*/ 2983322 w 4364467"/>
              <a:gd name="connsiteY10" fmla="*/ 145028 h 1347041"/>
              <a:gd name="connsiteX11" fmla="*/ 2546594 w 4364467"/>
              <a:gd name="connsiteY11" fmla="*/ 63141 h 1347041"/>
              <a:gd name="connsiteX12" fmla="*/ 1932445 w 4364467"/>
              <a:gd name="connsiteY12" fmla="*/ 22198 h 134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64467" h="1347041">
                <a:moveTo>
                  <a:pt x="2096218" y="22198"/>
                </a:moveTo>
                <a:cubicBezTo>
                  <a:pt x="1921071" y="-549"/>
                  <a:pt x="1745925" y="-23295"/>
                  <a:pt x="1454773" y="49493"/>
                </a:cubicBezTo>
                <a:cubicBezTo>
                  <a:pt x="1163621" y="122281"/>
                  <a:pt x="581316" y="279231"/>
                  <a:pt x="349304" y="458926"/>
                </a:cubicBezTo>
                <a:cubicBezTo>
                  <a:pt x="117292" y="638622"/>
                  <a:pt x="-114720" y="984365"/>
                  <a:pt x="62701" y="1127666"/>
                </a:cubicBezTo>
                <a:cubicBezTo>
                  <a:pt x="240122" y="1270967"/>
                  <a:pt x="906588" y="1282341"/>
                  <a:pt x="1413830" y="1318735"/>
                </a:cubicBezTo>
                <a:cubicBezTo>
                  <a:pt x="1921072" y="1355129"/>
                  <a:pt x="3106152" y="1346031"/>
                  <a:pt x="3106152" y="1346031"/>
                </a:cubicBezTo>
                <a:lnTo>
                  <a:pt x="4006904" y="1332383"/>
                </a:lnTo>
                <a:cubicBezTo>
                  <a:pt x="4213895" y="1307362"/>
                  <a:pt x="4309429" y="1277792"/>
                  <a:pt x="4348098" y="1195905"/>
                </a:cubicBezTo>
                <a:cubicBezTo>
                  <a:pt x="4386767" y="1114018"/>
                  <a:pt x="4359471" y="972991"/>
                  <a:pt x="4238916" y="841063"/>
                </a:cubicBezTo>
                <a:cubicBezTo>
                  <a:pt x="4118361" y="709135"/>
                  <a:pt x="3834033" y="520341"/>
                  <a:pt x="3624767" y="404335"/>
                </a:cubicBezTo>
                <a:cubicBezTo>
                  <a:pt x="3415501" y="288329"/>
                  <a:pt x="3163018" y="201894"/>
                  <a:pt x="2983322" y="145028"/>
                </a:cubicBezTo>
                <a:cubicBezTo>
                  <a:pt x="2803627" y="88162"/>
                  <a:pt x="2721740" y="83613"/>
                  <a:pt x="2546594" y="63141"/>
                </a:cubicBezTo>
                <a:cubicBezTo>
                  <a:pt x="2371448" y="42669"/>
                  <a:pt x="2151946" y="32433"/>
                  <a:pt x="1932445" y="22198"/>
                </a:cubicBezTo>
              </a:path>
            </a:pathLst>
          </a:cu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40" name="Freeform 39"/>
          <p:cNvSpPr/>
          <p:nvPr/>
        </p:nvSpPr>
        <p:spPr bwMode="auto">
          <a:xfrm>
            <a:off x="4297489" y="5559593"/>
            <a:ext cx="6392918" cy="1218199"/>
          </a:xfrm>
          <a:custGeom>
            <a:avLst/>
            <a:gdLst>
              <a:gd name="connsiteX0" fmla="*/ 4967785 w 6392918"/>
              <a:gd name="connsiteY0" fmla="*/ 12804 h 1218199"/>
              <a:gd name="connsiteX1" fmla="*/ 3753134 w 6392918"/>
              <a:gd name="connsiteY1" fmla="*/ 26452 h 1218199"/>
              <a:gd name="connsiteX2" fmla="*/ 887104 w 6392918"/>
              <a:gd name="connsiteY2" fmla="*/ 244816 h 1218199"/>
              <a:gd name="connsiteX3" fmla="*/ 0 w 6392918"/>
              <a:gd name="connsiteY3" fmla="*/ 818022 h 1218199"/>
              <a:gd name="connsiteX4" fmla="*/ 887104 w 6392918"/>
              <a:gd name="connsiteY4" fmla="*/ 1200159 h 1218199"/>
              <a:gd name="connsiteX5" fmla="*/ 4517409 w 6392918"/>
              <a:gd name="connsiteY5" fmla="*/ 1104625 h 1218199"/>
              <a:gd name="connsiteX6" fmla="*/ 6277970 w 6392918"/>
              <a:gd name="connsiteY6" fmla="*/ 654249 h 1218199"/>
              <a:gd name="connsiteX7" fmla="*/ 6155140 w 6392918"/>
              <a:gd name="connsiteY7" fmla="*/ 258464 h 1218199"/>
              <a:gd name="connsiteX8" fmla="*/ 5609230 w 6392918"/>
              <a:gd name="connsiteY8" fmla="*/ 108338 h 1218199"/>
              <a:gd name="connsiteX9" fmla="*/ 4967785 w 6392918"/>
              <a:gd name="connsiteY9" fmla="*/ 12804 h 121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92918" h="1218199">
                <a:moveTo>
                  <a:pt x="4967785" y="12804"/>
                </a:moveTo>
                <a:cubicBezTo>
                  <a:pt x="4658436" y="-844"/>
                  <a:pt x="4433247" y="-12217"/>
                  <a:pt x="3753134" y="26452"/>
                </a:cubicBezTo>
                <a:cubicBezTo>
                  <a:pt x="3073020" y="65121"/>
                  <a:pt x="1512626" y="112888"/>
                  <a:pt x="887104" y="244816"/>
                </a:cubicBezTo>
                <a:cubicBezTo>
                  <a:pt x="261582" y="376744"/>
                  <a:pt x="0" y="658798"/>
                  <a:pt x="0" y="818022"/>
                </a:cubicBezTo>
                <a:cubicBezTo>
                  <a:pt x="0" y="977246"/>
                  <a:pt x="134203" y="1152392"/>
                  <a:pt x="887104" y="1200159"/>
                </a:cubicBezTo>
                <a:cubicBezTo>
                  <a:pt x="1640005" y="1247926"/>
                  <a:pt x="3618931" y="1195610"/>
                  <a:pt x="4517409" y="1104625"/>
                </a:cubicBezTo>
                <a:cubicBezTo>
                  <a:pt x="5415887" y="1013640"/>
                  <a:pt x="6005015" y="795276"/>
                  <a:pt x="6277970" y="654249"/>
                </a:cubicBezTo>
                <a:cubicBezTo>
                  <a:pt x="6550925" y="513222"/>
                  <a:pt x="6266597" y="349449"/>
                  <a:pt x="6155140" y="258464"/>
                </a:cubicBezTo>
                <a:cubicBezTo>
                  <a:pt x="6043683" y="167479"/>
                  <a:pt x="5807123" y="147007"/>
                  <a:pt x="5609230" y="108338"/>
                </a:cubicBezTo>
                <a:cubicBezTo>
                  <a:pt x="5411338" y="69669"/>
                  <a:pt x="5277134" y="26452"/>
                  <a:pt x="4967785" y="12804"/>
                </a:cubicBezTo>
                <a:close/>
              </a:path>
            </a:pathLst>
          </a:custGeom>
          <a:noFill/>
          <a:ln w="19050" cap="flat" cmpd="sng" algn="ctr">
            <a:solidFill>
              <a:srgbClr val="C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41" name="TextBox 40"/>
          <p:cNvSpPr txBox="1"/>
          <p:nvPr/>
        </p:nvSpPr>
        <p:spPr>
          <a:xfrm>
            <a:off x="494632" y="1884947"/>
            <a:ext cx="2152316" cy="1200329"/>
          </a:xfrm>
          <a:prstGeom prst="rect">
            <a:avLst/>
          </a:prstGeom>
          <a:solidFill>
            <a:schemeClr val="accent1">
              <a:lumMod val="20000"/>
              <a:lumOff val="80000"/>
            </a:schemeClr>
          </a:solidFill>
          <a:ln>
            <a:noFill/>
          </a:ln>
        </p:spPr>
        <p:txBody>
          <a:bodyPr wrap="square" rtlCol="0">
            <a:spAutoFit/>
          </a:bodyPr>
          <a:lstStyle/>
          <a:p>
            <a:r>
              <a:rPr lang="en-US" dirty="0" smtClean="0">
                <a:solidFill>
                  <a:schemeClr val="accent1"/>
                </a:solidFill>
              </a:rPr>
              <a:t>Each red circle represents a real-world entity over time</a:t>
            </a:r>
            <a:endParaRPr lang="en-US" dirty="0">
              <a:solidFill>
                <a:schemeClr val="accent1"/>
              </a:solidFill>
            </a:endParaRPr>
          </a:p>
        </p:txBody>
      </p:sp>
    </p:spTree>
    <p:extLst>
      <p:ext uri="{BB962C8B-B14F-4D97-AF65-F5344CB8AC3E}">
        <p14:creationId xmlns:p14="http://schemas.microsoft.com/office/powerpoint/2010/main" val="30476700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6" grpId="0" animBg="1"/>
      <p:bldP spid="37" grpId="0" animBg="1"/>
      <p:bldP spid="38" grpId="0" animBg="1"/>
      <p:bldP spid="39" grpId="0" animBg="1"/>
      <p:bldP spid="4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NOT Working for Temporal Data?</a:t>
            </a:r>
            <a:endParaRPr lang="en-US" dirty="0"/>
          </a:p>
        </p:txBody>
      </p:sp>
      <p:grpSp>
        <p:nvGrpSpPr>
          <p:cNvPr id="4" name="Group 3"/>
          <p:cNvGrpSpPr/>
          <p:nvPr/>
        </p:nvGrpSpPr>
        <p:grpSpPr>
          <a:xfrm>
            <a:off x="2852811" y="3612148"/>
            <a:ext cx="8839200" cy="609600"/>
            <a:chOff x="152400" y="3352800"/>
            <a:chExt cx="8839200" cy="609600"/>
          </a:xfrm>
        </p:grpSpPr>
        <p:sp>
          <p:nvSpPr>
            <p:cNvPr id="5" name="Right Arrow 4"/>
            <p:cNvSpPr/>
            <p:nvPr/>
          </p:nvSpPr>
          <p:spPr>
            <a:xfrm>
              <a:off x="1676400" y="3352800"/>
              <a:ext cx="7315200" cy="609600"/>
            </a:xfrm>
            <a:prstGeom prst="rightArrow">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prstClr val="black"/>
                </a:solidFill>
              </a:endParaRPr>
            </a:p>
          </p:txBody>
        </p:sp>
        <p:sp>
          <p:nvSpPr>
            <p:cNvPr id="6" name="Rectangle 5"/>
            <p:cNvSpPr/>
            <p:nvPr/>
          </p:nvSpPr>
          <p:spPr>
            <a:xfrm>
              <a:off x="152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1991</a:t>
              </a:r>
            </a:p>
          </p:txBody>
        </p:sp>
        <p:sp>
          <p:nvSpPr>
            <p:cNvPr id="7" name="Rectangle 6"/>
            <p:cNvSpPr/>
            <p:nvPr/>
          </p:nvSpPr>
          <p:spPr>
            <a:xfrm>
              <a:off x="14478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8" name="Rectangle 7"/>
            <p:cNvSpPr/>
            <p:nvPr/>
          </p:nvSpPr>
          <p:spPr>
            <a:xfrm>
              <a:off x="12192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9" name="Rectangle 8"/>
            <p:cNvSpPr/>
            <p:nvPr/>
          </p:nvSpPr>
          <p:spPr>
            <a:xfrm>
              <a:off x="990600" y="3505200"/>
              <a:ext cx="1524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i="1">
                <a:solidFill>
                  <a:prstClr val="black"/>
                </a:solidFill>
              </a:endParaRPr>
            </a:p>
          </p:txBody>
        </p:sp>
        <p:sp>
          <p:nvSpPr>
            <p:cNvPr id="10" name="Rectangle 9"/>
            <p:cNvSpPr/>
            <p:nvPr/>
          </p:nvSpPr>
          <p:spPr>
            <a:xfrm>
              <a:off x="1676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2004</a:t>
              </a:r>
            </a:p>
          </p:txBody>
        </p:sp>
        <p:sp>
          <p:nvSpPr>
            <p:cNvPr id="11" name="Rectangle 10"/>
            <p:cNvSpPr/>
            <p:nvPr/>
          </p:nvSpPr>
          <p:spPr>
            <a:xfrm>
              <a:off x="2438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2005</a:t>
              </a:r>
            </a:p>
          </p:txBody>
        </p:sp>
        <p:sp>
          <p:nvSpPr>
            <p:cNvPr id="12" name="Rectangle 11"/>
            <p:cNvSpPr/>
            <p:nvPr/>
          </p:nvSpPr>
          <p:spPr>
            <a:xfrm>
              <a:off x="3200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2006</a:t>
              </a:r>
            </a:p>
          </p:txBody>
        </p:sp>
        <p:sp>
          <p:nvSpPr>
            <p:cNvPr id="13" name="Rectangle 12"/>
            <p:cNvSpPr/>
            <p:nvPr/>
          </p:nvSpPr>
          <p:spPr>
            <a:xfrm>
              <a:off x="3962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2007</a:t>
              </a:r>
            </a:p>
          </p:txBody>
        </p:sp>
        <p:sp>
          <p:nvSpPr>
            <p:cNvPr id="14" name="Rectangle 13"/>
            <p:cNvSpPr/>
            <p:nvPr/>
          </p:nvSpPr>
          <p:spPr>
            <a:xfrm>
              <a:off x="4724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2008</a:t>
              </a:r>
            </a:p>
          </p:txBody>
        </p:sp>
        <p:sp>
          <p:nvSpPr>
            <p:cNvPr id="15" name="Rectangle 14"/>
            <p:cNvSpPr/>
            <p:nvPr/>
          </p:nvSpPr>
          <p:spPr>
            <a:xfrm>
              <a:off x="5486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2009</a:t>
              </a:r>
            </a:p>
          </p:txBody>
        </p:sp>
        <p:sp>
          <p:nvSpPr>
            <p:cNvPr id="16" name="Rectangle 15"/>
            <p:cNvSpPr/>
            <p:nvPr/>
          </p:nvSpPr>
          <p:spPr>
            <a:xfrm>
              <a:off x="6248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2010</a:t>
              </a:r>
            </a:p>
          </p:txBody>
        </p:sp>
        <p:sp>
          <p:nvSpPr>
            <p:cNvPr id="17" name="Rectangle 16"/>
            <p:cNvSpPr/>
            <p:nvPr/>
          </p:nvSpPr>
          <p:spPr>
            <a:xfrm>
              <a:off x="7010400" y="3505200"/>
              <a:ext cx="762000" cy="3048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base">
                <a:spcBef>
                  <a:spcPct val="0"/>
                </a:spcBef>
                <a:spcAft>
                  <a:spcPct val="0"/>
                </a:spcAft>
              </a:pPr>
              <a:r>
                <a:rPr lang="en-US" sz="1800" b="1" i="1" dirty="0" smtClean="0">
                  <a:solidFill>
                    <a:srgbClr val="000000"/>
                  </a:solidFill>
                </a:rPr>
                <a:t>2011</a:t>
              </a:r>
            </a:p>
          </p:txBody>
        </p:sp>
      </p:grpSp>
      <p:grpSp>
        <p:nvGrpSpPr>
          <p:cNvPr id="18" name="Group 37"/>
          <p:cNvGrpSpPr/>
          <p:nvPr/>
        </p:nvGrpSpPr>
        <p:grpSpPr>
          <a:xfrm>
            <a:off x="3005211" y="4278898"/>
            <a:ext cx="6638925" cy="1085850"/>
            <a:chOff x="-152400" y="1969532"/>
            <a:chExt cx="7936186" cy="1085850"/>
          </a:xfrm>
        </p:grpSpPr>
        <p:pic>
          <p:nvPicPr>
            <p:cNvPr id="19" name="Picture 4"/>
            <p:cNvPicPr>
              <a:picLocks noChangeAspect="1" noChangeArrowheads="1"/>
            </p:cNvPicPr>
            <p:nvPr/>
          </p:nvPicPr>
          <p:blipFill>
            <a:blip r:embed="rId2" cstate="print"/>
            <a:srcRect/>
            <a:stretch>
              <a:fillRect/>
            </a:stretch>
          </p:blipFill>
          <p:spPr bwMode="auto">
            <a:xfrm>
              <a:off x="-152400" y="1969532"/>
              <a:ext cx="1057275" cy="1085850"/>
            </a:xfrm>
            <a:prstGeom prst="rect">
              <a:avLst/>
            </a:prstGeom>
            <a:noFill/>
            <a:ln w="9525">
              <a:noFill/>
              <a:miter lim="800000"/>
              <a:headEnd/>
              <a:tailEnd/>
            </a:ln>
          </p:spPr>
        </p:pic>
        <p:sp>
          <p:nvSpPr>
            <p:cNvPr id="20" name="TextBox 19"/>
            <p:cNvSpPr txBox="1"/>
            <p:nvPr/>
          </p:nvSpPr>
          <p:spPr>
            <a:xfrm>
              <a:off x="849586" y="1988582"/>
              <a:ext cx="6934200" cy="707886"/>
            </a:xfrm>
            <a:prstGeom prst="rect">
              <a:avLst/>
            </a:prstGeom>
            <a:noFill/>
          </p:spPr>
          <p:txBody>
            <a:bodyPr wrap="square" rtlCol="0">
              <a:spAutoFit/>
            </a:bodyPr>
            <a:lstStyle/>
            <a:p>
              <a:pPr>
                <a:buFontTx/>
                <a:buChar char="-"/>
              </a:pPr>
              <a:r>
                <a:rPr lang="en-US" sz="2000" b="1" dirty="0">
                  <a:solidFill>
                    <a:srgbClr val="C00000"/>
                  </a:solidFill>
                  <a:ea typeface="ＭＳ Ｐゴシック" pitchFamily="34" charset="-128"/>
                </a:rPr>
                <a:t>Traditional solution 2:</a:t>
              </a:r>
            </a:p>
            <a:p>
              <a:r>
                <a:rPr lang="en-US" sz="2000" b="1" dirty="0">
                  <a:solidFill>
                    <a:srgbClr val="C00000"/>
                  </a:solidFill>
                  <a:ea typeface="ＭＳ Ｐゴシック" pitchFamily="34" charset="-128"/>
                </a:rPr>
                <a:t>  using similar names</a:t>
              </a:r>
            </a:p>
          </p:txBody>
        </p:sp>
      </p:grpSp>
      <p:sp>
        <p:nvSpPr>
          <p:cNvPr id="21" name="Line Callout 1 (Accent Bar) 20"/>
          <p:cNvSpPr/>
          <p:nvPr/>
        </p:nvSpPr>
        <p:spPr>
          <a:xfrm>
            <a:off x="3005211" y="1402348"/>
            <a:ext cx="3200400" cy="457200"/>
          </a:xfrm>
          <a:prstGeom prst="accentCallout1">
            <a:avLst>
              <a:gd name="adj1" fmla="val 62662"/>
              <a:gd name="adj2" fmla="val -2949"/>
              <a:gd name="adj3" fmla="val 524201"/>
              <a:gd name="adj4" fmla="val -290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a:t>
            </a:r>
            <a:r>
              <a:rPr lang="en-US" sz="1800" dirty="0" smtClean="0">
                <a:solidFill>
                  <a:sysClr val="windowText" lastClr="000000"/>
                </a:solidFill>
              </a:rPr>
              <a:t>: Xin Dong </a:t>
            </a:r>
          </a:p>
          <a:p>
            <a:r>
              <a:rPr lang="en-US" sz="1800" dirty="0" smtClean="0">
                <a:solidFill>
                  <a:sysClr val="windowText" lastClr="000000"/>
                </a:solidFill>
              </a:rPr>
              <a:t>R. Polytechnic Institute</a:t>
            </a:r>
          </a:p>
        </p:txBody>
      </p:sp>
      <p:sp>
        <p:nvSpPr>
          <p:cNvPr id="22" name="Line Callout 1 (Accent Bar) 21"/>
          <p:cNvSpPr/>
          <p:nvPr/>
        </p:nvSpPr>
        <p:spPr>
          <a:xfrm>
            <a:off x="4605411" y="2011948"/>
            <a:ext cx="3429000" cy="685800"/>
          </a:xfrm>
          <a:prstGeom prst="accentCallout1">
            <a:avLst>
              <a:gd name="adj1" fmla="val 44480"/>
              <a:gd name="adj2" fmla="val -2578"/>
              <a:gd name="adj3" fmla="val 252366"/>
              <a:gd name="adj4" fmla="val -2640"/>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r2</a:t>
            </a:r>
            <a:r>
              <a:rPr lang="en-US" sz="1800" dirty="0" smtClean="0">
                <a:solidFill>
                  <a:sysClr val="windowText" lastClr="000000"/>
                </a:solidFill>
              </a:rPr>
              <a:t>: Xin Dong  </a:t>
            </a:r>
          </a:p>
          <a:p>
            <a:r>
              <a:rPr lang="en-US" sz="1800" dirty="0" smtClean="0">
                <a:solidFill>
                  <a:sysClr val="windowText" lastClr="000000"/>
                </a:solidFill>
              </a:rPr>
              <a:t>University of Washington</a:t>
            </a:r>
          </a:p>
        </p:txBody>
      </p:sp>
      <p:sp>
        <p:nvSpPr>
          <p:cNvPr id="23" name="Line Callout 1 (Accent Bar) 22"/>
          <p:cNvSpPr/>
          <p:nvPr/>
        </p:nvSpPr>
        <p:spPr>
          <a:xfrm>
            <a:off x="5291211" y="2697748"/>
            <a:ext cx="2895600" cy="457200"/>
          </a:xfrm>
          <a:prstGeom prst="accentCallout1">
            <a:avLst>
              <a:gd name="adj1" fmla="val 89313"/>
              <a:gd name="adj2" fmla="val -2840"/>
              <a:gd name="adj3" fmla="val 222329"/>
              <a:gd name="adj4" fmla="val -257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r3</a:t>
            </a:r>
            <a:r>
              <a:rPr lang="en-US" sz="1800" dirty="0" smtClean="0">
                <a:solidFill>
                  <a:sysClr val="windowText" lastClr="000000"/>
                </a:solidFill>
              </a:rPr>
              <a:t>: Xin Dong  </a:t>
            </a:r>
          </a:p>
          <a:p>
            <a:r>
              <a:rPr lang="en-US" sz="1800" dirty="0" smtClean="0">
                <a:solidFill>
                  <a:sysClr val="windowText" lastClr="000000"/>
                </a:solidFill>
              </a:rPr>
              <a:t>University of Washington</a:t>
            </a:r>
          </a:p>
        </p:txBody>
      </p:sp>
      <p:sp>
        <p:nvSpPr>
          <p:cNvPr id="24" name="Line Callout 1 (Accent Bar) 23"/>
          <p:cNvSpPr/>
          <p:nvPr/>
        </p:nvSpPr>
        <p:spPr>
          <a:xfrm>
            <a:off x="7272411" y="1554748"/>
            <a:ext cx="2971800" cy="457200"/>
          </a:xfrm>
          <a:prstGeom prst="accentCallout1">
            <a:avLst>
              <a:gd name="adj1" fmla="val 41883"/>
              <a:gd name="adj2" fmla="val -2578"/>
              <a:gd name="adj3" fmla="val 479396"/>
              <a:gd name="adj4" fmla="val -323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r4</a:t>
            </a:r>
            <a:r>
              <a:rPr lang="en-US" sz="1800" dirty="0" smtClean="0">
                <a:solidFill>
                  <a:sysClr val="windowText" lastClr="000000"/>
                </a:solidFill>
              </a:rPr>
              <a:t>: Xin Luna Dong</a:t>
            </a:r>
          </a:p>
          <a:p>
            <a:r>
              <a:rPr lang="en-US" sz="1800" dirty="0" smtClean="0">
                <a:solidFill>
                  <a:sysClr val="windowText" lastClr="000000"/>
                </a:solidFill>
              </a:rPr>
              <a:t>University of Washington</a:t>
            </a:r>
          </a:p>
        </p:txBody>
      </p:sp>
      <p:sp>
        <p:nvSpPr>
          <p:cNvPr id="25" name="Line Callout 1 (Accent Bar) 24"/>
          <p:cNvSpPr/>
          <p:nvPr/>
        </p:nvSpPr>
        <p:spPr>
          <a:xfrm>
            <a:off x="8415411" y="2240548"/>
            <a:ext cx="2514600" cy="457200"/>
          </a:xfrm>
          <a:prstGeom prst="accentCallout1">
            <a:avLst>
              <a:gd name="adj1" fmla="val 41883"/>
              <a:gd name="adj2" fmla="val -2578"/>
              <a:gd name="adj3" fmla="val 333520"/>
              <a:gd name="adj4" fmla="val -303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r5</a:t>
            </a:r>
            <a:r>
              <a:rPr lang="en-US" sz="1800" dirty="0" smtClean="0">
                <a:solidFill>
                  <a:sysClr val="windowText" lastClr="000000"/>
                </a:solidFill>
              </a:rPr>
              <a:t>: Xin Luna Dong</a:t>
            </a:r>
          </a:p>
          <a:p>
            <a:r>
              <a:rPr lang="en-US" sz="1800" dirty="0" smtClean="0">
                <a:solidFill>
                  <a:sysClr val="windowText" lastClr="000000"/>
                </a:solidFill>
              </a:rPr>
              <a:t>AT&amp;T Labs-Research</a:t>
            </a:r>
          </a:p>
        </p:txBody>
      </p:sp>
      <p:sp>
        <p:nvSpPr>
          <p:cNvPr id="26" name="Line Callout 1 (Accent Bar) 25"/>
          <p:cNvSpPr/>
          <p:nvPr/>
        </p:nvSpPr>
        <p:spPr>
          <a:xfrm>
            <a:off x="9329811" y="2850148"/>
            <a:ext cx="2514600" cy="457200"/>
          </a:xfrm>
          <a:prstGeom prst="accentCallout1">
            <a:avLst>
              <a:gd name="adj1" fmla="val 41883"/>
              <a:gd name="adj2" fmla="val -2578"/>
              <a:gd name="adj3" fmla="val 205469"/>
              <a:gd name="adj4" fmla="val -256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r6</a:t>
            </a:r>
            <a:r>
              <a:rPr lang="en-US" sz="1800" dirty="0" smtClean="0">
                <a:solidFill>
                  <a:sysClr val="windowText" lastClr="000000"/>
                </a:solidFill>
              </a:rPr>
              <a:t>: Xin Luna Dong</a:t>
            </a:r>
          </a:p>
          <a:p>
            <a:r>
              <a:rPr lang="en-US" sz="1800" dirty="0" smtClean="0">
                <a:solidFill>
                  <a:sysClr val="windowText" lastClr="000000"/>
                </a:solidFill>
              </a:rPr>
              <a:t>AT&amp;T Labs-Research</a:t>
            </a:r>
          </a:p>
        </p:txBody>
      </p:sp>
      <p:sp>
        <p:nvSpPr>
          <p:cNvPr id="27" name="Line Callout 1 (Accent Bar) 26"/>
          <p:cNvSpPr/>
          <p:nvPr/>
        </p:nvSpPr>
        <p:spPr>
          <a:xfrm>
            <a:off x="4605411" y="6126748"/>
            <a:ext cx="2895600" cy="457200"/>
          </a:xfrm>
          <a:prstGeom prst="accentCallout1">
            <a:avLst>
              <a:gd name="adj1" fmla="val 49778"/>
              <a:gd name="adj2" fmla="val -2840"/>
              <a:gd name="adj3" fmla="val -437178"/>
              <a:gd name="adj4" fmla="val -3118"/>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r7</a:t>
            </a:r>
            <a:r>
              <a:rPr lang="en-US" sz="1800" dirty="0" smtClean="0">
                <a:solidFill>
                  <a:sysClr val="windowText" lastClr="000000"/>
                </a:solidFill>
              </a:rPr>
              <a:t>: Dong Xin  </a:t>
            </a:r>
          </a:p>
          <a:p>
            <a:r>
              <a:rPr lang="en-US" sz="1800" dirty="0" smtClean="0">
                <a:solidFill>
                  <a:sysClr val="windowText" lastClr="000000"/>
                </a:solidFill>
              </a:rPr>
              <a:t>University of Illinois</a:t>
            </a:r>
          </a:p>
        </p:txBody>
      </p:sp>
      <p:sp>
        <p:nvSpPr>
          <p:cNvPr id="28" name="Line Callout 1 (Accent Bar) 27"/>
          <p:cNvSpPr/>
          <p:nvPr/>
        </p:nvSpPr>
        <p:spPr>
          <a:xfrm>
            <a:off x="6815211" y="6050548"/>
            <a:ext cx="2895600" cy="457200"/>
          </a:xfrm>
          <a:prstGeom prst="accentCallout1">
            <a:avLst>
              <a:gd name="adj1" fmla="val 49778"/>
              <a:gd name="adj2" fmla="val -2840"/>
              <a:gd name="adj3" fmla="val -424985"/>
              <a:gd name="adj4" fmla="val -309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r8</a:t>
            </a:r>
            <a:r>
              <a:rPr lang="en-US" sz="1800" dirty="0" smtClean="0">
                <a:solidFill>
                  <a:sysClr val="windowText" lastClr="000000"/>
                </a:solidFill>
              </a:rPr>
              <a:t>:Dong Xin</a:t>
            </a:r>
          </a:p>
          <a:p>
            <a:r>
              <a:rPr lang="en-US" sz="1800" dirty="0" smtClean="0">
                <a:solidFill>
                  <a:sysClr val="windowText" lastClr="000000"/>
                </a:solidFill>
              </a:rPr>
              <a:t>University of Illinois</a:t>
            </a:r>
          </a:p>
        </p:txBody>
      </p:sp>
      <p:sp>
        <p:nvSpPr>
          <p:cNvPr id="29" name="Line Callout 1 (Accent Bar) 28"/>
          <p:cNvSpPr/>
          <p:nvPr/>
        </p:nvSpPr>
        <p:spPr>
          <a:xfrm>
            <a:off x="7550475" y="4907548"/>
            <a:ext cx="2819400" cy="457200"/>
          </a:xfrm>
          <a:prstGeom prst="accentCallout1">
            <a:avLst>
              <a:gd name="adj1" fmla="val 41883"/>
              <a:gd name="adj2" fmla="val -2578"/>
              <a:gd name="adj3" fmla="val -186429"/>
              <a:gd name="adj4" fmla="val -2647"/>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r9</a:t>
            </a:r>
            <a:r>
              <a:rPr lang="en-US" sz="1800" dirty="0" smtClean="0">
                <a:solidFill>
                  <a:sysClr val="windowText" lastClr="000000"/>
                </a:solidFill>
              </a:rPr>
              <a:t>: Dong Xin</a:t>
            </a:r>
          </a:p>
          <a:p>
            <a:r>
              <a:rPr lang="en-US" sz="1800" dirty="0" smtClean="0">
                <a:solidFill>
                  <a:sysClr val="windowText" lastClr="000000"/>
                </a:solidFill>
              </a:rPr>
              <a:t>Microsoft Research</a:t>
            </a:r>
          </a:p>
        </p:txBody>
      </p:sp>
      <p:sp>
        <p:nvSpPr>
          <p:cNvPr id="30" name="Line Callout 1 (Accent Bar) 29"/>
          <p:cNvSpPr/>
          <p:nvPr/>
        </p:nvSpPr>
        <p:spPr>
          <a:xfrm>
            <a:off x="8415411" y="5669548"/>
            <a:ext cx="2895600" cy="457200"/>
          </a:xfrm>
          <a:prstGeom prst="accentCallout1">
            <a:avLst>
              <a:gd name="adj1" fmla="val 49778"/>
              <a:gd name="adj2" fmla="val -2840"/>
              <a:gd name="adj3" fmla="val -338128"/>
              <a:gd name="adj4" fmla="val -2345"/>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r10</a:t>
            </a:r>
            <a:r>
              <a:rPr lang="en-US" sz="1800" dirty="0" smtClean="0">
                <a:solidFill>
                  <a:sysClr val="windowText" lastClr="000000"/>
                </a:solidFill>
              </a:rPr>
              <a:t>: Dong Xin  </a:t>
            </a:r>
          </a:p>
          <a:p>
            <a:r>
              <a:rPr lang="en-US" sz="1800" dirty="0" smtClean="0">
                <a:solidFill>
                  <a:sysClr val="windowText" lastClr="000000"/>
                </a:solidFill>
              </a:rPr>
              <a:t>University of Illinois</a:t>
            </a:r>
          </a:p>
        </p:txBody>
      </p:sp>
      <p:sp>
        <p:nvSpPr>
          <p:cNvPr id="31" name="Line Callout 1 (Accent Bar) 30"/>
          <p:cNvSpPr/>
          <p:nvPr/>
        </p:nvSpPr>
        <p:spPr>
          <a:xfrm>
            <a:off x="8720211" y="4297948"/>
            <a:ext cx="2514600" cy="457200"/>
          </a:xfrm>
          <a:prstGeom prst="accentCallout1">
            <a:avLst>
              <a:gd name="adj1" fmla="val 41883"/>
              <a:gd name="adj2" fmla="val -2578"/>
              <a:gd name="adj3" fmla="val -46931"/>
              <a:gd name="adj4" fmla="val -2516"/>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r11</a:t>
            </a:r>
            <a:r>
              <a:rPr lang="en-US" sz="1800" dirty="0" smtClean="0">
                <a:solidFill>
                  <a:sysClr val="windowText" lastClr="000000"/>
                </a:solidFill>
              </a:rPr>
              <a:t>: Dong Xin  </a:t>
            </a:r>
          </a:p>
          <a:p>
            <a:r>
              <a:rPr lang="en-US" sz="1800" dirty="0" smtClean="0">
                <a:solidFill>
                  <a:sysClr val="windowText" lastClr="000000"/>
                </a:solidFill>
              </a:rPr>
              <a:t>Microsoft Research</a:t>
            </a:r>
          </a:p>
        </p:txBody>
      </p:sp>
      <p:sp>
        <p:nvSpPr>
          <p:cNvPr id="32" name="Line Callout 1 (Accent Bar) 31"/>
          <p:cNvSpPr/>
          <p:nvPr/>
        </p:nvSpPr>
        <p:spPr>
          <a:xfrm>
            <a:off x="9714819" y="4983748"/>
            <a:ext cx="2895600" cy="457200"/>
          </a:xfrm>
          <a:prstGeom prst="accentCallout1">
            <a:avLst>
              <a:gd name="adj1" fmla="val -968"/>
              <a:gd name="adj2" fmla="val 20255"/>
              <a:gd name="adj3" fmla="val -200987"/>
              <a:gd name="adj4" fmla="val 20254"/>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800" dirty="0" smtClean="0">
                <a:solidFill>
                  <a:srgbClr val="C00000"/>
                </a:solidFill>
              </a:rPr>
              <a:t>r12</a:t>
            </a:r>
            <a:r>
              <a:rPr lang="en-US" sz="1800" dirty="0" smtClean="0">
                <a:solidFill>
                  <a:sysClr val="windowText" lastClr="000000"/>
                </a:solidFill>
              </a:rPr>
              <a:t>: Dong Xin  </a:t>
            </a:r>
          </a:p>
          <a:p>
            <a:r>
              <a:rPr lang="en-US" sz="1800" dirty="0" smtClean="0">
                <a:solidFill>
                  <a:sysClr val="windowText" lastClr="000000"/>
                </a:solidFill>
              </a:rPr>
              <a:t>Microsoft Research</a:t>
            </a:r>
          </a:p>
        </p:txBody>
      </p:sp>
      <p:sp>
        <p:nvSpPr>
          <p:cNvPr id="33" name="TextBox 32"/>
          <p:cNvSpPr txBox="1"/>
          <p:nvPr/>
        </p:nvSpPr>
        <p:spPr>
          <a:xfrm>
            <a:off x="1818106" y="1350211"/>
            <a:ext cx="886481" cy="461665"/>
          </a:xfrm>
          <a:prstGeom prst="rect">
            <a:avLst/>
          </a:prstGeom>
          <a:noFill/>
        </p:spPr>
        <p:txBody>
          <a:bodyPr wrap="none" rtlCol="0">
            <a:spAutoFit/>
          </a:bodyPr>
          <a:lstStyle/>
          <a:p>
            <a:r>
              <a:rPr lang="en-US" sz="2400" b="1" dirty="0" smtClean="0"/>
              <a:t>DBLP</a:t>
            </a:r>
            <a:endParaRPr lang="en-US" sz="2400" b="1" dirty="0"/>
          </a:p>
        </p:txBody>
      </p:sp>
      <p:sp>
        <p:nvSpPr>
          <p:cNvPr id="35" name="Freeform 34"/>
          <p:cNvSpPr/>
          <p:nvPr/>
        </p:nvSpPr>
        <p:spPr bwMode="auto">
          <a:xfrm>
            <a:off x="4369101" y="4143195"/>
            <a:ext cx="7616548" cy="2667282"/>
          </a:xfrm>
          <a:custGeom>
            <a:avLst/>
            <a:gdLst>
              <a:gd name="connsiteX0" fmla="*/ 5382458 w 7616548"/>
              <a:gd name="connsiteY0" fmla="*/ 2936 h 2667282"/>
              <a:gd name="connsiteX1" fmla="*/ 6351449 w 7616548"/>
              <a:gd name="connsiteY1" fmla="*/ 30231 h 2667282"/>
              <a:gd name="connsiteX2" fmla="*/ 6965598 w 7616548"/>
              <a:gd name="connsiteY2" fmla="*/ 166709 h 2667282"/>
              <a:gd name="connsiteX3" fmla="*/ 7566099 w 7616548"/>
              <a:gd name="connsiteY3" fmla="*/ 780858 h 2667282"/>
              <a:gd name="connsiteX4" fmla="*/ 7320440 w 7616548"/>
              <a:gd name="connsiteY4" fmla="*/ 1586076 h 2667282"/>
              <a:gd name="connsiteX5" fmla="*/ 5245980 w 7616548"/>
              <a:gd name="connsiteY5" fmla="*/ 2555067 h 2667282"/>
              <a:gd name="connsiteX6" fmla="*/ 169013 w 7616548"/>
              <a:gd name="connsiteY6" fmla="*/ 2500476 h 2667282"/>
              <a:gd name="connsiteX7" fmla="*/ 1438255 w 7616548"/>
              <a:gd name="connsiteY7" fmla="*/ 1244882 h 2667282"/>
              <a:gd name="connsiteX8" fmla="*/ 3703783 w 7616548"/>
              <a:gd name="connsiteY8" fmla="*/ 480607 h 2667282"/>
              <a:gd name="connsiteX9" fmla="*/ 4631831 w 7616548"/>
              <a:gd name="connsiteY9" fmla="*/ 71175 h 2667282"/>
              <a:gd name="connsiteX10" fmla="*/ 5437049 w 7616548"/>
              <a:gd name="connsiteY10" fmla="*/ 2936 h 2667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16548" h="2667282">
                <a:moveTo>
                  <a:pt x="5382458" y="2936"/>
                </a:moveTo>
                <a:cubicBezTo>
                  <a:pt x="5735025" y="2936"/>
                  <a:pt x="6087592" y="2936"/>
                  <a:pt x="6351449" y="30231"/>
                </a:cubicBezTo>
                <a:cubicBezTo>
                  <a:pt x="6615306" y="57526"/>
                  <a:pt x="6763156" y="41605"/>
                  <a:pt x="6965598" y="166709"/>
                </a:cubicBezTo>
                <a:cubicBezTo>
                  <a:pt x="7168040" y="291813"/>
                  <a:pt x="7506959" y="544297"/>
                  <a:pt x="7566099" y="780858"/>
                </a:cubicBezTo>
                <a:cubicBezTo>
                  <a:pt x="7625239" y="1017419"/>
                  <a:pt x="7707127" y="1290375"/>
                  <a:pt x="7320440" y="1586076"/>
                </a:cubicBezTo>
                <a:cubicBezTo>
                  <a:pt x="6933754" y="1881778"/>
                  <a:pt x="6437885" y="2402667"/>
                  <a:pt x="5245980" y="2555067"/>
                </a:cubicBezTo>
                <a:cubicBezTo>
                  <a:pt x="4054075" y="2707467"/>
                  <a:pt x="803634" y="2718840"/>
                  <a:pt x="169013" y="2500476"/>
                </a:cubicBezTo>
                <a:cubicBezTo>
                  <a:pt x="-465608" y="2282112"/>
                  <a:pt x="849127" y="1581527"/>
                  <a:pt x="1438255" y="1244882"/>
                </a:cubicBezTo>
                <a:cubicBezTo>
                  <a:pt x="2027383" y="908237"/>
                  <a:pt x="3171520" y="676225"/>
                  <a:pt x="3703783" y="480607"/>
                </a:cubicBezTo>
                <a:cubicBezTo>
                  <a:pt x="4236046" y="284989"/>
                  <a:pt x="4342953" y="150787"/>
                  <a:pt x="4631831" y="71175"/>
                </a:cubicBezTo>
                <a:cubicBezTo>
                  <a:pt x="4920709" y="-8437"/>
                  <a:pt x="5178879" y="-2751"/>
                  <a:pt x="5437049" y="2936"/>
                </a:cubicBezTo>
              </a:path>
            </a:pathLst>
          </a:cu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37" name="Freeform 36"/>
          <p:cNvSpPr/>
          <p:nvPr/>
        </p:nvSpPr>
        <p:spPr bwMode="auto">
          <a:xfrm>
            <a:off x="2987627" y="1205545"/>
            <a:ext cx="8704276" cy="2385382"/>
          </a:xfrm>
          <a:custGeom>
            <a:avLst/>
            <a:gdLst>
              <a:gd name="connsiteX0" fmla="*/ 203834 w 8704276"/>
              <a:gd name="connsiteY0" fmla="*/ 98494 h 2385382"/>
              <a:gd name="connsiteX1" fmla="*/ 5526461 w 8704276"/>
              <a:gd name="connsiteY1" fmla="*/ 98494 h 2385382"/>
              <a:gd name="connsiteX2" fmla="*/ 8187774 w 8704276"/>
              <a:gd name="connsiteY2" fmla="*/ 1122076 h 2385382"/>
              <a:gd name="connsiteX3" fmla="*/ 8488025 w 8704276"/>
              <a:gd name="connsiteY3" fmla="*/ 2227545 h 2385382"/>
              <a:gd name="connsiteX4" fmla="*/ 5717529 w 8704276"/>
              <a:gd name="connsiteY4" fmla="*/ 2377670 h 2385382"/>
              <a:gd name="connsiteX5" fmla="*/ 2196407 w 8704276"/>
              <a:gd name="connsiteY5" fmla="*/ 2227545 h 2385382"/>
              <a:gd name="connsiteX6" fmla="*/ 313016 w 8704276"/>
              <a:gd name="connsiteY6" fmla="*/ 1340441 h 2385382"/>
              <a:gd name="connsiteX7" fmla="*/ 12765 w 8704276"/>
              <a:gd name="connsiteY7" fmla="*/ 535223 h 2385382"/>
              <a:gd name="connsiteX8" fmla="*/ 81004 w 8704276"/>
              <a:gd name="connsiteY8" fmla="*/ 153085 h 2385382"/>
              <a:gd name="connsiteX9" fmla="*/ 313016 w 8704276"/>
              <a:gd name="connsiteY9" fmla="*/ 98494 h 2385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704276" h="2385382">
                <a:moveTo>
                  <a:pt x="203834" y="98494"/>
                </a:moveTo>
                <a:cubicBezTo>
                  <a:pt x="2199819" y="13195"/>
                  <a:pt x="4195804" y="-72103"/>
                  <a:pt x="5526461" y="98494"/>
                </a:cubicBezTo>
                <a:cubicBezTo>
                  <a:pt x="6857118" y="269091"/>
                  <a:pt x="7694180" y="767234"/>
                  <a:pt x="8187774" y="1122076"/>
                </a:cubicBezTo>
                <a:cubicBezTo>
                  <a:pt x="8681368" y="1476918"/>
                  <a:pt x="8899732" y="2018279"/>
                  <a:pt x="8488025" y="2227545"/>
                </a:cubicBezTo>
                <a:cubicBezTo>
                  <a:pt x="8076318" y="2436811"/>
                  <a:pt x="6766132" y="2377670"/>
                  <a:pt x="5717529" y="2377670"/>
                </a:cubicBezTo>
                <a:cubicBezTo>
                  <a:pt x="4668926" y="2377670"/>
                  <a:pt x="3097159" y="2400417"/>
                  <a:pt x="2196407" y="2227545"/>
                </a:cubicBezTo>
                <a:cubicBezTo>
                  <a:pt x="1295655" y="2054674"/>
                  <a:pt x="676956" y="1622495"/>
                  <a:pt x="313016" y="1340441"/>
                </a:cubicBezTo>
                <a:cubicBezTo>
                  <a:pt x="-50924" y="1058387"/>
                  <a:pt x="51434" y="733116"/>
                  <a:pt x="12765" y="535223"/>
                </a:cubicBezTo>
                <a:cubicBezTo>
                  <a:pt x="-25904" y="337330"/>
                  <a:pt x="30962" y="225873"/>
                  <a:pt x="81004" y="153085"/>
                </a:cubicBezTo>
                <a:cubicBezTo>
                  <a:pt x="131046" y="80297"/>
                  <a:pt x="222031" y="89395"/>
                  <a:pt x="313016" y="98494"/>
                </a:cubicBezTo>
              </a:path>
            </a:pathLst>
          </a:cu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36" name="TextBox 35"/>
          <p:cNvSpPr txBox="1"/>
          <p:nvPr/>
        </p:nvSpPr>
        <p:spPr>
          <a:xfrm>
            <a:off x="494632" y="1884947"/>
            <a:ext cx="2152316" cy="1200329"/>
          </a:xfrm>
          <a:prstGeom prst="rect">
            <a:avLst/>
          </a:prstGeom>
          <a:solidFill>
            <a:schemeClr val="accent1">
              <a:lumMod val="20000"/>
              <a:lumOff val="80000"/>
            </a:schemeClr>
          </a:solidFill>
          <a:ln>
            <a:noFill/>
          </a:ln>
        </p:spPr>
        <p:txBody>
          <a:bodyPr wrap="square" rtlCol="0">
            <a:spAutoFit/>
          </a:bodyPr>
          <a:lstStyle/>
          <a:p>
            <a:r>
              <a:rPr lang="en-US" dirty="0" smtClean="0">
                <a:solidFill>
                  <a:schemeClr val="accent1"/>
                </a:solidFill>
              </a:rPr>
              <a:t>Each red circle represents a real-world entity over time</a:t>
            </a:r>
            <a:endParaRPr lang="en-US" dirty="0">
              <a:solidFill>
                <a:schemeClr val="accent1"/>
              </a:solidFill>
            </a:endParaRPr>
          </a:p>
        </p:txBody>
      </p:sp>
    </p:spTree>
    <p:extLst>
      <p:ext uri="{BB962C8B-B14F-4D97-AF65-F5344CB8AC3E}">
        <p14:creationId xmlns:p14="http://schemas.microsoft.com/office/powerpoint/2010/main" val="37217911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5" grpId="0" animBg="1"/>
      <p:bldP spid="3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There ARE Opportunities</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1533812836"/>
              </p:ext>
            </p:extLst>
          </p:nvPr>
        </p:nvGraphicFramePr>
        <p:xfrm>
          <a:off x="2749890" y="2204434"/>
          <a:ext cx="8760326" cy="4358640"/>
        </p:xfrm>
        <a:graphic>
          <a:graphicData uri="http://schemas.openxmlformats.org/drawingml/2006/table">
            <a:tbl>
              <a:tblPr firstRow="1" bandRow="1">
                <a:tableStyleId>{17292A2E-F333-43FB-9621-5CBBE7FDCDCB}</a:tableStyleId>
              </a:tblPr>
              <a:tblGrid>
                <a:gridCol w="645498"/>
                <a:gridCol w="1844279"/>
                <a:gridCol w="2950847"/>
                <a:gridCol w="2213135"/>
                <a:gridCol w="1106567"/>
              </a:tblGrid>
              <a:tr h="328246">
                <a:tc>
                  <a:txBody>
                    <a:bodyPr/>
                    <a:lstStyle/>
                    <a:p>
                      <a:r>
                        <a:rPr lang="en-US" sz="1600" b="1" dirty="0" smtClean="0"/>
                        <a:t>ID</a:t>
                      </a:r>
                      <a:endParaRPr lang="en-US" sz="1600" b="1" dirty="0"/>
                    </a:p>
                  </a:txBody>
                  <a:tcPr/>
                </a:tc>
                <a:tc>
                  <a:txBody>
                    <a:bodyPr/>
                    <a:lstStyle/>
                    <a:p>
                      <a:r>
                        <a:rPr lang="en-US" sz="1600" b="1" dirty="0" smtClean="0"/>
                        <a:t>Name</a:t>
                      </a:r>
                      <a:endParaRPr lang="en-US" sz="1600" b="1" dirty="0"/>
                    </a:p>
                  </a:txBody>
                  <a:tcPr/>
                </a:tc>
                <a:tc>
                  <a:txBody>
                    <a:bodyPr/>
                    <a:lstStyle/>
                    <a:p>
                      <a:r>
                        <a:rPr lang="en-US" sz="1600" b="1" dirty="0" smtClean="0"/>
                        <a:t>Affiliation</a:t>
                      </a:r>
                      <a:endParaRPr lang="en-US" sz="1600" b="1" dirty="0"/>
                    </a:p>
                  </a:txBody>
                  <a:tcPr/>
                </a:tc>
                <a:tc>
                  <a:txBody>
                    <a:bodyPr/>
                    <a:lstStyle/>
                    <a:p>
                      <a:r>
                        <a:rPr lang="en-US" sz="1600" b="1" dirty="0" smtClean="0"/>
                        <a:t>Co-authors</a:t>
                      </a:r>
                      <a:endParaRPr lang="en-US" sz="1600" b="1" dirty="0"/>
                    </a:p>
                  </a:txBody>
                  <a:tcPr/>
                </a:tc>
                <a:tc>
                  <a:txBody>
                    <a:bodyPr/>
                    <a:lstStyle/>
                    <a:p>
                      <a:r>
                        <a:rPr lang="en-US" sz="1600" b="1" dirty="0" smtClean="0"/>
                        <a:t>Year</a:t>
                      </a:r>
                      <a:endParaRPr lang="en-US" sz="1600" b="1" dirty="0"/>
                    </a:p>
                  </a:txBody>
                  <a:tcPr/>
                </a:tc>
              </a:tr>
              <a:tr h="328246">
                <a:tc>
                  <a:txBody>
                    <a:bodyPr/>
                    <a:lstStyle/>
                    <a:p>
                      <a:r>
                        <a:rPr lang="en-US" sz="1600" b="1" dirty="0" smtClean="0">
                          <a:solidFill>
                            <a:schemeClr val="tx1"/>
                          </a:solidFill>
                        </a:rPr>
                        <a:t>r1</a:t>
                      </a:r>
                      <a:endParaRPr lang="en-US" sz="1600" b="1" dirty="0">
                        <a:solidFill>
                          <a:schemeClr val="tx1"/>
                        </a:solidFill>
                      </a:endParaRPr>
                    </a:p>
                  </a:txBody>
                  <a:tcPr/>
                </a:tc>
                <a:tc>
                  <a:txBody>
                    <a:bodyPr/>
                    <a:lstStyle/>
                    <a:p>
                      <a:r>
                        <a:rPr lang="en-US" sz="1600" b="1" dirty="0" smtClean="0">
                          <a:solidFill>
                            <a:schemeClr val="tx1"/>
                          </a:solidFill>
                        </a:rPr>
                        <a:t>Xin</a:t>
                      </a:r>
                      <a:r>
                        <a:rPr lang="en-US" sz="1600" b="1" baseline="0" dirty="0" smtClean="0">
                          <a:solidFill>
                            <a:schemeClr val="tx1"/>
                          </a:solidFill>
                        </a:rPr>
                        <a:t> Dong</a:t>
                      </a:r>
                      <a:endParaRPr lang="en-US" sz="1600" b="1" dirty="0">
                        <a:solidFill>
                          <a:schemeClr val="tx1"/>
                        </a:solidFill>
                      </a:endParaRPr>
                    </a:p>
                  </a:txBody>
                  <a:tcPr/>
                </a:tc>
                <a:tc>
                  <a:txBody>
                    <a:bodyPr/>
                    <a:lstStyle/>
                    <a:p>
                      <a:r>
                        <a:rPr lang="en-US" sz="1600" b="1" dirty="0" smtClean="0">
                          <a:solidFill>
                            <a:schemeClr val="tx1"/>
                          </a:solidFill>
                        </a:rPr>
                        <a:t>R. Polytechnic Institute</a:t>
                      </a:r>
                      <a:endParaRPr lang="en-US" sz="1600" b="1" dirty="0">
                        <a:solidFill>
                          <a:schemeClr val="tx1"/>
                        </a:solidFill>
                      </a:endParaRPr>
                    </a:p>
                  </a:txBody>
                  <a:tcPr/>
                </a:tc>
                <a:tc>
                  <a:txBody>
                    <a:bodyPr/>
                    <a:lstStyle/>
                    <a:p>
                      <a:r>
                        <a:rPr lang="en-US" sz="1600" b="1" dirty="0" err="1" smtClean="0">
                          <a:solidFill>
                            <a:schemeClr val="tx1"/>
                          </a:solidFill>
                        </a:rPr>
                        <a:t>Wozny</a:t>
                      </a:r>
                      <a:endParaRPr lang="en-US" sz="1600" b="1" dirty="0">
                        <a:solidFill>
                          <a:schemeClr val="tx1"/>
                        </a:solidFill>
                      </a:endParaRPr>
                    </a:p>
                  </a:txBody>
                  <a:tcPr/>
                </a:tc>
                <a:tc>
                  <a:txBody>
                    <a:bodyPr/>
                    <a:lstStyle/>
                    <a:p>
                      <a:r>
                        <a:rPr lang="en-US" sz="1600" b="1" dirty="0" smtClean="0">
                          <a:solidFill>
                            <a:schemeClr val="tx1"/>
                          </a:solidFill>
                        </a:rPr>
                        <a:t>1991</a:t>
                      </a:r>
                      <a:endParaRPr lang="en-US" sz="1600" b="1" dirty="0">
                        <a:solidFill>
                          <a:schemeClr val="tx1"/>
                        </a:solidFill>
                      </a:endParaRPr>
                    </a:p>
                  </a:txBody>
                  <a:tcPr/>
                </a:tc>
              </a:tr>
              <a:tr h="328246">
                <a:tc>
                  <a:txBody>
                    <a:bodyPr/>
                    <a:lstStyle/>
                    <a:p>
                      <a:r>
                        <a:rPr lang="en-US" sz="1600" b="1" dirty="0" smtClean="0">
                          <a:solidFill>
                            <a:srgbClr val="C00000"/>
                          </a:solidFill>
                        </a:rPr>
                        <a:t>r2</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a:t>
                      </a:r>
                      <a:r>
                        <a:rPr lang="en-US" sz="1600" b="1" dirty="0" err="1" smtClean="0">
                          <a:solidFill>
                            <a:srgbClr val="C00000"/>
                          </a:solidFill>
                        </a:rPr>
                        <a:t>Tatarinov</a:t>
                      </a:r>
                      <a:endParaRPr lang="en-US" sz="1600" b="1" dirty="0">
                        <a:solidFill>
                          <a:srgbClr val="C00000"/>
                        </a:solidFill>
                      </a:endParaRPr>
                    </a:p>
                  </a:txBody>
                  <a:tcPr/>
                </a:tc>
                <a:tc>
                  <a:txBody>
                    <a:bodyPr/>
                    <a:lstStyle/>
                    <a:p>
                      <a:r>
                        <a:rPr lang="en-US" sz="1600" b="1" dirty="0" smtClean="0">
                          <a:solidFill>
                            <a:srgbClr val="C00000"/>
                          </a:solidFill>
                        </a:rPr>
                        <a:t>2004</a:t>
                      </a:r>
                      <a:endParaRPr lang="en-US" sz="1600" b="1" dirty="0">
                        <a:solidFill>
                          <a:srgbClr val="C00000"/>
                        </a:solidFill>
                      </a:endParaRPr>
                    </a:p>
                  </a:txBody>
                  <a:tcPr/>
                </a:tc>
              </a:tr>
              <a:tr h="328246">
                <a:tc>
                  <a:txBody>
                    <a:bodyPr/>
                    <a:lstStyle/>
                    <a:p>
                      <a:r>
                        <a:rPr lang="en-US" sz="1600" b="1" dirty="0" smtClean="0">
                          <a:solidFill>
                            <a:srgbClr val="0070C0"/>
                          </a:solidFill>
                        </a:rPr>
                        <a:t>r7</a:t>
                      </a:r>
                      <a:endParaRPr lang="en-US" sz="1600" b="1" dirty="0">
                        <a:solidFill>
                          <a:srgbClr val="0070C0"/>
                        </a:solidFill>
                      </a:endParaRPr>
                    </a:p>
                  </a:txBody>
                  <a:tcPr/>
                </a:tc>
                <a:tc>
                  <a:txBody>
                    <a:bodyPr/>
                    <a:lstStyle/>
                    <a:p>
                      <a:r>
                        <a:rPr lang="en-US" sz="1600" b="1" dirty="0" smtClean="0">
                          <a:solidFill>
                            <a:srgbClr val="0070C0"/>
                          </a:solidFill>
                        </a:rPr>
                        <a:t>Dong Xin</a:t>
                      </a:r>
                      <a:r>
                        <a:rPr lang="en-US" sz="1600" b="1" baseline="0" dirty="0" smtClean="0">
                          <a:solidFill>
                            <a:srgbClr val="0070C0"/>
                          </a:solidFill>
                        </a:rPr>
                        <a:t> </a:t>
                      </a:r>
                      <a:endParaRPr lang="en-US" sz="1600" b="1" dirty="0">
                        <a:solidFill>
                          <a:srgbClr val="0070C0"/>
                        </a:solidFill>
                      </a:endParaRPr>
                    </a:p>
                  </a:txBody>
                  <a:tcPr/>
                </a:tc>
                <a:tc>
                  <a:txBody>
                    <a:bodyPr/>
                    <a:lstStyle/>
                    <a:p>
                      <a:r>
                        <a:rPr lang="en-US" sz="1600" b="1" dirty="0" smtClean="0">
                          <a:solidFill>
                            <a:srgbClr val="0070C0"/>
                          </a:solidFill>
                        </a:rPr>
                        <a:t>University of Illinois</a:t>
                      </a:r>
                      <a:endParaRPr lang="en-US" sz="1600" b="1" dirty="0">
                        <a:solidFill>
                          <a:srgbClr val="0070C0"/>
                        </a:solidFill>
                      </a:endParaRPr>
                    </a:p>
                  </a:txBody>
                  <a:tcPr/>
                </a:tc>
                <a:tc>
                  <a:txBody>
                    <a:bodyPr/>
                    <a:lstStyle/>
                    <a:p>
                      <a:r>
                        <a:rPr lang="en-US" sz="1600" b="1" dirty="0" smtClean="0">
                          <a:solidFill>
                            <a:srgbClr val="0070C0"/>
                          </a:solidFill>
                        </a:rPr>
                        <a:t>Han, </a:t>
                      </a:r>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2004</a:t>
                      </a:r>
                      <a:endParaRPr lang="en-US" sz="1600" b="1" dirty="0">
                        <a:solidFill>
                          <a:srgbClr val="0070C0"/>
                        </a:solidFill>
                      </a:endParaRPr>
                    </a:p>
                  </a:txBody>
                  <a:tcPr/>
                </a:tc>
              </a:tr>
              <a:tr h="328246">
                <a:tc>
                  <a:txBody>
                    <a:bodyPr/>
                    <a:lstStyle/>
                    <a:p>
                      <a:r>
                        <a:rPr lang="en-US" sz="1600" b="1" dirty="0" smtClean="0">
                          <a:solidFill>
                            <a:srgbClr val="C00000"/>
                          </a:solidFill>
                        </a:rPr>
                        <a:t>r3</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University of Washington</a:t>
                      </a:r>
                    </a:p>
                  </a:txBody>
                  <a:tcPr/>
                </a:tc>
                <a:tc>
                  <a:txBody>
                    <a:bodyPr/>
                    <a:lstStyle/>
                    <a:p>
                      <a:r>
                        <a:rPr lang="en-US" sz="1600" b="1" dirty="0" smtClean="0">
                          <a:solidFill>
                            <a:srgbClr val="C00000"/>
                          </a:solidFill>
                        </a:rPr>
                        <a:t>Halevy</a:t>
                      </a:r>
                      <a:endParaRPr lang="en-US" sz="1600" b="1" dirty="0">
                        <a:solidFill>
                          <a:srgbClr val="C00000"/>
                        </a:solidFill>
                      </a:endParaRPr>
                    </a:p>
                  </a:txBody>
                  <a:tcPr/>
                </a:tc>
                <a:tc>
                  <a:txBody>
                    <a:bodyPr/>
                    <a:lstStyle/>
                    <a:p>
                      <a:r>
                        <a:rPr lang="en-US" sz="1600" b="1" dirty="0" smtClean="0">
                          <a:solidFill>
                            <a:srgbClr val="C00000"/>
                          </a:solidFill>
                        </a:rPr>
                        <a:t>2005</a:t>
                      </a:r>
                      <a:endParaRPr lang="en-US" sz="1600" b="1" dirty="0">
                        <a:solidFill>
                          <a:srgbClr val="C00000"/>
                        </a:solidFill>
                      </a:endParaRPr>
                    </a:p>
                  </a:txBody>
                  <a:tcPr/>
                </a:tc>
              </a:tr>
              <a:tr h="328246">
                <a:tc>
                  <a:txBody>
                    <a:bodyPr/>
                    <a:lstStyle/>
                    <a:p>
                      <a:r>
                        <a:rPr lang="en-US" sz="1600" b="1" dirty="0" smtClean="0">
                          <a:solidFill>
                            <a:srgbClr val="C00000"/>
                          </a:solidFill>
                        </a:rPr>
                        <a:t>r4</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Yu</a:t>
                      </a:r>
                      <a:endParaRPr lang="en-US" sz="1600" b="1" dirty="0">
                        <a:solidFill>
                          <a:srgbClr val="C00000"/>
                        </a:solidFill>
                      </a:endParaRPr>
                    </a:p>
                  </a:txBody>
                  <a:tcPr/>
                </a:tc>
                <a:tc>
                  <a:txBody>
                    <a:bodyPr/>
                    <a:lstStyle/>
                    <a:p>
                      <a:r>
                        <a:rPr lang="en-US" sz="1600" b="1" dirty="0" smtClean="0">
                          <a:solidFill>
                            <a:srgbClr val="C00000"/>
                          </a:solidFill>
                        </a:rPr>
                        <a:t>2007</a:t>
                      </a:r>
                      <a:endParaRPr lang="en-US" sz="1600" b="1" dirty="0">
                        <a:solidFill>
                          <a:srgbClr val="C00000"/>
                        </a:solidFill>
                      </a:endParaRPr>
                    </a:p>
                  </a:txBody>
                  <a:tcPr/>
                </a:tc>
              </a:tr>
              <a:tr h="328246">
                <a:tc>
                  <a:txBody>
                    <a:bodyPr/>
                    <a:lstStyle/>
                    <a:p>
                      <a:r>
                        <a:rPr lang="en-US" sz="1600" b="1" dirty="0" smtClean="0">
                          <a:solidFill>
                            <a:srgbClr val="0070C0"/>
                          </a:solidFill>
                        </a:rPr>
                        <a:t>r8</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2007</a:t>
                      </a:r>
                      <a:endParaRPr lang="en-US" sz="1600" b="1" dirty="0">
                        <a:solidFill>
                          <a:srgbClr val="0070C0"/>
                        </a:solidFill>
                      </a:endParaRPr>
                    </a:p>
                  </a:txBody>
                  <a:tcPr/>
                </a:tc>
              </a:tr>
              <a:tr h="328246">
                <a:tc>
                  <a:txBody>
                    <a:bodyPr/>
                    <a:lstStyle/>
                    <a:p>
                      <a:r>
                        <a:rPr lang="en-US" sz="1600" b="1" dirty="0" smtClean="0">
                          <a:solidFill>
                            <a:srgbClr val="0070C0"/>
                          </a:solidFill>
                        </a:rPr>
                        <a:t>r9</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Wu, Han</a:t>
                      </a:r>
                      <a:endParaRPr lang="en-US" sz="1600" b="1" dirty="0">
                        <a:solidFill>
                          <a:srgbClr val="0070C0"/>
                        </a:solidFill>
                      </a:endParaRPr>
                    </a:p>
                  </a:txBody>
                  <a:tcPr/>
                </a:tc>
                <a:tc>
                  <a:txBody>
                    <a:bodyPr/>
                    <a:lstStyle/>
                    <a:p>
                      <a:r>
                        <a:rPr lang="en-US" sz="1600" b="1" dirty="0" smtClean="0">
                          <a:solidFill>
                            <a:srgbClr val="0070C0"/>
                          </a:solidFill>
                        </a:rPr>
                        <a:t>2008</a:t>
                      </a:r>
                      <a:endParaRPr lang="en-US" sz="1600" b="1" dirty="0">
                        <a:solidFill>
                          <a:srgbClr val="0070C0"/>
                        </a:solidFill>
                      </a:endParaRPr>
                    </a:p>
                  </a:txBody>
                  <a:tcPr/>
                </a:tc>
              </a:tr>
              <a:tr h="328246">
                <a:tc>
                  <a:txBody>
                    <a:bodyPr/>
                    <a:lstStyle/>
                    <a:p>
                      <a:r>
                        <a:rPr lang="en-US" sz="1600" b="1" dirty="0" smtClean="0">
                          <a:solidFill>
                            <a:srgbClr val="0070C0"/>
                          </a:solidFill>
                        </a:rPr>
                        <a:t>r10</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smtClean="0">
                          <a:solidFill>
                            <a:srgbClr val="0070C0"/>
                          </a:solidFill>
                        </a:rPr>
                        <a:t>Ling, He</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0070C0"/>
                          </a:solidFill>
                        </a:rPr>
                        <a:t>r11</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err="1" smtClean="0">
                          <a:solidFill>
                            <a:srgbClr val="0070C0"/>
                          </a:solidFill>
                        </a:rPr>
                        <a:t>Chaudhuri</a:t>
                      </a:r>
                      <a:r>
                        <a:rPr lang="en-US" sz="1600" b="1" dirty="0" smtClean="0">
                          <a:solidFill>
                            <a:srgbClr val="0070C0"/>
                          </a:solidFill>
                        </a:rPr>
                        <a:t>, </a:t>
                      </a:r>
                      <a:r>
                        <a:rPr lang="en-US" sz="1600" b="1" dirty="0" err="1" smtClean="0">
                          <a:solidFill>
                            <a:srgbClr val="0070C0"/>
                          </a:solidFill>
                        </a:rPr>
                        <a:t>Ganti</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C00000"/>
                          </a:solidFill>
                        </a:rPr>
                        <a:t>r5</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Das </a:t>
                      </a:r>
                      <a:r>
                        <a:rPr lang="en-US" sz="1600" b="1" dirty="0" err="1" smtClean="0">
                          <a:solidFill>
                            <a:srgbClr val="C00000"/>
                          </a:solidFill>
                        </a:rPr>
                        <a:t>Sarma</a:t>
                      </a:r>
                      <a:r>
                        <a:rPr lang="en-US" sz="1600" b="1" dirty="0" smtClean="0">
                          <a:solidFill>
                            <a:srgbClr val="C00000"/>
                          </a:solidFill>
                        </a:rPr>
                        <a:t>, Halevy</a:t>
                      </a:r>
                    </a:p>
                  </a:txBody>
                  <a:tcPr/>
                </a:tc>
                <a:tc>
                  <a:txBody>
                    <a:bodyPr/>
                    <a:lstStyle/>
                    <a:p>
                      <a:r>
                        <a:rPr lang="en-US" sz="1600" b="1" dirty="0" smtClean="0">
                          <a:solidFill>
                            <a:srgbClr val="C00000"/>
                          </a:solidFill>
                        </a:rPr>
                        <a:t>2009</a:t>
                      </a:r>
                      <a:endParaRPr lang="en-US" sz="1600" b="1" dirty="0">
                        <a:solidFill>
                          <a:srgbClr val="C00000"/>
                        </a:solidFill>
                      </a:endParaRPr>
                    </a:p>
                  </a:txBody>
                  <a:tcPr/>
                </a:tc>
              </a:tr>
              <a:tr h="328246">
                <a:tc>
                  <a:txBody>
                    <a:bodyPr/>
                    <a:lstStyle/>
                    <a:p>
                      <a:r>
                        <a:rPr lang="en-US" sz="1600" b="1" dirty="0" smtClean="0">
                          <a:solidFill>
                            <a:srgbClr val="C00000"/>
                          </a:solidFill>
                        </a:rPr>
                        <a:t>r6</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err="1" smtClean="0">
                          <a:solidFill>
                            <a:srgbClr val="C00000"/>
                          </a:solidFill>
                        </a:rPr>
                        <a:t>Naumann</a:t>
                      </a:r>
                      <a:endParaRPr lang="en-US" sz="1600" b="1" dirty="0">
                        <a:solidFill>
                          <a:srgbClr val="C00000"/>
                        </a:solidFill>
                      </a:endParaRPr>
                    </a:p>
                  </a:txBody>
                  <a:tcPr/>
                </a:tc>
                <a:tc>
                  <a:txBody>
                    <a:bodyPr/>
                    <a:lstStyle/>
                    <a:p>
                      <a:r>
                        <a:rPr lang="en-US" sz="1600" b="1" dirty="0" smtClean="0">
                          <a:solidFill>
                            <a:srgbClr val="C00000"/>
                          </a:solidFill>
                        </a:rPr>
                        <a:t>2010</a:t>
                      </a:r>
                      <a:endParaRPr lang="en-US" sz="1600" b="1" dirty="0">
                        <a:solidFill>
                          <a:srgbClr val="C00000"/>
                        </a:solidFill>
                      </a:endParaRPr>
                    </a:p>
                  </a:txBody>
                  <a:tcPr/>
                </a:tc>
              </a:tr>
              <a:tr h="328246">
                <a:tc>
                  <a:txBody>
                    <a:bodyPr/>
                    <a:lstStyle/>
                    <a:p>
                      <a:r>
                        <a:rPr lang="en-US" sz="1600" b="1" dirty="0" smtClean="0">
                          <a:solidFill>
                            <a:srgbClr val="0070C0"/>
                          </a:solidFill>
                        </a:rPr>
                        <a:t>r12</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He</a:t>
                      </a:r>
                      <a:endParaRPr lang="en-US" sz="1600" b="1" dirty="0">
                        <a:solidFill>
                          <a:srgbClr val="0070C0"/>
                        </a:solidFill>
                      </a:endParaRPr>
                    </a:p>
                  </a:txBody>
                  <a:tcPr/>
                </a:tc>
                <a:tc>
                  <a:txBody>
                    <a:bodyPr/>
                    <a:lstStyle/>
                    <a:p>
                      <a:r>
                        <a:rPr lang="en-US" sz="1600" b="1" dirty="0" smtClean="0">
                          <a:solidFill>
                            <a:srgbClr val="0070C0"/>
                          </a:solidFill>
                        </a:rPr>
                        <a:t>2011</a:t>
                      </a:r>
                      <a:endParaRPr lang="en-US" sz="1600" b="1" dirty="0">
                        <a:solidFill>
                          <a:srgbClr val="0070C0"/>
                        </a:solidFill>
                      </a:endParaRPr>
                    </a:p>
                  </a:txBody>
                  <a:tcPr/>
                </a:tc>
              </a:tr>
            </a:tbl>
          </a:graphicData>
        </a:graphic>
      </p:graphicFrame>
      <p:sp>
        <p:nvSpPr>
          <p:cNvPr id="9" name="Rounded Rectangle 8"/>
          <p:cNvSpPr/>
          <p:nvPr/>
        </p:nvSpPr>
        <p:spPr bwMode="auto">
          <a:xfrm>
            <a:off x="8234934" y="3160824"/>
            <a:ext cx="1066800" cy="45720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10" name="Rounded Rectangle 9"/>
          <p:cNvSpPr/>
          <p:nvPr/>
        </p:nvSpPr>
        <p:spPr bwMode="auto">
          <a:xfrm>
            <a:off x="8234934" y="4532424"/>
            <a:ext cx="1066800" cy="45720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11" name="Rounded Rectangle 10"/>
          <p:cNvSpPr/>
          <p:nvPr/>
        </p:nvSpPr>
        <p:spPr bwMode="auto">
          <a:xfrm>
            <a:off x="5328639" y="3145584"/>
            <a:ext cx="1920240" cy="45720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12" name="Rounded Rectangle 11"/>
          <p:cNvSpPr/>
          <p:nvPr/>
        </p:nvSpPr>
        <p:spPr bwMode="auto">
          <a:xfrm>
            <a:off x="5328639" y="4517184"/>
            <a:ext cx="1920240" cy="45720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13" name="Freeform 12"/>
          <p:cNvSpPr/>
          <p:nvPr/>
        </p:nvSpPr>
        <p:spPr bwMode="auto">
          <a:xfrm>
            <a:off x="9288086" y="3421951"/>
            <a:ext cx="559558" cy="1392072"/>
          </a:xfrm>
          <a:custGeom>
            <a:avLst/>
            <a:gdLst>
              <a:gd name="connsiteX0" fmla="*/ 0 w 559558"/>
              <a:gd name="connsiteY0" fmla="*/ 0 h 1392072"/>
              <a:gd name="connsiteX1" fmla="*/ 559558 w 559558"/>
              <a:gd name="connsiteY1" fmla="*/ 682388 h 1392072"/>
              <a:gd name="connsiteX2" fmla="*/ 0 w 559558"/>
              <a:gd name="connsiteY2" fmla="*/ 1392072 h 1392072"/>
            </a:gdLst>
            <a:ahLst/>
            <a:cxnLst>
              <a:cxn ang="0">
                <a:pos x="connsiteX0" y="connsiteY0"/>
              </a:cxn>
              <a:cxn ang="0">
                <a:pos x="connsiteX1" y="connsiteY1"/>
              </a:cxn>
              <a:cxn ang="0">
                <a:pos x="connsiteX2" y="connsiteY2"/>
              </a:cxn>
            </a:cxnLst>
            <a:rect l="l" t="t" r="r" b="b"/>
            <a:pathLst>
              <a:path w="559558" h="1392072">
                <a:moveTo>
                  <a:pt x="0" y="0"/>
                </a:moveTo>
                <a:cubicBezTo>
                  <a:pt x="279779" y="225188"/>
                  <a:pt x="559558" y="450376"/>
                  <a:pt x="559558" y="682388"/>
                </a:cubicBezTo>
                <a:cubicBezTo>
                  <a:pt x="559558" y="914400"/>
                  <a:pt x="279779" y="1153236"/>
                  <a:pt x="0" y="1392072"/>
                </a:cubicBezTo>
              </a:path>
            </a:pathLst>
          </a:custGeom>
          <a:noFill/>
          <a:ln w="31750" cap="flat" cmpd="sng" algn="ctr">
            <a:solidFill>
              <a:schemeClr val="tx1"/>
            </a:solidFill>
            <a:prstDash val="dash"/>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14" name="Content Placeholder 2"/>
          <p:cNvSpPr>
            <a:spLocks noGrp="1"/>
          </p:cNvSpPr>
          <p:nvPr>
            <p:ph idx="1"/>
          </p:nvPr>
        </p:nvSpPr>
        <p:spPr>
          <a:xfrm>
            <a:off x="2575843" y="1376947"/>
            <a:ext cx="9161631" cy="4451684"/>
          </a:xfrm>
        </p:spPr>
        <p:txBody>
          <a:bodyPr>
            <a:normAutofit/>
          </a:bodyPr>
          <a:lstStyle/>
          <a:p>
            <a:r>
              <a:rPr lang="en-US" sz="2400" kern="0" dirty="0" smtClean="0"/>
              <a:t>Smooth </a:t>
            </a:r>
            <a:r>
              <a:rPr lang="en-US" sz="2400" kern="0" dirty="0"/>
              <a:t>transition in one attribute, despite evolution of another</a:t>
            </a:r>
          </a:p>
        </p:txBody>
      </p:sp>
    </p:spTree>
    <p:extLst>
      <p:ext uri="{BB962C8B-B14F-4D97-AF65-F5344CB8AC3E}">
        <p14:creationId xmlns:p14="http://schemas.microsoft.com/office/powerpoint/2010/main" val="6861686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There ARE Opportunities</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37294335"/>
              </p:ext>
            </p:extLst>
          </p:nvPr>
        </p:nvGraphicFramePr>
        <p:xfrm>
          <a:off x="2749890" y="2204434"/>
          <a:ext cx="8760326" cy="4358640"/>
        </p:xfrm>
        <a:graphic>
          <a:graphicData uri="http://schemas.openxmlformats.org/drawingml/2006/table">
            <a:tbl>
              <a:tblPr firstRow="1" bandRow="1">
                <a:tableStyleId>{17292A2E-F333-43FB-9621-5CBBE7FDCDCB}</a:tableStyleId>
              </a:tblPr>
              <a:tblGrid>
                <a:gridCol w="645498"/>
                <a:gridCol w="1844279"/>
                <a:gridCol w="2950847"/>
                <a:gridCol w="2213135"/>
                <a:gridCol w="1106567"/>
              </a:tblGrid>
              <a:tr h="328246">
                <a:tc>
                  <a:txBody>
                    <a:bodyPr/>
                    <a:lstStyle/>
                    <a:p>
                      <a:r>
                        <a:rPr lang="en-US" sz="1600" b="1" dirty="0" smtClean="0"/>
                        <a:t>ID</a:t>
                      </a:r>
                      <a:endParaRPr lang="en-US" sz="1600" b="1" dirty="0"/>
                    </a:p>
                  </a:txBody>
                  <a:tcPr/>
                </a:tc>
                <a:tc>
                  <a:txBody>
                    <a:bodyPr/>
                    <a:lstStyle/>
                    <a:p>
                      <a:r>
                        <a:rPr lang="en-US" sz="1600" b="1" dirty="0" smtClean="0"/>
                        <a:t>Name</a:t>
                      </a:r>
                      <a:endParaRPr lang="en-US" sz="1600" b="1" dirty="0"/>
                    </a:p>
                  </a:txBody>
                  <a:tcPr/>
                </a:tc>
                <a:tc>
                  <a:txBody>
                    <a:bodyPr/>
                    <a:lstStyle/>
                    <a:p>
                      <a:r>
                        <a:rPr lang="en-US" sz="1600" b="1" dirty="0" smtClean="0"/>
                        <a:t>Affiliation</a:t>
                      </a:r>
                      <a:endParaRPr lang="en-US" sz="1600" b="1" dirty="0"/>
                    </a:p>
                  </a:txBody>
                  <a:tcPr/>
                </a:tc>
                <a:tc>
                  <a:txBody>
                    <a:bodyPr/>
                    <a:lstStyle/>
                    <a:p>
                      <a:r>
                        <a:rPr lang="en-US" sz="1600" b="1" dirty="0" smtClean="0"/>
                        <a:t>Co-authors</a:t>
                      </a:r>
                      <a:endParaRPr lang="en-US" sz="1600" b="1" dirty="0"/>
                    </a:p>
                  </a:txBody>
                  <a:tcPr/>
                </a:tc>
                <a:tc>
                  <a:txBody>
                    <a:bodyPr/>
                    <a:lstStyle/>
                    <a:p>
                      <a:r>
                        <a:rPr lang="en-US" sz="1600" b="1" dirty="0" smtClean="0"/>
                        <a:t>Year</a:t>
                      </a:r>
                      <a:endParaRPr lang="en-US" sz="1600" b="1" dirty="0"/>
                    </a:p>
                  </a:txBody>
                  <a:tcPr/>
                </a:tc>
              </a:tr>
              <a:tr h="328246">
                <a:tc>
                  <a:txBody>
                    <a:bodyPr/>
                    <a:lstStyle/>
                    <a:p>
                      <a:r>
                        <a:rPr lang="en-US" sz="1600" b="1" dirty="0" smtClean="0">
                          <a:solidFill>
                            <a:schemeClr val="tx1"/>
                          </a:solidFill>
                        </a:rPr>
                        <a:t>r1</a:t>
                      </a:r>
                      <a:endParaRPr lang="en-US" sz="1600" b="1" dirty="0">
                        <a:solidFill>
                          <a:schemeClr val="tx1"/>
                        </a:solidFill>
                      </a:endParaRPr>
                    </a:p>
                  </a:txBody>
                  <a:tcPr/>
                </a:tc>
                <a:tc>
                  <a:txBody>
                    <a:bodyPr/>
                    <a:lstStyle/>
                    <a:p>
                      <a:r>
                        <a:rPr lang="en-US" sz="1600" b="1" dirty="0" smtClean="0">
                          <a:solidFill>
                            <a:schemeClr val="tx1"/>
                          </a:solidFill>
                        </a:rPr>
                        <a:t>Xin</a:t>
                      </a:r>
                      <a:r>
                        <a:rPr lang="en-US" sz="1600" b="1" baseline="0" dirty="0" smtClean="0">
                          <a:solidFill>
                            <a:schemeClr val="tx1"/>
                          </a:solidFill>
                        </a:rPr>
                        <a:t> Dong</a:t>
                      </a:r>
                      <a:endParaRPr lang="en-US" sz="1600" b="1" dirty="0">
                        <a:solidFill>
                          <a:schemeClr val="tx1"/>
                        </a:solidFill>
                      </a:endParaRPr>
                    </a:p>
                  </a:txBody>
                  <a:tcPr/>
                </a:tc>
                <a:tc>
                  <a:txBody>
                    <a:bodyPr/>
                    <a:lstStyle/>
                    <a:p>
                      <a:r>
                        <a:rPr lang="en-US" sz="1600" b="1" dirty="0" smtClean="0">
                          <a:solidFill>
                            <a:schemeClr val="tx1"/>
                          </a:solidFill>
                        </a:rPr>
                        <a:t>R. Polytechnic Institute</a:t>
                      </a:r>
                      <a:endParaRPr lang="en-US" sz="1600" b="1" dirty="0">
                        <a:solidFill>
                          <a:schemeClr val="tx1"/>
                        </a:solidFill>
                      </a:endParaRPr>
                    </a:p>
                  </a:txBody>
                  <a:tcPr/>
                </a:tc>
                <a:tc>
                  <a:txBody>
                    <a:bodyPr/>
                    <a:lstStyle/>
                    <a:p>
                      <a:r>
                        <a:rPr lang="en-US" sz="1600" b="1" dirty="0" err="1" smtClean="0">
                          <a:solidFill>
                            <a:schemeClr val="tx1"/>
                          </a:solidFill>
                        </a:rPr>
                        <a:t>Wozny</a:t>
                      </a:r>
                      <a:endParaRPr lang="en-US" sz="1600" b="1" dirty="0">
                        <a:solidFill>
                          <a:schemeClr val="tx1"/>
                        </a:solidFill>
                      </a:endParaRPr>
                    </a:p>
                  </a:txBody>
                  <a:tcPr/>
                </a:tc>
                <a:tc>
                  <a:txBody>
                    <a:bodyPr/>
                    <a:lstStyle/>
                    <a:p>
                      <a:r>
                        <a:rPr lang="en-US" sz="1600" b="1" dirty="0" smtClean="0">
                          <a:solidFill>
                            <a:schemeClr val="tx1"/>
                          </a:solidFill>
                        </a:rPr>
                        <a:t>1991</a:t>
                      </a:r>
                      <a:endParaRPr lang="en-US" sz="1600" b="1" dirty="0">
                        <a:solidFill>
                          <a:schemeClr val="tx1"/>
                        </a:solidFill>
                      </a:endParaRPr>
                    </a:p>
                  </a:txBody>
                  <a:tcPr/>
                </a:tc>
              </a:tr>
              <a:tr h="328246">
                <a:tc>
                  <a:txBody>
                    <a:bodyPr/>
                    <a:lstStyle/>
                    <a:p>
                      <a:r>
                        <a:rPr lang="en-US" sz="1600" b="1" dirty="0" smtClean="0">
                          <a:solidFill>
                            <a:srgbClr val="C00000"/>
                          </a:solidFill>
                        </a:rPr>
                        <a:t>r2</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a:t>
                      </a:r>
                      <a:r>
                        <a:rPr lang="en-US" sz="1600" b="1" dirty="0" err="1" smtClean="0">
                          <a:solidFill>
                            <a:srgbClr val="C00000"/>
                          </a:solidFill>
                        </a:rPr>
                        <a:t>Tatarinov</a:t>
                      </a:r>
                      <a:endParaRPr lang="en-US" sz="1600" b="1" dirty="0">
                        <a:solidFill>
                          <a:srgbClr val="C00000"/>
                        </a:solidFill>
                      </a:endParaRPr>
                    </a:p>
                  </a:txBody>
                  <a:tcPr/>
                </a:tc>
                <a:tc>
                  <a:txBody>
                    <a:bodyPr/>
                    <a:lstStyle/>
                    <a:p>
                      <a:r>
                        <a:rPr lang="en-US" sz="1600" b="1" dirty="0" smtClean="0">
                          <a:solidFill>
                            <a:srgbClr val="C00000"/>
                          </a:solidFill>
                        </a:rPr>
                        <a:t>2004</a:t>
                      </a:r>
                      <a:endParaRPr lang="en-US" sz="1600" b="1" dirty="0">
                        <a:solidFill>
                          <a:srgbClr val="C00000"/>
                        </a:solidFill>
                      </a:endParaRPr>
                    </a:p>
                  </a:txBody>
                  <a:tcPr/>
                </a:tc>
              </a:tr>
              <a:tr h="328246">
                <a:tc>
                  <a:txBody>
                    <a:bodyPr/>
                    <a:lstStyle/>
                    <a:p>
                      <a:r>
                        <a:rPr lang="en-US" sz="1600" b="1" dirty="0" smtClean="0">
                          <a:solidFill>
                            <a:srgbClr val="0070C0"/>
                          </a:solidFill>
                        </a:rPr>
                        <a:t>r7</a:t>
                      </a:r>
                      <a:endParaRPr lang="en-US" sz="1600" b="1" dirty="0">
                        <a:solidFill>
                          <a:srgbClr val="0070C0"/>
                        </a:solidFill>
                      </a:endParaRPr>
                    </a:p>
                  </a:txBody>
                  <a:tcPr/>
                </a:tc>
                <a:tc>
                  <a:txBody>
                    <a:bodyPr/>
                    <a:lstStyle/>
                    <a:p>
                      <a:r>
                        <a:rPr lang="en-US" sz="1600" b="1" dirty="0" smtClean="0">
                          <a:solidFill>
                            <a:srgbClr val="0070C0"/>
                          </a:solidFill>
                        </a:rPr>
                        <a:t>Dong Xin</a:t>
                      </a:r>
                      <a:r>
                        <a:rPr lang="en-US" sz="1600" b="1" baseline="0" dirty="0" smtClean="0">
                          <a:solidFill>
                            <a:srgbClr val="0070C0"/>
                          </a:solidFill>
                        </a:rPr>
                        <a:t> </a:t>
                      </a:r>
                      <a:endParaRPr lang="en-US" sz="1600" b="1" dirty="0">
                        <a:solidFill>
                          <a:srgbClr val="0070C0"/>
                        </a:solidFill>
                      </a:endParaRPr>
                    </a:p>
                  </a:txBody>
                  <a:tcPr/>
                </a:tc>
                <a:tc>
                  <a:txBody>
                    <a:bodyPr/>
                    <a:lstStyle/>
                    <a:p>
                      <a:r>
                        <a:rPr lang="en-US" sz="1600" b="1" dirty="0" smtClean="0">
                          <a:solidFill>
                            <a:srgbClr val="0070C0"/>
                          </a:solidFill>
                        </a:rPr>
                        <a:t>University of Illinois</a:t>
                      </a:r>
                      <a:endParaRPr lang="en-US" sz="1600" b="1" dirty="0">
                        <a:solidFill>
                          <a:srgbClr val="0070C0"/>
                        </a:solidFill>
                      </a:endParaRPr>
                    </a:p>
                  </a:txBody>
                  <a:tcPr/>
                </a:tc>
                <a:tc>
                  <a:txBody>
                    <a:bodyPr/>
                    <a:lstStyle/>
                    <a:p>
                      <a:r>
                        <a:rPr lang="en-US" sz="1600" b="1" dirty="0" smtClean="0">
                          <a:solidFill>
                            <a:srgbClr val="0070C0"/>
                          </a:solidFill>
                        </a:rPr>
                        <a:t>Han, </a:t>
                      </a:r>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2004</a:t>
                      </a:r>
                      <a:endParaRPr lang="en-US" sz="1600" b="1" dirty="0">
                        <a:solidFill>
                          <a:srgbClr val="0070C0"/>
                        </a:solidFill>
                      </a:endParaRPr>
                    </a:p>
                  </a:txBody>
                  <a:tcPr/>
                </a:tc>
              </a:tr>
              <a:tr h="328246">
                <a:tc>
                  <a:txBody>
                    <a:bodyPr/>
                    <a:lstStyle/>
                    <a:p>
                      <a:r>
                        <a:rPr lang="en-US" sz="1600" b="1" dirty="0" smtClean="0">
                          <a:solidFill>
                            <a:srgbClr val="C00000"/>
                          </a:solidFill>
                        </a:rPr>
                        <a:t>r3</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University of Washington</a:t>
                      </a:r>
                    </a:p>
                  </a:txBody>
                  <a:tcPr/>
                </a:tc>
                <a:tc>
                  <a:txBody>
                    <a:bodyPr/>
                    <a:lstStyle/>
                    <a:p>
                      <a:r>
                        <a:rPr lang="en-US" sz="1600" b="1" dirty="0" smtClean="0">
                          <a:solidFill>
                            <a:srgbClr val="C00000"/>
                          </a:solidFill>
                        </a:rPr>
                        <a:t>Halevy</a:t>
                      </a:r>
                      <a:endParaRPr lang="en-US" sz="1600" b="1" dirty="0">
                        <a:solidFill>
                          <a:srgbClr val="C00000"/>
                        </a:solidFill>
                      </a:endParaRPr>
                    </a:p>
                  </a:txBody>
                  <a:tcPr/>
                </a:tc>
                <a:tc>
                  <a:txBody>
                    <a:bodyPr/>
                    <a:lstStyle/>
                    <a:p>
                      <a:r>
                        <a:rPr lang="en-US" sz="1600" b="1" dirty="0" smtClean="0">
                          <a:solidFill>
                            <a:srgbClr val="C00000"/>
                          </a:solidFill>
                        </a:rPr>
                        <a:t>2005</a:t>
                      </a:r>
                      <a:endParaRPr lang="en-US" sz="1600" b="1" dirty="0">
                        <a:solidFill>
                          <a:srgbClr val="C00000"/>
                        </a:solidFill>
                      </a:endParaRPr>
                    </a:p>
                  </a:txBody>
                  <a:tcPr/>
                </a:tc>
              </a:tr>
              <a:tr h="328246">
                <a:tc>
                  <a:txBody>
                    <a:bodyPr/>
                    <a:lstStyle/>
                    <a:p>
                      <a:r>
                        <a:rPr lang="en-US" sz="1600" b="1" dirty="0" smtClean="0">
                          <a:solidFill>
                            <a:srgbClr val="C00000"/>
                          </a:solidFill>
                        </a:rPr>
                        <a:t>r4</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Yu</a:t>
                      </a:r>
                      <a:endParaRPr lang="en-US" sz="1600" b="1" dirty="0">
                        <a:solidFill>
                          <a:srgbClr val="C00000"/>
                        </a:solidFill>
                      </a:endParaRPr>
                    </a:p>
                  </a:txBody>
                  <a:tcPr/>
                </a:tc>
                <a:tc>
                  <a:txBody>
                    <a:bodyPr/>
                    <a:lstStyle/>
                    <a:p>
                      <a:r>
                        <a:rPr lang="en-US" sz="1600" b="1" dirty="0" smtClean="0">
                          <a:solidFill>
                            <a:srgbClr val="C00000"/>
                          </a:solidFill>
                        </a:rPr>
                        <a:t>2007</a:t>
                      </a:r>
                      <a:endParaRPr lang="en-US" sz="1600" b="1" dirty="0">
                        <a:solidFill>
                          <a:srgbClr val="C00000"/>
                        </a:solidFill>
                      </a:endParaRPr>
                    </a:p>
                  </a:txBody>
                  <a:tcPr/>
                </a:tc>
              </a:tr>
              <a:tr h="328246">
                <a:tc>
                  <a:txBody>
                    <a:bodyPr/>
                    <a:lstStyle/>
                    <a:p>
                      <a:r>
                        <a:rPr lang="en-US" sz="1600" b="1" dirty="0" smtClean="0">
                          <a:solidFill>
                            <a:srgbClr val="0070C0"/>
                          </a:solidFill>
                        </a:rPr>
                        <a:t>r8</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2007</a:t>
                      </a:r>
                      <a:endParaRPr lang="en-US" sz="1600" b="1" dirty="0">
                        <a:solidFill>
                          <a:srgbClr val="0070C0"/>
                        </a:solidFill>
                      </a:endParaRPr>
                    </a:p>
                  </a:txBody>
                  <a:tcPr/>
                </a:tc>
              </a:tr>
              <a:tr h="328246">
                <a:tc>
                  <a:txBody>
                    <a:bodyPr/>
                    <a:lstStyle/>
                    <a:p>
                      <a:r>
                        <a:rPr lang="en-US" sz="1600" b="1" dirty="0" smtClean="0">
                          <a:solidFill>
                            <a:srgbClr val="0070C0"/>
                          </a:solidFill>
                        </a:rPr>
                        <a:t>r9</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Wu, Han</a:t>
                      </a:r>
                      <a:endParaRPr lang="en-US" sz="1600" b="1" dirty="0">
                        <a:solidFill>
                          <a:srgbClr val="0070C0"/>
                        </a:solidFill>
                      </a:endParaRPr>
                    </a:p>
                  </a:txBody>
                  <a:tcPr/>
                </a:tc>
                <a:tc>
                  <a:txBody>
                    <a:bodyPr/>
                    <a:lstStyle/>
                    <a:p>
                      <a:r>
                        <a:rPr lang="en-US" sz="1600" b="1" dirty="0" smtClean="0">
                          <a:solidFill>
                            <a:srgbClr val="0070C0"/>
                          </a:solidFill>
                        </a:rPr>
                        <a:t>2008</a:t>
                      </a:r>
                      <a:endParaRPr lang="en-US" sz="1600" b="1" dirty="0">
                        <a:solidFill>
                          <a:srgbClr val="0070C0"/>
                        </a:solidFill>
                      </a:endParaRPr>
                    </a:p>
                  </a:txBody>
                  <a:tcPr/>
                </a:tc>
              </a:tr>
              <a:tr h="328246">
                <a:tc>
                  <a:txBody>
                    <a:bodyPr/>
                    <a:lstStyle/>
                    <a:p>
                      <a:r>
                        <a:rPr lang="en-US" sz="1600" b="1" dirty="0" smtClean="0">
                          <a:solidFill>
                            <a:srgbClr val="0070C0"/>
                          </a:solidFill>
                        </a:rPr>
                        <a:t>r10</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smtClean="0">
                          <a:solidFill>
                            <a:srgbClr val="0070C0"/>
                          </a:solidFill>
                        </a:rPr>
                        <a:t>Ling, He</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0070C0"/>
                          </a:solidFill>
                        </a:rPr>
                        <a:t>r11</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err="1" smtClean="0">
                          <a:solidFill>
                            <a:srgbClr val="0070C0"/>
                          </a:solidFill>
                        </a:rPr>
                        <a:t>Chaudhuri</a:t>
                      </a:r>
                      <a:r>
                        <a:rPr lang="en-US" sz="1600" b="1" dirty="0" smtClean="0">
                          <a:solidFill>
                            <a:srgbClr val="0070C0"/>
                          </a:solidFill>
                        </a:rPr>
                        <a:t>, </a:t>
                      </a:r>
                      <a:r>
                        <a:rPr lang="en-US" sz="1600" b="1" dirty="0" err="1" smtClean="0">
                          <a:solidFill>
                            <a:srgbClr val="0070C0"/>
                          </a:solidFill>
                        </a:rPr>
                        <a:t>Ganti</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C00000"/>
                          </a:solidFill>
                        </a:rPr>
                        <a:t>r5</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Das </a:t>
                      </a:r>
                      <a:r>
                        <a:rPr lang="en-US" sz="1600" b="1" dirty="0" err="1" smtClean="0">
                          <a:solidFill>
                            <a:srgbClr val="C00000"/>
                          </a:solidFill>
                        </a:rPr>
                        <a:t>Sarma</a:t>
                      </a:r>
                      <a:r>
                        <a:rPr lang="en-US" sz="1600" b="1" dirty="0" smtClean="0">
                          <a:solidFill>
                            <a:srgbClr val="C00000"/>
                          </a:solidFill>
                        </a:rPr>
                        <a:t>, Halevy</a:t>
                      </a:r>
                    </a:p>
                  </a:txBody>
                  <a:tcPr/>
                </a:tc>
                <a:tc>
                  <a:txBody>
                    <a:bodyPr/>
                    <a:lstStyle/>
                    <a:p>
                      <a:r>
                        <a:rPr lang="en-US" sz="1600" b="1" dirty="0" smtClean="0">
                          <a:solidFill>
                            <a:srgbClr val="C00000"/>
                          </a:solidFill>
                        </a:rPr>
                        <a:t>2009</a:t>
                      </a:r>
                      <a:endParaRPr lang="en-US" sz="1600" b="1" dirty="0">
                        <a:solidFill>
                          <a:srgbClr val="C00000"/>
                        </a:solidFill>
                      </a:endParaRPr>
                    </a:p>
                  </a:txBody>
                  <a:tcPr/>
                </a:tc>
              </a:tr>
              <a:tr h="328246">
                <a:tc>
                  <a:txBody>
                    <a:bodyPr/>
                    <a:lstStyle/>
                    <a:p>
                      <a:r>
                        <a:rPr lang="en-US" sz="1600" b="1" dirty="0" smtClean="0">
                          <a:solidFill>
                            <a:srgbClr val="C00000"/>
                          </a:solidFill>
                        </a:rPr>
                        <a:t>r6</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err="1" smtClean="0">
                          <a:solidFill>
                            <a:srgbClr val="C00000"/>
                          </a:solidFill>
                        </a:rPr>
                        <a:t>Naumann</a:t>
                      </a:r>
                      <a:endParaRPr lang="en-US" sz="1600" b="1" dirty="0">
                        <a:solidFill>
                          <a:srgbClr val="C00000"/>
                        </a:solidFill>
                      </a:endParaRPr>
                    </a:p>
                  </a:txBody>
                  <a:tcPr/>
                </a:tc>
                <a:tc>
                  <a:txBody>
                    <a:bodyPr/>
                    <a:lstStyle/>
                    <a:p>
                      <a:r>
                        <a:rPr lang="en-US" sz="1600" b="1" dirty="0" smtClean="0">
                          <a:solidFill>
                            <a:srgbClr val="C00000"/>
                          </a:solidFill>
                        </a:rPr>
                        <a:t>2010</a:t>
                      </a:r>
                      <a:endParaRPr lang="en-US" sz="1600" b="1" dirty="0">
                        <a:solidFill>
                          <a:srgbClr val="C00000"/>
                        </a:solidFill>
                      </a:endParaRPr>
                    </a:p>
                  </a:txBody>
                  <a:tcPr/>
                </a:tc>
              </a:tr>
              <a:tr h="328246">
                <a:tc>
                  <a:txBody>
                    <a:bodyPr/>
                    <a:lstStyle/>
                    <a:p>
                      <a:r>
                        <a:rPr lang="en-US" sz="1600" b="1" dirty="0" smtClean="0">
                          <a:solidFill>
                            <a:srgbClr val="0070C0"/>
                          </a:solidFill>
                        </a:rPr>
                        <a:t>r12</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He</a:t>
                      </a:r>
                      <a:endParaRPr lang="en-US" sz="1600" b="1" dirty="0">
                        <a:solidFill>
                          <a:srgbClr val="0070C0"/>
                        </a:solidFill>
                      </a:endParaRPr>
                    </a:p>
                  </a:txBody>
                  <a:tcPr/>
                </a:tc>
                <a:tc>
                  <a:txBody>
                    <a:bodyPr/>
                    <a:lstStyle/>
                    <a:p>
                      <a:r>
                        <a:rPr lang="en-US" sz="1600" b="1" dirty="0" smtClean="0">
                          <a:solidFill>
                            <a:srgbClr val="0070C0"/>
                          </a:solidFill>
                        </a:rPr>
                        <a:t>2011</a:t>
                      </a:r>
                      <a:endParaRPr lang="en-US" sz="1600" b="1" dirty="0">
                        <a:solidFill>
                          <a:srgbClr val="0070C0"/>
                        </a:solidFill>
                      </a:endParaRPr>
                    </a:p>
                  </a:txBody>
                  <a:tcPr/>
                </a:tc>
              </a:tr>
            </a:tbl>
          </a:graphicData>
        </a:graphic>
      </p:graphicFrame>
      <p:sp>
        <p:nvSpPr>
          <p:cNvPr id="14" name="Content Placeholder 2"/>
          <p:cNvSpPr>
            <a:spLocks noGrp="1"/>
          </p:cNvSpPr>
          <p:nvPr>
            <p:ph idx="1"/>
          </p:nvPr>
        </p:nvSpPr>
        <p:spPr>
          <a:xfrm>
            <a:off x="2575843" y="1376947"/>
            <a:ext cx="9161631" cy="4451684"/>
          </a:xfrm>
        </p:spPr>
        <p:txBody>
          <a:bodyPr>
            <a:normAutofit/>
          </a:bodyPr>
          <a:lstStyle/>
          <a:p>
            <a:r>
              <a:rPr lang="en-US" sz="2400" kern="0" dirty="0"/>
              <a:t>Erratic changes in an attribute value are quite unlikely</a:t>
            </a:r>
          </a:p>
        </p:txBody>
      </p:sp>
      <p:sp>
        <p:nvSpPr>
          <p:cNvPr id="18" name="Rounded Rectangle 17"/>
          <p:cNvSpPr/>
          <p:nvPr/>
        </p:nvSpPr>
        <p:spPr bwMode="auto">
          <a:xfrm>
            <a:off x="5198977" y="2867395"/>
            <a:ext cx="2568075" cy="1664503"/>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42182388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But There ARE Opportunities</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1074114842"/>
              </p:ext>
            </p:extLst>
          </p:nvPr>
        </p:nvGraphicFramePr>
        <p:xfrm>
          <a:off x="2749890" y="2204434"/>
          <a:ext cx="8760326" cy="4358640"/>
        </p:xfrm>
        <a:graphic>
          <a:graphicData uri="http://schemas.openxmlformats.org/drawingml/2006/table">
            <a:tbl>
              <a:tblPr firstRow="1" bandRow="1">
                <a:tableStyleId>{17292A2E-F333-43FB-9621-5CBBE7FDCDCB}</a:tableStyleId>
              </a:tblPr>
              <a:tblGrid>
                <a:gridCol w="645498"/>
                <a:gridCol w="1844279"/>
                <a:gridCol w="2950847"/>
                <a:gridCol w="2213135"/>
                <a:gridCol w="1106567"/>
              </a:tblGrid>
              <a:tr h="328246">
                <a:tc>
                  <a:txBody>
                    <a:bodyPr/>
                    <a:lstStyle/>
                    <a:p>
                      <a:r>
                        <a:rPr lang="en-US" sz="1600" b="1" dirty="0" smtClean="0"/>
                        <a:t>ID</a:t>
                      </a:r>
                      <a:endParaRPr lang="en-US" sz="1600" b="1" dirty="0"/>
                    </a:p>
                  </a:txBody>
                  <a:tcPr/>
                </a:tc>
                <a:tc>
                  <a:txBody>
                    <a:bodyPr/>
                    <a:lstStyle/>
                    <a:p>
                      <a:r>
                        <a:rPr lang="en-US" sz="1600" b="1" dirty="0" smtClean="0"/>
                        <a:t>Name</a:t>
                      </a:r>
                      <a:endParaRPr lang="en-US" sz="1600" b="1" dirty="0"/>
                    </a:p>
                  </a:txBody>
                  <a:tcPr/>
                </a:tc>
                <a:tc>
                  <a:txBody>
                    <a:bodyPr/>
                    <a:lstStyle/>
                    <a:p>
                      <a:r>
                        <a:rPr lang="en-US" sz="1600" b="1" dirty="0" smtClean="0"/>
                        <a:t>Affiliation</a:t>
                      </a:r>
                      <a:endParaRPr lang="en-US" sz="1600" b="1" dirty="0"/>
                    </a:p>
                  </a:txBody>
                  <a:tcPr/>
                </a:tc>
                <a:tc>
                  <a:txBody>
                    <a:bodyPr/>
                    <a:lstStyle/>
                    <a:p>
                      <a:r>
                        <a:rPr lang="en-US" sz="1600" b="1" dirty="0" smtClean="0"/>
                        <a:t>Co-authors</a:t>
                      </a:r>
                      <a:endParaRPr lang="en-US" sz="1600" b="1" dirty="0"/>
                    </a:p>
                  </a:txBody>
                  <a:tcPr/>
                </a:tc>
                <a:tc>
                  <a:txBody>
                    <a:bodyPr/>
                    <a:lstStyle/>
                    <a:p>
                      <a:r>
                        <a:rPr lang="en-US" sz="1600" b="1" dirty="0" smtClean="0"/>
                        <a:t>Year</a:t>
                      </a:r>
                      <a:endParaRPr lang="en-US" sz="1600" b="1" dirty="0"/>
                    </a:p>
                  </a:txBody>
                  <a:tcPr/>
                </a:tc>
              </a:tr>
              <a:tr h="328246">
                <a:tc>
                  <a:txBody>
                    <a:bodyPr/>
                    <a:lstStyle/>
                    <a:p>
                      <a:r>
                        <a:rPr lang="en-US" sz="1600" b="1" dirty="0" smtClean="0">
                          <a:solidFill>
                            <a:schemeClr val="tx1"/>
                          </a:solidFill>
                        </a:rPr>
                        <a:t>r1</a:t>
                      </a:r>
                      <a:endParaRPr lang="en-US" sz="1600" b="1" dirty="0">
                        <a:solidFill>
                          <a:schemeClr val="tx1"/>
                        </a:solidFill>
                      </a:endParaRPr>
                    </a:p>
                  </a:txBody>
                  <a:tcPr/>
                </a:tc>
                <a:tc>
                  <a:txBody>
                    <a:bodyPr/>
                    <a:lstStyle/>
                    <a:p>
                      <a:r>
                        <a:rPr lang="en-US" sz="1600" b="1" dirty="0" smtClean="0">
                          <a:solidFill>
                            <a:schemeClr val="tx1"/>
                          </a:solidFill>
                        </a:rPr>
                        <a:t>Xin</a:t>
                      </a:r>
                      <a:r>
                        <a:rPr lang="en-US" sz="1600" b="1" baseline="0" dirty="0" smtClean="0">
                          <a:solidFill>
                            <a:schemeClr val="tx1"/>
                          </a:solidFill>
                        </a:rPr>
                        <a:t> Dong</a:t>
                      </a:r>
                      <a:endParaRPr lang="en-US" sz="1600" b="1" dirty="0">
                        <a:solidFill>
                          <a:schemeClr val="tx1"/>
                        </a:solidFill>
                      </a:endParaRPr>
                    </a:p>
                  </a:txBody>
                  <a:tcPr/>
                </a:tc>
                <a:tc>
                  <a:txBody>
                    <a:bodyPr/>
                    <a:lstStyle/>
                    <a:p>
                      <a:r>
                        <a:rPr lang="en-US" sz="1600" b="1" dirty="0" smtClean="0">
                          <a:solidFill>
                            <a:schemeClr val="tx1"/>
                          </a:solidFill>
                        </a:rPr>
                        <a:t>R. Polytechnic Institute</a:t>
                      </a:r>
                      <a:endParaRPr lang="en-US" sz="1600" b="1" dirty="0">
                        <a:solidFill>
                          <a:schemeClr val="tx1"/>
                        </a:solidFill>
                      </a:endParaRPr>
                    </a:p>
                  </a:txBody>
                  <a:tcPr/>
                </a:tc>
                <a:tc>
                  <a:txBody>
                    <a:bodyPr/>
                    <a:lstStyle/>
                    <a:p>
                      <a:r>
                        <a:rPr lang="en-US" sz="1600" b="1" dirty="0" err="1" smtClean="0">
                          <a:solidFill>
                            <a:schemeClr val="tx1"/>
                          </a:solidFill>
                        </a:rPr>
                        <a:t>Wozny</a:t>
                      </a:r>
                      <a:endParaRPr lang="en-US" sz="1600" b="1" dirty="0">
                        <a:solidFill>
                          <a:schemeClr val="tx1"/>
                        </a:solidFill>
                      </a:endParaRPr>
                    </a:p>
                  </a:txBody>
                  <a:tcPr/>
                </a:tc>
                <a:tc>
                  <a:txBody>
                    <a:bodyPr/>
                    <a:lstStyle/>
                    <a:p>
                      <a:r>
                        <a:rPr lang="en-US" sz="1600" b="1" dirty="0" smtClean="0">
                          <a:solidFill>
                            <a:schemeClr val="tx1"/>
                          </a:solidFill>
                        </a:rPr>
                        <a:t>1991</a:t>
                      </a:r>
                      <a:endParaRPr lang="en-US" sz="1600" b="1" dirty="0">
                        <a:solidFill>
                          <a:schemeClr val="tx1"/>
                        </a:solidFill>
                      </a:endParaRPr>
                    </a:p>
                  </a:txBody>
                  <a:tcPr/>
                </a:tc>
              </a:tr>
              <a:tr h="328246">
                <a:tc>
                  <a:txBody>
                    <a:bodyPr/>
                    <a:lstStyle/>
                    <a:p>
                      <a:r>
                        <a:rPr lang="en-US" sz="1600" b="1" dirty="0" smtClean="0">
                          <a:solidFill>
                            <a:srgbClr val="C00000"/>
                          </a:solidFill>
                        </a:rPr>
                        <a:t>r2</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a:t>
                      </a:r>
                      <a:r>
                        <a:rPr lang="en-US" sz="1600" b="1" dirty="0" err="1" smtClean="0">
                          <a:solidFill>
                            <a:srgbClr val="C00000"/>
                          </a:solidFill>
                        </a:rPr>
                        <a:t>Tatarinov</a:t>
                      </a:r>
                      <a:endParaRPr lang="en-US" sz="1600" b="1" dirty="0">
                        <a:solidFill>
                          <a:srgbClr val="C00000"/>
                        </a:solidFill>
                      </a:endParaRPr>
                    </a:p>
                  </a:txBody>
                  <a:tcPr/>
                </a:tc>
                <a:tc>
                  <a:txBody>
                    <a:bodyPr/>
                    <a:lstStyle/>
                    <a:p>
                      <a:r>
                        <a:rPr lang="en-US" sz="1600" b="1" dirty="0" smtClean="0">
                          <a:solidFill>
                            <a:srgbClr val="C00000"/>
                          </a:solidFill>
                        </a:rPr>
                        <a:t>2004</a:t>
                      </a:r>
                      <a:endParaRPr lang="en-US" sz="1600" b="1" dirty="0">
                        <a:solidFill>
                          <a:srgbClr val="C00000"/>
                        </a:solidFill>
                      </a:endParaRPr>
                    </a:p>
                  </a:txBody>
                  <a:tcPr/>
                </a:tc>
              </a:tr>
              <a:tr h="328246">
                <a:tc>
                  <a:txBody>
                    <a:bodyPr/>
                    <a:lstStyle/>
                    <a:p>
                      <a:r>
                        <a:rPr lang="en-US" sz="1600" b="1" dirty="0" smtClean="0">
                          <a:solidFill>
                            <a:srgbClr val="0070C0"/>
                          </a:solidFill>
                        </a:rPr>
                        <a:t>r7</a:t>
                      </a:r>
                      <a:endParaRPr lang="en-US" sz="1600" b="1" dirty="0">
                        <a:solidFill>
                          <a:srgbClr val="0070C0"/>
                        </a:solidFill>
                      </a:endParaRPr>
                    </a:p>
                  </a:txBody>
                  <a:tcPr/>
                </a:tc>
                <a:tc>
                  <a:txBody>
                    <a:bodyPr/>
                    <a:lstStyle/>
                    <a:p>
                      <a:r>
                        <a:rPr lang="en-US" sz="1600" b="1" dirty="0" smtClean="0">
                          <a:solidFill>
                            <a:srgbClr val="0070C0"/>
                          </a:solidFill>
                        </a:rPr>
                        <a:t>Dong Xin</a:t>
                      </a:r>
                      <a:r>
                        <a:rPr lang="en-US" sz="1600" b="1" baseline="0" dirty="0" smtClean="0">
                          <a:solidFill>
                            <a:srgbClr val="0070C0"/>
                          </a:solidFill>
                        </a:rPr>
                        <a:t> </a:t>
                      </a:r>
                      <a:endParaRPr lang="en-US" sz="1600" b="1" dirty="0">
                        <a:solidFill>
                          <a:srgbClr val="0070C0"/>
                        </a:solidFill>
                      </a:endParaRPr>
                    </a:p>
                  </a:txBody>
                  <a:tcPr/>
                </a:tc>
                <a:tc>
                  <a:txBody>
                    <a:bodyPr/>
                    <a:lstStyle/>
                    <a:p>
                      <a:r>
                        <a:rPr lang="en-US" sz="1600" b="1" dirty="0" smtClean="0">
                          <a:solidFill>
                            <a:srgbClr val="0070C0"/>
                          </a:solidFill>
                        </a:rPr>
                        <a:t>University of Illinois</a:t>
                      </a:r>
                      <a:endParaRPr lang="en-US" sz="1600" b="1" dirty="0">
                        <a:solidFill>
                          <a:srgbClr val="0070C0"/>
                        </a:solidFill>
                      </a:endParaRPr>
                    </a:p>
                  </a:txBody>
                  <a:tcPr/>
                </a:tc>
                <a:tc>
                  <a:txBody>
                    <a:bodyPr/>
                    <a:lstStyle/>
                    <a:p>
                      <a:r>
                        <a:rPr lang="en-US" sz="1600" b="1" dirty="0" smtClean="0">
                          <a:solidFill>
                            <a:srgbClr val="0070C0"/>
                          </a:solidFill>
                        </a:rPr>
                        <a:t>Han, </a:t>
                      </a:r>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2004</a:t>
                      </a:r>
                      <a:endParaRPr lang="en-US" sz="1600" b="1" dirty="0">
                        <a:solidFill>
                          <a:srgbClr val="0070C0"/>
                        </a:solidFill>
                      </a:endParaRPr>
                    </a:p>
                  </a:txBody>
                  <a:tcPr/>
                </a:tc>
              </a:tr>
              <a:tr h="328246">
                <a:tc>
                  <a:txBody>
                    <a:bodyPr/>
                    <a:lstStyle/>
                    <a:p>
                      <a:r>
                        <a:rPr lang="en-US" sz="1600" b="1" dirty="0" smtClean="0">
                          <a:solidFill>
                            <a:srgbClr val="C00000"/>
                          </a:solidFill>
                        </a:rPr>
                        <a:t>r3</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University of Washington</a:t>
                      </a:r>
                    </a:p>
                  </a:txBody>
                  <a:tcPr/>
                </a:tc>
                <a:tc>
                  <a:txBody>
                    <a:bodyPr/>
                    <a:lstStyle/>
                    <a:p>
                      <a:r>
                        <a:rPr lang="en-US" sz="1600" b="1" dirty="0" smtClean="0">
                          <a:solidFill>
                            <a:srgbClr val="C00000"/>
                          </a:solidFill>
                        </a:rPr>
                        <a:t>Halevy</a:t>
                      </a:r>
                      <a:endParaRPr lang="en-US" sz="1600" b="1" dirty="0">
                        <a:solidFill>
                          <a:srgbClr val="C00000"/>
                        </a:solidFill>
                      </a:endParaRPr>
                    </a:p>
                  </a:txBody>
                  <a:tcPr/>
                </a:tc>
                <a:tc>
                  <a:txBody>
                    <a:bodyPr/>
                    <a:lstStyle/>
                    <a:p>
                      <a:r>
                        <a:rPr lang="en-US" sz="1600" b="1" dirty="0" smtClean="0">
                          <a:solidFill>
                            <a:srgbClr val="C00000"/>
                          </a:solidFill>
                        </a:rPr>
                        <a:t>2005</a:t>
                      </a:r>
                      <a:endParaRPr lang="en-US" sz="1600" b="1" dirty="0">
                        <a:solidFill>
                          <a:srgbClr val="C00000"/>
                        </a:solidFill>
                      </a:endParaRPr>
                    </a:p>
                  </a:txBody>
                  <a:tcPr/>
                </a:tc>
              </a:tr>
              <a:tr h="328246">
                <a:tc>
                  <a:txBody>
                    <a:bodyPr/>
                    <a:lstStyle/>
                    <a:p>
                      <a:r>
                        <a:rPr lang="en-US" sz="1600" b="1" dirty="0" smtClean="0">
                          <a:solidFill>
                            <a:srgbClr val="C00000"/>
                          </a:solidFill>
                        </a:rPr>
                        <a:t>r4</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Yu</a:t>
                      </a:r>
                      <a:endParaRPr lang="en-US" sz="1600" b="1" dirty="0">
                        <a:solidFill>
                          <a:srgbClr val="C00000"/>
                        </a:solidFill>
                      </a:endParaRPr>
                    </a:p>
                  </a:txBody>
                  <a:tcPr/>
                </a:tc>
                <a:tc>
                  <a:txBody>
                    <a:bodyPr/>
                    <a:lstStyle/>
                    <a:p>
                      <a:r>
                        <a:rPr lang="en-US" sz="1600" b="1" dirty="0" smtClean="0">
                          <a:solidFill>
                            <a:srgbClr val="C00000"/>
                          </a:solidFill>
                        </a:rPr>
                        <a:t>2007</a:t>
                      </a:r>
                      <a:endParaRPr lang="en-US" sz="1600" b="1" dirty="0">
                        <a:solidFill>
                          <a:srgbClr val="C00000"/>
                        </a:solidFill>
                      </a:endParaRPr>
                    </a:p>
                  </a:txBody>
                  <a:tcPr/>
                </a:tc>
              </a:tr>
              <a:tr h="328246">
                <a:tc>
                  <a:txBody>
                    <a:bodyPr/>
                    <a:lstStyle/>
                    <a:p>
                      <a:r>
                        <a:rPr lang="en-US" sz="1600" b="1" dirty="0" smtClean="0">
                          <a:solidFill>
                            <a:srgbClr val="0070C0"/>
                          </a:solidFill>
                        </a:rPr>
                        <a:t>r8</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2007</a:t>
                      </a:r>
                      <a:endParaRPr lang="en-US" sz="1600" b="1" dirty="0">
                        <a:solidFill>
                          <a:srgbClr val="0070C0"/>
                        </a:solidFill>
                      </a:endParaRPr>
                    </a:p>
                  </a:txBody>
                  <a:tcPr/>
                </a:tc>
              </a:tr>
              <a:tr h="328246">
                <a:tc>
                  <a:txBody>
                    <a:bodyPr/>
                    <a:lstStyle/>
                    <a:p>
                      <a:r>
                        <a:rPr lang="en-US" sz="1600" b="1" dirty="0" smtClean="0">
                          <a:solidFill>
                            <a:srgbClr val="0070C0"/>
                          </a:solidFill>
                        </a:rPr>
                        <a:t>r9</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Wu, Han</a:t>
                      </a:r>
                      <a:endParaRPr lang="en-US" sz="1600" b="1" dirty="0">
                        <a:solidFill>
                          <a:srgbClr val="0070C0"/>
                        </a:solidFill>
                      </a:endParaRPr>
                    </a:p>
                  </a:txBody>
                  <a:tcPr/>
                </a:tc>
                <a:tc>
                  <a:txBody>
                    <a:bodyPr/>
                    <a:lstStyle/>
                    <a:p>
                      <a:r>
                        <a:rPr lang="en-US" sz="1600" b="1" dirty="0" smtClean="0">
                          <a:solidFill>
                            <a:srgbClr val="0070C0"/>
                          </a:solidFill>
                        </a:rPr>
                        <a:t>2008</a:t>
                      </a:r>
                      <a:endParaRPr lang="en-US" sz="1600" b="1" dirty="0">
                        <a:solidFill>
                          <a:srgbClr val="0070C0"/>
                        </a:solidFill>
                      </a:endParaRPr>
                    </a:p>
                  </a:txBody>
                  <a:tcPr/>
                </a:tc>
              </a:tr>
              <a:tr h="328246">
                <a:tc>
                  <a:txBody>
                    <a:bodyPr/>
                    <a:lstStyle/>
                    <a:p>
                      <a:r>
                        <a:rPr lang="en-US" sz="1600" b="1" dirty="0" smtClean="0">
                          <a:solidFill>
                            <a:srgbClr val="0070C0"/>
                          </a:solidFill>
                        </a:rPr>
                        <a:t>r10</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smtClean="0">
                          <a:solidFill>
                            <a:srgbClr val="0070C0"/>
                          </a:solidFill>
                        </a:rPr>
                        <a:t>Ling, He</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0070C0"/>
                          </a:solidFill>
                        </a:rPr>
                        <a:t>r11</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err="1" smtClean="0">
                          <a:solidFill>
                            <a:srgbClr val="0070C0"/>
                          </a:solidFill>
                        </a:rPr>
                        <a:t>Chaudhuri</a:t>
                      </a:r>
                      <a:r>
                        <a:rPr lang="en-US" sz="1600" b="1" dirty="0" smtClean="0">
                          <a:solidFill>
                            <a:srgbClr val="0070C0"/>
                          </a:solidFill>
                        </a:rPr>
                        <a:t>, </a:t>
                      </a:r>
                      <a:r>
                        <a:rPr lang="en-US" sz="1600" b="1" dirty="0" err="1" smtClean="0">
                          <a:solidFill>
                            <a:srgbClr val="0070C0"/>
                          </a:solidFill>
                        </a:rPr>
                        <a:t>Ganti</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C00000"/>
                          </a:solidFill>
                        </a:rPr>
                        <a:t>r5</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Das </a:t>
                      </a:r>
                      <a:r>
                        <a:rPr lang="en-US" sz="1600" b="1" dirty="0" err="1" smtClean="0">
                          <a:solidFill>
                            <a:srgbClr val="C00000"/>
                          </a:solidFill>
                        </a:rPr>
                        <a:t>Sarma</a:t>
                      </a:r>
                      <a:r>
                        <a:rPr lang="en-US" sz="1600" b="1" dirty="0" smtClean="0">
                          <a:solidFill>
                            <a:srgbClr val="C00000"/>
                          </a:solidFill>
                        </a:rPr>
                        <a:t>, Halevy</a:t>
                      </a:r>
                    </a:p>
                  </a:txBody>
                  <a:tcPr/>
                </a:tc>
                <a:tc>
                  <a:txBody>
                    <a:bodyPr/>
                    <a:lstStyle/>
                    <a:p>
                      <a:r>
                        <a:rPr lang="en-US" sz="1600" b="1" dirty="0" smtClean="0">
                          <a:solidFill>
                            <a:srgbClr val="C00000"/>
                          </a:solidFill>
                        </a:rPr>
                        <a:t>2009</a:t>
                      </a:r>
                      <a:endParaRPr lang="en-US" sz="1600" b="1" dirty="0">
                        <a:solidFill>
                          <a:srgbClr val="C00000"/>
                        </a:solidFill>
                      </a:endParaRPr>
                    </a:p>
                  </a:txBody>
                  <a:tcPr/>
                </a:tc>
              </a:tr>
              <a:tr h="328246">
                <a:tc>
                  <a:txBody>
                    <a:bodyPr/>
                    <a:lstStyle/>
                    <a:p>
                      <a:r>
                        <a:rPr lang="en-US" sz="1600" b="1" dirty="0" smtClean="0">
                          <a:solidFill>
                            <a:srgbClr val="C00000"/>
                          </a:solidFill>
                        </a:rPr>
                        <a:t>r6</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err="1" smtClean="0">
                          <a:solidFill>
                            <a:srgbClr val="C00000"/>
                          </a:solidFill>
                        </a:rPr>
                        <a:t>Naumann</a:t>
                      </a:r>
                      <a:endParaRPr lang="en-US" sz="1600" b="1" dirty="0">
                        <a:solidFill>
                          <a:srgbClr val="C00000"/>
                        </a:solidFill>
                      </a:endParaRPr>
                    </a:p>
                  </a:txBody>
                  <a:tcPr/>
                </a:tc>
                <a:tc>
                  <a:txBody>
                    <a:bodyPr/>
                    <a:lstStyle/>
                    <a:p>
                      <a:r>
                        <a:rPr lang="en-US" sz="1600" b="1" dirty="0" smtClean="0">
                          <a:solidFill>
                            <a:srgbClr val="C00000"/>
                          </a:solidFill>
                        </a:rPr>
                        <a:t>2010</a:t>
                      </a:r>
                      <a:endParaRPr lang="en-US" sz="1600" b="1" dirty="0">
                        <a:solidFill>
                          <a:srgbClr val="C00000"/>
                        </a:solidFill>
                      </a:endParaRPr>
                    </a:p>
                  </a:txBody>
                  <a:tcPr/>
                </a:tc>
              </a:tr>
              <a:tr h="328246">
                <a:tc>
                  <a:txBody>
                    <a:bodyPr/>
                    <a:lstStyle/>
                    <a:p>
                      <a:r>
                        <a:rPr lang="en-US" sz="1600" b="1" dirty="0" smtClean="0">
                          <a:solidFill>
                            <a:srgbClr val="0070C0"/>
                          </a:solidFill>
                        </a:rPr>
                        <a:t>r12</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He</a:t>
                      </a:r>
                      <a:endParaRPr lang="en-US" sz="1600" b="1" dirty="0">
                        <a:solidFill>
                          <a:srgbClr val="0070C0"/>
                        </a:solidFill>
                      </a:endParaRPr>
                    </a:p>
                  </a:txBody>
                  <a:tcPr/>
                </a:tc>
                <a:tc>
                  <a:txBody>
                    <a:bodyPr/>
                    <a:lstStyle/>
                    <a:p>
                      <a:r>
                        <a:rPr lang="en-US" sz="1600" b="1" dirty="0" smtClean="0">
                          <a:solidFill>
                            <a:srgbClr val="0070C0"/>
                          </a:solidFill>
                        </a:rPr>
                        <a:t>2011</a:t>
                      </a:r>
                      <a:endParaRPr lang="en-US" sz="1600" b="1" dirty="0">
                        <a:solidFill>
                          <a:srgbClr val="0070C0"/>
                        </a:solidFill>
                      </a:endParaRPr>
                    </a:p>
                  </a:txBody>
                  <a:tcPr/>
                </a:tc>
              </a:tr>
            </a:tbl>
          </a:graphicData>
        </a:graphic>
      </p:graphicFrame>
      <p:sp>
        <p:nvSpPr>
          <p:cNvPr id="14" name="Content Placeholder 2"/>
          <p:cNvSpPr>
            <a:spLocks noGrp="1"/>
          </p:cNvSpPr>
          <p:nvPr>
            <p:ph idx="1"/>
          </p:nvPr>
        </p:nvSpPr>
        <p:spPr>
          <a:xfrm>
            <a:off x="2575843" y="1376947"/>
            <a:ext cx="9161631" cy="4451684"/>
          </a:xfrm>
        </p:spPr>
        <p:txBody>
          <a:bodyPr>
            <a:normAutofit/>
          </a:bodyPr>
          <a:lstStyle/>
          <a:p>
            <a:r>
              <a:rPr lang="en-US" sz="2400" kern="0" dirty="0"/>
              <a:t>Typically, there is continuity of </a:t>
            </a:r>
            <a:r>
              <a:rPr lang="en-US" sz="2400" kern="0" dirty="0" smtClean="0"/>
              <a:t>history; </a:t>
            </a:r>
            <a:r>
              <a:rPr lang="en-US" sz="2400" kern="0" dirty="0"/>
              <a:t>i.e., no big gaps in time</a:t>
            </a:r>
          </a:p>
        </p:txBody>
      </p:sp>
      <p:sp>
        <p:nvSpPr>
          <p:cNvPr id="5" name="Rounded Rectangle 4"/>
          <p:cNvSpPr/>
          <p:nvPr/>
        </p:nvSpPr>
        <p:spPr bwMode="auto">
          <a:xfrm>
            <a:off x="2761901" y="2557372"/>
            <a:ext cx="8387361" cy="664421"/>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14116795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Solution 1: Time Decay </a:t>
            </a:r>
            <a:r>
              <a:rPr lang="en-US" sz="2800" dirty="0" smtClean="0"/>
              <a:t>[Li et al., VLDB’11]</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224865358"/>
              </p:ext>
            </p:extLst>
          </p:nvPr>
        </p:nvGraphicFramePr>
        <p:xfrm>
          <a:off x="2749890" y="2204434"/>
          <a:ext cx="8760326" cy="4358640"/>
        </p:xfrm>
        <a:graphic>
          <a:graphicData uri="http://schemas.openxmlformats.org/drawingml/2006/table">
            <a:tbl>
              <a:tblPr firstRow="1" bandRow="1">
                <a:tableStyleId>{17292A2E-F333-43FB-9621-5CBBE7FDCDCB}</a:tableStyleId>
              </a:tblPr>
              <a:tblGrid>
                <a:gridCol w="645498"/>
                <a:gridCol w="1844279"/>
                <a:gridCol w="2950847"/>
                <a:gridCol w="2213135"/>
                <a:gridCol w="1106567"/>
              </a:tblGrid>
              <a:tr h="328246">
                <a:tc>
                  <a:txBody>
                    <a:bodyPr/>
                    <a:lstStyle/>
                    <a:p>
                      <a:r>
                        <a:rPr lang="en-US" sz="1600" b="1" dirty="0" smtClean="0"/>
                        <a:t>ID</a:t>
                      </a:r>
                      <a:endParaRPr lang="en-US" sz="1600" b="1" dirty="0"/>
                    </a:p>
                  </a:txBody>
                  <a:tcPr/>
                </a:tc>
                <a:tc>
                  <a:txBody>
                    <a:bodyPr/>
                    <a:lstStyle/>
                    <a:p>
                      <a:r>
                        <a:rPr lang="en-US" sz="1600" b="1" dirty="0" smtClean="0"/>
                        <a:t>Name</a:t>
                      </a:r>
                      <a:endParaRPr lang="en-US" sz="1600" b="1" dirty="0"/>
                    </a:p>
                  </a:txBody>
                  <a:tcPr/>
                </a:tc>
                <a:tc>
                  <a:txBody>
                    <a:bodyPr/>
                    <a:lstStyle/>
                    <a:p>
                      <a:r>
                        <a:rPr lang="en-US" sz="1600" b="1" dirty="0" smtClean="0"/>
                        <a:t>Affiliation</a:t>
                      </a:r>
                      <a:endParaRPr lang="en-US" sz="1600" b="1" dirty="0"/>
                    </a:p>
                  </a:txBody>
                  <a:tcPr/>
                </a:tc>
                <a:tc>
                  <a:txBody>
                    <a:bodyPr/>
                    <a:lstStyle/>
                    <a:p>
                      <a:r>
                        <a:rPr lang="en-US" sz="1600" b="1" dirty="0" smtClean="0"/>
                        <a:t>Co-authors</a:t>
                      </a:r>
                      <a:endParaRPr lang="en-US" sz="1600" b="1" dirty="0"/>
                    </a:p>
                  </a:txBody>
                  <a:tcPr/>
                </a:tc>
                <a:tc>
                  <a:txBody>
                    <a:bodyPr/>
                    <a:lstStyle/>
                    <a:p>
                      <a:r>
                        <a:rPr lang="en-US" sz="1600" b="1" dirty="0" smtClean="0"/>
                        <a:t>Year</a:t>
                      </a:r>
                      <a:endParaRPr lang="en-US" sz="1600" b="1" dirty="0"/>
                    </a:p>
                  </a:txBody>
                  <a:tcPr/>
                </a:tc>
              </a:tr>
              <a:tr h="328246">
                <a:tc>
                  <a:txBody>
                    <a:bodyPr/>
                    <a:lstStyle/>
                    <a:p>
                      <a:r>
                        <a:rPr lang="en-US" sz="1600" b="1" dirty="0" smtClean="0">
                          <a:solidFill>
                            <a:schemeClr val="tx1"/>
                          </a:solidFill>
                        </a:rPr>
                        <a:t>r1</a:t>
                      </a:r>
                      <a:endParaRPr lang="en-US" sz="1600" b="1" dirty="0">
                        <a:solidFill>
                          <a:schemeClr val="tx1"/>
                        </a:solidFill>
                      </a:endParaRPr>
                    </a:p>
                  </a:txBody>
                  <a:tcPr/>
                </a:tc>
                <a:tc>
                  <a:txBody>
                    <a:bodyPr/>
                    <a:lstStyle/>
                    <a:p>
                      <a:r>
                        <a:rPr lang="en-US" sz="1600" b="1" dirty="0" smtClean="0">
                          <a:solidFill>
                            <a:schemeClr val="tx1"/>
                          </a:solidFill>
                        </a:rPr>
                        <a:t>Xin</a:t>
                      </a:r>
                      <a:r>
                        <a:rPr lang="en-US" sz="1600" b="1" baseline="0" dirty="0" smtClean="0">
                          <a:solidFill>
                            <a:schemeClr val="tx1"/>
                          </a:solidFill>
                        </a:rPr>
                        <a:t> Dong</a:t>
                      </a:r>
                      <a:endParaRPr lang="en-US" sz="1600" b="1" dirty="0">
                        <a:solidFill>
                          <a:schemeClr val="tx1"/>
                        </a:solidFill>
                      </a:endParaRPr>
                    </a:p>
                  </a:txBody>
                  <a:tcPr/>
                </a:tc>
                <a:tc>
                  <a:txBody>
                    <a:bodyPr/>
                    <a:lstStyle/>
                    <a:p>
                      <a:r>
                        <a:rPr lang="en-US" sz="1600" b="1" dirty="0" smtClean="0">
                          <a:solidFill>
                            <a:schemeClr val="tx1"/>
                          </a:solidFill>
                        </a:rPr>
                        <a:t>R. Polytechnic Institute</a:t>
                      </a:r>
                      <a:endParaRPr lang="en-US" sz="1600" b="1" dirty="0">
                        <a:solidFill>
                          <a:schemeClr val="tx1"/>
                        </a:solidFill>
                      </a:endParaRPr>
                    </a:p>
                  </a:txBody>
                  <a:tcPr/>
                </a:tc>
                <a:tc>
                  <a:txBody>
                    <a:bodyPr/>
                    <a:lstStyle/>
                    <a:p>
                      <a:r>
                        <a:rPr lang="en-US" sz="1600" b="1" dirty="0" err="1" smtClean="0">
                          <a:solidFill>
                            <a:schemeClr val="tx1"/>
                          </a:solidFill>
                        </a:rPr>
                        <a:t>Wozny</a:t>
                      </a:r>
                      <a:endParaRPr lang="en-US" sz="1600" b="1" dirty="0">
                        <a:solidFill>
                          <a:schemeClr val="tx1"/>
                        </a:solidFill>
                      </a:endParaRPr>
                    </a:p>
                  </a:txBody>
                  <a:tcPr/>
                </a:tc>
                <a:tc>
                  <a:txBody>
                    <a:bodyPr/>
                    <a:lstStyle/>
                    <a:p>
                      <a:r>
                        <a:rPr lang="en-US" sz="1600" b="1" dirty="0" smtClean="0">
                          <a:solidFill>
                            <a:schemeClr val="tx1"/>
                          </a:solidFill>
                        </a:rPr>
                        <a:t>1991</a:t>
                      </a:r>
                      <a:endParaRPr lang="en-US" sz="1600" b="1" dirty="0">
                        <a:solidFill>
                          <a:schemeClr val="tx1"/>
                        </a:solidFill>
                      </a:endParaRPr>
                    </a:p>
                  </a:txBody>
                  <a:tcPr/>
                </a:tc>
              </a:tr>
              <a:tr h="328246">
                <a:tc>
                  <a:txBody>
                    <a:bodyPr/>
                    <a:lstStyle/>
                    <a:p>
                      <a:r>
                        <a:rPr lang="en-US" sz="1600" b="1" dirty="0" smtClean="0">
                          <a:solidFill>
                            <a:srgbClr val="C00000"/>
                          </a:solidFill>
                        </a:rPr>
                        <a:t>r2</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a:t>
                      </a:r>
                      <a:r>
                        <a:rPr lang="en-US" sz="1600" b="1" dirty="0" err="1" smtClean="0">
                          <a:solidFill>
                            <a:srgbClr val="C00000"/>
                          </a:solidFill>
                        </a:rPr>
                        <a:t>Tatarinov</a:t>
                      </a:r>
                      <a:endParaRPr lang="en-US" sz="1600" b="1" dirty="0">
                        <a:solidFill>
                          <a:srgbClr val="C00000"/>
                        </a:solidFill>
                      </a:endParaRPr>
                    </a:p>
                  </a:txBody>
                  <a:tcPr/>
                </a:tc>
                <a:tc>
                  <a:txBody>
                    <a:bodyPr/>
                    <a:lstStyle/>
                    <a:p>
                      <a:r>
                        <a:rPr lang="en-US" sz="1600" b="1" dirty="0" smtClean="0">
                          <a:solidFill>
                            <a:srgbClr val="C00000"/>
                          </a:solidFill>
                        </a:rPr>
                        <a:t>2004</a:t>
                      </a:r>
                      <a:endParaRPr lang="en-US" sz="1600" b="1" dirty="0">
                        <a:solidFill>
                          <a:srgbClr val="C00000"/>
                        </a:solidFill>
                      </a:endParaRPr>
                    </a:p>
                  </a:txBody>
                  <a:tcPr/>
                </a:tc>
              </a:tr>
              <a:tr h="328246">
                <a:tc>
                  <a:txBody>
                    <a:bodyPr/>
                    <a:lstStyle/>
                    <a:p>
                      <a:r>
                        <a:rPr lang="en-US" sz="1600" b="1" dirty="0" smtClean="0">
                          <a:solidFill>
                            <a:srgbClr val="0070C0"/>
                          </a:solidFill>
                        </a:rPr>
                        <a:t>r7</a:t>
                      </a:r>
                      <a:endParaRPr lang="en-US" sz="1600" b="1" dirty="0">
                        <a:solidFill>
                          <a:srgbClr val="0070C0"/>
                        </a:solidFill>
                      </a:endParaRPr>
                    </a:p>
                  </a:txBody>
                  <a:tcPr/>
                </a:tc>
                <a:tc>
                  <a:txBody>
                    <a:bodyPr/>
                    <a:lstStyle/>
                    <a:p>
                      <a:r>
                        <a:rPr lang="en-US" sz="1600" b="1" dirty="0" smtClean="0">
                          <a:solidFill>
                            <a:srgbClr val="0070C0"/>
                          </a:solidFill>
                        </a:rPr>
                        <a:t>Dong Xin</a:t>
                      </a:r>
                      <a:r>
                        <a:rPr lang="en-US" sz="1600" b="1" baseline="0" dirty="0" smtClean="0">
                          <a:solidFill>
                            <a:srgbClr val="0070C0"/>
                          </a:solidFill>
                        </a:rPr>
                        <a:t> </a:t>
                      </a:r>
                      <a:endParaRPr lang="en-US" sz="1600" b="1" dirty="0">
                        <a:solidFill>
                          <a:srgbClr val="0070C0"/>
                        </a:solidFill>
                      </a:endParaRPr>
                    </a:p>
                  </a:txBody>
                  <a:tcPr/>
                </a:tc>
                <a:tc>
                  <a:txBody>
                    <a:bodyPr/>
                    <a:lstStyle/>
                    <a:p>
                      <a:r>
                        <a:rPr lang="en-US" sz="1600" b="1" dirty="0" smtClean="0">
                          <a:solidFill>
                            <a:srgbClr val="0070C0"/>
                          </a:solidFill>
                        </a:rPr>
                        <a:t>University of Illinois</a:t>
                      </a:r>
                      <a:endParaRPr lang="en-US" sz="1600" b="1" dirty="0">
                        <a:solidFill>
                          <a:srgbClr val="0070C0"/>
                        </a:solidFill>
                      </a:endParaRPr>
                    </a:p>
                  </a:txBody>
                  <a:tcPr/>
                </a:tc>
                <a:tc>
                  <a:txBody>
                    <a:bodyPr/>
                    <a:lstStyle/>
                    <a:p>
                      <a:r>
                        <a:rPr lang="en-US" sz="1600" b="1" dirty="0" smtClean="0">
                          <a:solidFill>
                            <a:srgbClr val="0070C0"/>
                          </a:solidFill>
                        </a:rPr>
                        <a:t>Han, </a:t>
                      </a:r>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2004</a:t>
                      </a:r>
                      <a:endParaRPr lang="en-US" sz="1600" b="1" dirty="0">
                        <a:solidFill>
                          <a:srgbClr val="0070C0"/>
                        </a:solidFill>
                      </a:endParaRPr>
                    </a:p>
                  </a:txBody>
                  <a:tcPr/>
                </a:tc>
              </a:tr>
              <a:tr h="328246">
                <a:tc>
                  <a:txBody>
                    <a:bodyPr/>
                    <a:lstStyle/>
                    <a:p>
                      <a:r>
                        <a:rPr lang="en-US" sz="1600" b="1" dirty="0" smtClean="0">
                          <a:solidFill>
                            <a:srgbClr val="C00000"/>
                          </a:solidFill>
                        </a:rPr>
                        <a:t>r3</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University of Washington</a:t>
                      </a:r>
                    </a:p>
                  </a:txBody>
                  <a:tcPr/>
                </a:tc>
                <a:tc>
                  <a:txBody>
                    <a:bodyPr/>
                    <a:lstStyle/>
                    <a:p>
                      <a:r>
                        <a:rPr lang="en-US" sz="1600" b="1" dirty="0" smtClean="0">
                          <a:solidFill>
                            <a:srgbClr val="C00000"/>
                          </a:solidFill>
                        </a:rPr>
                        <a:t>Halevy</a:t>
                      </a:r>
                      <a:endParaRPr lang="en-US" sz="1600" b="1" dirty="0">
                        <a:solidFill>
                          <a:srgbClr val="C00000"/>
                        </a:solidFill>
                      </a:endParaRPr>
                    </a:p>
                  </a:txBody>
                  <a:tcPr/>
                </a:tc>
                <a:tc>
                  <a:txBody>
                    <a:bodyPr/>
                    <a:lstStyle/>
                    <a:p>
                      <a:r>
                        <a:rPr lang="en-US" sz="1600" b="1" dirty="0" smtClean="0">
                          <a:solidFill>
                            <a:srgbClr val="C00000"/>
                          </a:solidFill>
                        </a:rPr>
                        <a:t>2005</a:t>
                      </a:r>
                      <a:endParaRPr lang="en-US" sz="1600" b="1" dirty="0">
                        <a:solidFill>
                          <a:srgbClr val="C00000"/>
                        </a:solidFill>
                      </a:endParaRPr>
                    </a:p>
                  </a:txBody>
                  <a:tcPr/>
                </a:tc>
              </a:tr>
              <a:tr h="328246">
                <a:tc>
                  <a:txBody>
                    <a:bodyPr/>
                    <a:lstStyle/>
                    <a:p>
                      <a:r>
                        <a:rPr lang="en-US" sz="1600" b="1" dirty="0" smtClean="0">
                          <a:solidFill>
                            <a:srgbClr val="C00000"/>
                          </a:solidFill>
                        </a:rPr>
                        <a:t>r4</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Yu</a:t>
                      </a:r>
                      <a:endParaRPr lang="en-US" sz="1600" b="1" dirty="0">
                        <a:solidFill>
                          <a:srgbClr val="C00000"/>
                        </a:solidFill>
                      </a:endParaRPr>
                    </a:p>
                  </a:txBody>
                  <a:tcPr/>
                </a:tc>
                <a:tc>
                  <a:txBody>
                    <a:bodyPr/>
                    <a:lstStyle/>
                    <a:p>
                      <a:r>
                        <a:rPr lang="en-US" sz="1600" b="1" dirty="0" smtClean="0">
                          <a:solidFill>
                            <a:srgbClr val="C00000"/>
                          </a:solidFill>
                        </a:rPr>
                        <a:t>2007</a:t>
                      </a:r>
                      <a:endParaRPr lang="en-US" sz="1600" b="1" dirty="0">
                        <a:solidFill>
                          <a:srgbClr val="C00000"/>
                        </a:solidFill>
                      </a:endParaRPr>
                    </a:p>
                  </a:txBody>
                  <a:tcPr/>
                </a:tc>
              </a:tr>
              <a:tr h="328246">
                <a:tc>
                  <a:txBody>
                    <a:bodyPr/>
                    <a:lstStyle/>
                    <a:p>
                      <a:r>
                        <a:rPr lang="en-US" sz="1600" b="1" dirty="0" smtClean="0">
                          <a:solidFill>
                            <a:srgbClr val="0070C0"/>
                          </a:solidFill>
                        </a:rPr>
                        <a:t>r8</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2007</a:t>
                      </a:r>
                      <a:endParaRPr lang="en-US" sz="1600" b="1" dirty="0">
                        <a:solidFill>
                          <a:srgbClr val="0070C0"/>
                        </a:solidFill>
                      </a:endParaRPr>
                    </a:p>
                  </a:txBody>
                  <a:tcPr/>
                </a:tc>
              </a:tr>
              <a:tr h="328246">
                <a:tc>
                  <a:txBody>
                    <a:bodyPr/>
                    <a:lstStyle/>
                    <a:p>
                      <a:r>
                        <a:rPr lang="en-US" sz="1600" b="1" dirty="0" smtClean="0">
                          <a:solidFill>
                            <a:srgbClr val="0070C0"/>
                          </a:solidFill>
                        </a:rPr>
                        <a:t>r9</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Wu, Han</a:t>
                      </a:r>
                      <a:endParaRPr lang="en-US" sz="1600" b="1" dirty="0">
                        <a:solidFill>
                          <a:srgbClr val="0070C0"/>
                        </a:solidFill>
                      </a:endParaRPr>
                    </a:p>
                  </a:txBody>
                  <a:tcPr/>
                </a:tc>
                <a:tc>
                  <a:txBody>
                    <a:bodyPr/>
                    <a:lstStyle/>
                    <a:p>
                      <a:r>
                        <a:rPr lang="en-US" sz="1600" b="1" dirty="0" smtClean="0">
                          <a:solidFill>
                            <a:srgbClr val="0070C0"/>
                          </a:solidFill>
                        </a:rPr>
                        <a:t>2008</a:t>
                      </a:r>
                      <a:endParaRPr lang="en-US" sz="1600" b="1" dirty="0">
                        <a:solidFill>
                          <a:srgbClr val="0070C0"/>
                        </a:solidFill>
                      </a:endParaRPr>
                    </a:p>
                  </a:txBody>
                  <a:tcPr/>
                </a:tc>
              </a:tr>
              <a:tr h="328246">
                <a:tc>
                  <a:txBody>
                    <a:bodyPr/>
                    <a:lstStyle/>
                    <a:p>
                      <a:r>
                        <a:rPr lang="en-US" sz="1600" b="1" dirty="0" smtClean="0">
                          <a:solidFill>
                            <a:srgbClr val="0070C0"/>
                          </a:solidFill>
                        </a:rPr>
                        <a:t>r10</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smtClean="0">
                          <a:solidFill>
                            <a:srgbClr val="0070C0"/>
                          </a:solidFill>
                        </a:rPr>
                        <a:t>Ling, He</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0070C0"/>
                          </a:solidFill>
                        </a:rPr>
                        <a:t>r11</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err="1" smtClean="0">
                          <a:solidFill>
                            <a:srgbClr val="0070C0"/>
                          </a:solidFill>
                        </a:rPr>
                        <a:t>Chaudhuri</a:t>
                      </a:r>
                      <a:r>
                        <a:rPr lang="en-US" sz="1600" b="1" dirty="0" smtClean="0">
                          <a:solidFill>
                            <a:srgbClr val="0070C0"/>
                          </a:solidFill>
                        </a:rPr>
                        <a:t>, </a:t>
                      </a:r>
                      <a:r>
                        <a:rPr lang="en-US" sz="1600" b="1" dirty="0" err="1" smtClean="0">
                          <a:solidFill>
                            <a:srgbClr val="0070C0"/>
                          </a:solidFill>
                        </a:rPr>
                        <a:t>Ganti</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C00000"/>
                          </a:solidFill>
                        </a:rPr>
                        <a:t>r5</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Das </a:t>
                      </a:r>
                      <a:r>
                        <a:rPr lang="en-US" sz="1600" b="1" dirty="0" err="1" smtClean="0">
                          <a:solidFill>
                            <a:srgbClr val="C00000"/>
                          </a:solidFill>
                        </a:rPr>
                        <a:t>Sarma</a:t>
                      </a:r>
                      <a:r>
                        <a:rPr lang="en-US" sz="1600" b="1" dirty="0" smtClean="0">
                          <a:solidFill>
                            <a:srgbClr val="C00000"/>
                          </a:solidFill>
                        </a:rPr>
                        <a:t>, Halevy</a:t>
                      </a:r>
                    </a:p>
                  </a:txBody>
                  <a:tcPr/>
                </a:tc>
                <a:tc>
                  <a:txBody>
                    <a:bodyPr/>
                    <a:lstStyle/>
                    <a:p>
                      <a:r>
                        <a:rPr lang="en-US" sz="1600" b="1" dirty="0" smtClean="0">
                          <a:solidFill>
                            <a:srgbClr val="C00000"/>
                          </a:solidFill>
                        </a:rPr>
                        <a:t>2009</a:t>
                      </a:r>
                      <a:endParaRPr lang="en-US" sz="1600" b="1" dirty="0">
                        <a:solidFill>
                          <a:srgbClr val="C00000"/>
                        </a:solidFill>
                      </a:endParaRPr>
                    </a:p>
                  </a:txBody>
                  <a:tcPr/>
                </a:tc>
              </a:tr>
              <a:tr h="328246">
                <a:tc>
                  <a:txBody>
                    <a:bodyPr/>
                    <a:lstStyle/>
                    <a:p>
                      <a:r>
                        <a:rPr lang="en-US" sz="1600" b="1" dirty="0" smtClean="0">
                          <a:solidFill>
                            <a:srgbClr val="C00000"/>
                          </a:solidFill>
                        </a:rPr>
                        <a:t>r6</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err="1" smtClean="0">
                          <a:solidFill>
                            <a:srgbClr val="C00000"/>
                          </a:solidFill>
                        </a:rPr>
                        <a:t>Naumann</a:t>
                      </a:r>
                      <a:endParaRPr lang="en-US" sz="1600" b="1" dirty="0">
                        <a:solidFill>
                          <a:srgbClr val="C00000"/>
                        </a:solidFill>
                      </a:endParaRPr>
                    </a:p>
                  </a:txBody>
                  <a:tcPr/>
                </a:tc>
                <a:tc>
                  <a:txBody>
                    <a:bodyPr/>
                    <a:lstStyle/>
                    <a:p>
                      <a:r>
                        <a:rPr lang="en-US" sz="1600" b="1" dirty="0" smtClean="0">
                          <a:solidFill>
                            <a:srgbClr val="C00000"/>
                          </a:solidFill>
                        </a:rPr>
                        <a:t>2010</a:t>
                      </a:r>
                      <a:endParaRPr lang="en-US" sz="1600" b="1" dirty="0">
                        <a:solidFill>
                          <a:srgbClr val="C00000"/>
                        </a:solidFill>
                      </a:endParaRPr>
                    </a:p>
                  </a:txBody>
                  <a:tcPr/>
                </a:tc>
              </a:tr>
              <a:tr h="328246">
                <a:tc>
                  <a:txBody>
                    <a:bodyPr/>
                    <a:lstStyle/>
                    <a:p>
                      <a:r>
                        <a:rPr lang="en-US" sz="1600" b="1" dirty="0" smtClean="0">
                          <a:solidFill>
                            <a:srgbClr val="0070C0"/>
                          </a:solidFill>
                        </a:rPr>
                        <a:t>r12</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He</a:t>
                      </a:r>
                      <a:endParaRPr lang="en-US" sz="1600" b="1" dirty="0">
                        <a:solidFill>
                          <a:srgbClr val="0070C0"/>
                        </a:solidFill>
                      </a:endParaRPr>
                    </a:p>
                  </a:txBody>
                  <a:tcPr/>
                </a:tc>
                <a:tc>
                  <a:txBody>
                    <a:bodyPr/>
                    <a:lstStyle/>
                    <a:p>
                      <a:r>
                        <a:rPr lang="en-US" sz="1600" b="1" dirty="0" smtClean="0">
                          <a:solidFill>
                            <a:srgbClr val="0070C0"/>
                          </a:solidFill>
                        </a:rPr>
                        <a:t>2011</a:t>
                      </a:r>
                      <a:endParaRPr lang="en-US" sz="1600" b="1" dirty="0">
                        <a:solidFill>
                          <a:srgbClr val="0070C0"/>
                        </a:solidFill>
                      </a:endParaRPr>
                    </a:p>
                  </a:txBody>
                  <a:tcPr/>
                </a:tc>
              </a:tr>
            </a:tbl>
          </a:graphicData>
        </a:graphic>
      </p:graphicFrame>
      <p:sp>
        <p:nvSpPr>
          <p:cNvPr id="14" name="Content Placeholder 2"/>
          <p:cNvSpPr>
            <a:spLocks noGrp="1"/>
          </p:cNvSpPr>
          <p:nvPr>
            <p:ph idx="1"/>
          </p:nvPr>
        </p:nvSpPr>
        <p:spPr>
          <a:xfrm>
            <a:off x="2575843" y="1376947"/>
            <a:ext cx="9161631" cy="1069474"/>
          </a:xfrm>
        </p:spPr>
        <p:txBody>
          <a:bodyPr>
            <a:normAutofit/>
          </a:bodyPr>
          <a:lstStyle/>
          <a:p>
            <a:r>
              <a:rPr lang="en-US" sz="2400" kern="0" dirty="0"/>
              <a:t>High penalty for value disagreement over a short time period</a:t>
            </a:r>
          </a:p>
        </p:txBody>
      </p:sp>
      <p:sp>
        <p:nvSpPr>
          <p:cNvPr id="15" name="Rounded Rectangle 14"/>
          <p:cNvSpPr/>
          <p:nvPr/>
        </p:nvSpPr>
        <p:spPr bwMode="auto">
          <a:xfrm>
            <a:off x="5301907" y="2880900"/>
            <a:ext cx="2478513" cy="327526"/>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16" name="Rounded Rectangle 15"/>
          <p:cNvSpPr/>
          <p:nvPr/>
        </p:nvSpPr>
        <p:spPr bwMode="auto">
          <a:xfrm>
            <a:off x="5301907" y="3208428"/>
            <a:ext cx="2491881" cy="334208"/>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17" name="Rounded Rectangle 16"/>
          <p:cNvSpPr/>
          <p:nvPr/>
        </p:nvSpPr>
        <p:spPr bwMode="auto">
          <a:xfrm>
            <a:off x="10319878" y="2871274"/>
            <a:ext cx="842753" cy="68473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13518086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Solution 1: Time Decay </a:t>
            </a:r>
            <a:r>
              <a:rPr lang="en-US" sz="2800" dirty="0"/>
              <a:t>[Li et al., VLDB’11]</a:t>
            </a:r>
          </a:p>
        </p:txBody>
      </p:sp>
      <p:graphicFrame>
        <p:nvGraphicFramePr>
          <p:cNvPr id="8" name="Content Placeholder 3"/>
          <p:cNvGraphicFramePr>
            <a:graphicFrameLocks/>
          </p:cNvGraphicFramePr>
          <p:nvPr>
            <p:extLst>
              <p:ext uri="{D42A27DB-BD31-4B8C-83A1-F6EECF244321}">
                <p14:modId xmlns:p14="http://schemas.microsoft.com/office/powerpoint/2010/main" val="1619178504"/>
              </p:ext>
            </p:extLst>
          </p:nvPr>
        </p:nvGraphicFramePr>
        <p:xfrm>
          <a:off x="2749890" y="2204434"/>
          <a:ext cx="8760326" cy="4358640"/>
        </p:xfrm>
        <a:graphic>
          <a:graphicData uri="http://schemas.openxmlformats.org/drawingml/2006/table">
            <a:tbl>
              <a:tblPr firstRow="1" bandRow="1">
                <a:tableStyleId>{17292A2E-F333-43FB-9621-5CBBE7FDCDCB}</a:tableStyleId>
              </a:tblPr>
              <a:tblGrid>
                <a:gridCol w="645498"/>
                <a:gridCol w="1844279"/>
                <a:gridCol w="2950847"/>
                <a:gridCol w="2213135"/>
                <a:gridCol w="1106567"/>
              </a:tblGrid>
              <a:tr h="328246">
                <a:tc>
                  <a:txBody>
                    <a:bodyPr/>
                    <a:lstStyle/>
                    <a:p>
                      <a:r>
                        <a:rPr lang="en-US" sz="1600" b="1" dirty="0" smtClean="0"/>
                        <a:t>ID</a:t>
                      </a:r>
                      <a:endParaRPr lang="en-US" sz="1600" b="1" dirty="0"/>
                    </a:p>
                  </a:txBody>
                  <a:tcPr/>
                </a:tc>
                <a:tc>
                  <a:txBody>
                    <a:bodyPr/>
                    <a:lstStyle/>
                    <a:p>
                      <a:r>
                        <a:rPr lang="en-US" sz="1600" b="1" dirty="0" smtClean="0"/>
                        <a:t>Name</a:t>
                      </a:r>
                      <a:endParaRPr lang="en-US" sz="1600" b="1" dirty="0"/>
                    </a:p>
                  </a:txBody>
                  <a:tcPr/>
                </a:tc>
                <a:tc>
                  <a:txBody>
                    <a:bodyPr/>
                    <a:lstStyle/>
                    <a:p>
                      <a:r>
                        <a:rPr lang="en-US" sz="1600" b="1" dirty="0" smtClean="0"/>
                        <a:t>Affiliation</a:t>
                      </a:r>
                      <a:endParaRPr lang="en-US" sz="1600" b="1" dirty="0"/>
                    </a:p>
                  </a:txBody>
                  <a:tcPr/>
                </a:tc>
                <a:tc>
                  <a:txBody>
                    <a:bodyPr/>
                    <a:lstStyle/>
                    <a:p>
                      <a:r>
                        <a:rPr lang="en-US" sz="1600" b="1" dirty="0" smtClean="0"/>
                        <a:t>Co-authors</a:t>
                      </a:r>
                      <a:endParaRPr lang="en-US" sz="1600" b="1" dirty="0"/>
                    </a:p>
                  </a:txBody>
                  <a:tcPr/>
                </a:tc>
                <a:tc>
                  <a:txBody>
                    <a:bodyPr/>
                    <a:lstStyle/>
                    <a:p>
                      <a:r>
                        <a:rPr lang="en-US" sz="1600" b="1" dirty="0" smtClean="0"/>
                        <a:t>Year</a:t>
                      </a:r>
                      <a:endParaRPr lang="en-US" sz="1600" b="1" dirty="0"/>
                    </a:p>
                  </a:txBody>
                  <a:tcPr/>
                </a:tc>
              </a:tr>
              <a:tr h="328246">
                <a:tc>
                  <a:txBody>
                    <a:bodyPr/>
                    <a:lstStyle/>
                    <a:p>
                      <a:r>
                        <a:rPr lang="en-US" sz="1600" b="1" dirty="0" smtClean="0">
                          <a:solidFill>
                            <a:schemeClr val="tx1"/>
                          </a:solidFill>
                        </a:rPr>
                        <a:t>r1</a:t>
                      </a:r>
                      <a:endParaRPr lang="en-US" sz="1600" b="1" dirty="0">
                        <a:solidFill>
                          <a:schemeClr val="tx1"/>
                        </a:solidFill>
                      </a:endParaRPr>
                    </a:p>
                  </a:txBody>
                  <a:tcPr/>
                </a:tc>
                <a:tc>
                  <a:txBody>
                    <a:bodyPr/>
                    <a:lstStyle/>
                    <a:p>
                      <a:r>
                        <a:rPr lang="en-US" sz="1600" b="1" dirty="0" smtClean="0">
                          <a:solidFill>
                            <a:schemeClr val="tx1"/>
                          </a:solidFill>
                        </a:rPr>
                        <a:t>Xin</a:t>
                      </a:r>
                      <a:r>
                        <a:rPr lang="en-US" sz="1600" b="1" baseline="0" dirty="0" smtClean="0">
                          <a:solidFill>
                            <a:schemeClr val="tx1"/>
                          </a:solidFill>
                        </a:rPr>
                        <a:t> Dong</a:t>
                      </a:r>
                      <a:endParaRPr lang="en-US" sz="1600" b="1" dirty="0">
                        <a:solidFill>
                          <a:schemeClr val="tx1"/>
                        </a:solidFill>
                      </a:endParaRPr>
                    </a:p>
                  </a:txBody>
                  <a:tcPr/>
                </a:tc>
                <a:tc>
                  <a:txBody>
                    <a:bodyPr/>
                    <a:lstStyle/>
                    <a:p>
                      <a:r>
                        <a:rPr lang="en-US" sz="1600" b="1" dirty="0" smtClean="0">
                          <a:solidFill>
                            <a:schemeClr val="tx1"/>
                          </a:solidFill>
                        </a:rPr>
                        <a:t>R. Polytechnic Institute</a:t>
                      </a:r>
                      <a:endParaRPr lang="en-US" sz="1600" b="1" dirty="0">
                        <a:solidFill>
                          <a:schemeClr val="tx1"/>
                        </a:solidFill>
                      </a:endParaRPr>
                    </a:p>
                  </a:txBody>
                  <a:tcPr/>
                </a:tc>
                <a:tc>
                  <a:txBody>
                    <a:bodyPr/>
                    <a:lstStyle/>
                    <a:p>
                      <a:r>
                        <a:rPr lang="en-US" sz="1600" b="1" dirty="0" err="1" smtClean="0">
                          <a:solidFill>
                            <a:schemeClr val="tx1"/>
                          </a:solidFill>
                        </a:rPr>
                        <a:t>Wozny</a:t>
                      </a:r>
                      <a:endParaRPr lang="en-US" sz="1600" b="1" dirty="0">
                        <a:solidFill>
                          <a:schemeClr val="tx1"/>
                        </a:solidFill>
                      </a:endParaRPr>
                    </a:p>
                  </a:txBody>
                  <a:tcPr/>
                </a:tc>
                <a:tc>
                  <a:txBody>
                    <a:bodyPr/>
                    <a:lstStyle/>
                    <a:p>
                      <a:r>
                        <a:rPr lang="en-US" sz="1600" b="1" dirty="0" smtClean="0">
                          <a:solidFill>
                            <a:schemeClr val="tx1"/>
                          </a:solidFill>
                        </a:rPr>
                        <a:t>1991</a:t>
                      </a:r>
                      <a:endParaRPr lang="en-US" sz="1600" b="1" dirty="0">
                        <a:solidFill>
                          <a:schemeClr val="tx1"/>
                        </a:solidFill>
                      </a:endParaRPr>
                    </a:p>
                  </a:txBody>
                  <a:tcPr/>
                </a:tc>
              </a:tr>
              <a:tr h="328246">
                <a:tc>
                  <a:txBody>
                    <a:bodyPr/>
                    <a:lstStyle/>
                    <a:p>
                      <a:r>
                        <a:rPr lang="en-US" sz="1600" b="1" dirty="0" smtClean="0">
                          <a:solidFill>
                            <a:srgbClr val="C00000"/>
                          </a:solidFill>
                        </a:rPr>
                        <a:t>r2</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a:t>
                      </a:r>
                      <a:r>
                        <a:rPr lang="en-US" sz="1600" b="1" dirty="0" err="1" smtClean="0">
                          <a:solidFill>
                            <a:srgbClr val="C00000"/>
                          </a:solidFill>
                        </a:rPr>
                        <a:t>Tatarinov</a:t>
                      </a:r>
                      <a:endParaRPr lang="en-US" sz="1600" b="1" dirty="0">
                        <a:solidFill>
                          <a:srgbClr val="C00000"/>
                        </a:solidFill>
                      </a:endParaRPr>
                    </a:p>
                  </a:txBody>
                  <a:tcPr/>
                </a:tc>
                <a:tc>
                  <a:txBody>
                    <a:bodyPr/>
                    <a:lstStyle/>
                    <a:p>
                      <a:r>
                        <a:rPr lang="en-US" sz="1600" b="1" dirty="0" smtClean="0">
                          <a:solidFill>
                            <a:srgbClr val="C00000"/>
                          </a:solidFill>
                        </a:rPr>
                        <a:t>2004</a:t>
                      </a:r>
                      <a:endParaRPr lang="en-US" sz="1600" b="1" dirty="0">
                        <a:solidFill>
                          <a:srgbClr val="C00000"/>
                        </a:solidFill>
                      </a:endParaRPr>
                    </a:p>
                  </a:txBody>
                  <a:tcPr/>
                </a:tc>
              </a:tr>
              <a:tr h="328246">
                <a:tc>
                  <a:txBody>
                    <a:bodyPr/>
                    <a:lstStyle/>
                    <a:p>
                      <a:r>
                        <a:rPr lang="en-US" sz="1600" b="1" dirty="0" smtClean="0">
                          <a:solidFill>
                            <a:srgbClr val="0070C0"/>
                          </a:solidFill>
                        </a:rPr>
                        <a:t>r7</a:t>
                      </a:r>
                      <a:endParaRPr lang="en-US" sz="1600" b="1" dirty="0">
                        <a:solidFill>
                          <a:srgbClr val="0070C0"/>
                        </a:solidFill>
                      </a:endParaRPr>
                    </a:p>
                  </a:txBody>
                  <a:tcPr/>
                </a:tc>
                <a:tc>
                  <a:txBody>
                    <a:bodyPr/>
                    <a:lstStyle/>
                    <a:p>
                      <a:r>
                        <a:rPr lang="en-US" sz="1600" b="1" dirty="0" smtClean="0">
                          <a:solidFill>
                            <a:srgbClr val="0070C0"/>
                          </a:solidFill>
                        </a:rPr>
                        <a:t>Dong Xin</a:t>
                      </a:r>
                      <a:r>
                        <a:rPr lang="en-US" sz="1600" b="1" baseline="0" dirty="0" smtClean="0">
                          <a:solidFill>
                            <a:srgbClr val="0070C0"/>
                          </a:solidFill>
                        </a:rPr>
                        <a:t> </a:t>
                      </a:r>
                      <a:endParaRPr lang="en-US" sz="1600" b="1" dirty="0">
                        <a:solidFill>
                          <a:srgbClr val="0070C0"/>
                        </a:solidFill>
                      </a:endParaRPr>
                    </a:p>
                  </a:txBody>
                  <a:tcPr/>
                </a:tc>
                <a:tc>
                  <a:txBody>
                    <a:bodyPr/>
                    <a:lstStyle/>
                    <a:p>
                      <a:r>
                        <a:rPr lang="en-US" sz="1600" b="1" dirty="0" smtClean="0">
                          <a:solidFill>
                            <a:srgbClr val="0070C0"/>
                          </a:solidFill>
                        </a:rPr>
                        <a:t>University of Illinois</a:t>
                      </a:r>
                      <a:endParaRPr lang="en-US" sz="1600" b="1" dirty="0">
                        <a:solidFill>
                          <a:srgbClr val="0070C0"/>
                        </a:solidFill>
                      </a:endParaRPr>
                    </a:p>
                  </a:txBody>
                  <a:tcPr/>
                </a:tc>
                <a:tc>
                  <a:txBody>
                    <a:bodyPr/>
                    <a:lstStyle/>
                    <a:p>
                      <a:r>
                        <a:rPr lang="en-US" sz="1600" b="1" dirty="0" smtClean="0">
                          <a:solidFill>
                            <a:srgbClr val="0070C0"/>
                          </a:solidFill>
                        </a:rPr>
                        <a:t>Han, </a:t>
                      </a:r>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2004</a:t>
                      </a:r>
                      <a:endParaRPr lang="en-US" sz="1600" b="1" dirty="0">
                        <a:solidFill>
                          <a:srgbClr val="0070C0"/>
                        </a:solidFill>
                      </a:endParaRPr>
                    </a:p>
                  </a:txBody>
                  <a:tcPr/>
                </a:tc>
              </a:tr>
              <a:tr h="328246">
                <a:tc>
                  <a:txBody>
                    <a:bodyPr/>
                    <a:lstStyle/>
                    <a:p>
                      <a:r>
                        <a:rPr lang="en-US" sz="1600" b="1" dirty="0" smtClean="0">
                          <a:solidFill>
                            <a:srgbClr val="C00000"/>
                          </a:solidFill>
                        </a:rPr>
                        <a:t>r3</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University of Washington</a:t>
                      </a:r>
                    </a:p>
                  </a:txBody>
                  <a:tcPr/>
                </a:tc>
                <a:tc>
                  <a:txBody>
                    <a:bodyPr/>
                    <a:lstStyle/>
                    <a:p>
                      <a:r>
                        <a:rPr lang="en-US" sz="1600" b="1" dirty="0" smtClean="0">
                          <a:solidFill>
                            <a:srgbClr val="C00000"/>
                          </a:solidFill>
                        </a:rPr>
                        <a:t>Halevy</a:t>
                      </a:r>
                      <a:endParaRPr lang="en-US" sz="1600" b="1" dirty="0">
                        <a:solidFill>
                          <a:srgbClr val="C00000"/>
                        </a:solidFill>
                      </a:endParaRPr>
                    </a:p>
                  </a:txBody>
                  <a:tcPr/>
                </a:tc>
                <a:tc>
                  <a:txBody>
                    <a:bodyPr/>
                    <a:lstStyle/>
                    <a:p>
                      <a:r>
                        <a:rPr lang="en-US" sz="1600" b="1" dirty="0" smtClean="0">
                          <a:solidFill>
                            <a:srgbClr val="C00000"/>
                          </a:solidFill>
                        </a:rPr>
                        <a:t>2005</a:t>
                      </a:r>
                      <a:endParaRPr lang="en-US" sz="1600" b="1" dirty="0">
                        <a:solidFill>
                          <a:srgbClr val="C00000"/>
                        </a:solidFill>
                      </a:endParaRPr>
                    </a:p>
                  </a:txBody>
                  <a:tcPr/>
                </a:tc>
              </a:tr>
              <a:tr h="328246">
                <a:tc>
                  <a:txBody>
                    <a:bodyPr/>
                    <a:lstStyle/>
                    <a:p>
                      <a:r>
                        <a:rPr lang="en-US" sz="1600" b="1" dirty="0" smtClean="0">
                          <a:solidFill>
                            <a:srgbClr val="C00000"/>
                          </a:solidFill>
                        </a:rPr>
                        <a:t>r4</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Yu</a:t>
                      </a:r>
                      <a:endParaRPr lang="en-US" sz="1600" b="1" dirty="0">
                        <a:solidFill>
                          <a:srgbClr val="C00000"/>
                        </a:solidFill>
                      </a:endParaRPr>
                    </a:p>
                  </a:txBody>
                  <a:tcPr/>
                </a:tc>
                <a:tc>
                  <a:txBody>
                    <a:bodyPr/>
                    <a:lstStyle/>
                    <a:p>
                      <a:r>
                        <a:rPr lang="en-US" sz="1600" b="1" dirty="0" smtClean="0">
                          <a:solidFill>
                            <a:srgbClr val="C00000"/>
                          </a:solidFill>
                        </a:rPr>
                        <a:t>2007</a:t>
                      </a:r>
                      <a:endParaRPr lang="en-US" sz="1600" b="1" dirty="0">
                        <a:solidFill>
                          <a:srgbClr val="C00000"/>
                        </a:solidFill>
                      </a:endParaRPr>
                    </a:p>
                  </a:txBody>
                  <a:tcPr/>
                </a:tc>
              </a:tr>
              <a:tr h="328246">
                <a:tc>
                  <a:txBody>
                    <a:bodyPr/>
                    <a:lstStyle/>
                    <a:p>
                      <a:r>
                        <a:rPr lang="en-US" sz="1600" b="1" dirty="0" smtClean="0">
                          <a:solidFill>
                            <a:srgbClr val="0070C0"/>
                          </a:solidFill>
                        </a:rPr>
                        <a:t>r8</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2007</a:t>
                      </a:r>
                      <a:endParaRPr lang="en-US" sz="1600" b="1" dirty="0">
                        <a:solidFill>
                          <a:srgbClr val="0070C0"/>
                        </a:solidFill>
                      </a:endParaRPr>
                    </a:p>
                  </a:txBody>
                  <a:tcPr/>
                </a:tc>
              </a:tr>
              <a:tr h="328246">
                <a:tc>
                  <a:txBody>
                    <a:bodyPr/>
                    <a:lstStyle/>
                    <a:p>
                      <a:r>
                        <a:rPr lang="en-US" sz="1600" b="1" dirty="0" smtClean="0">
                          <a:solidFill>
                            <a:srgbClr val="0070C0"/>
                          </a:solidFill>
                        </a:rPr>
                        <a:t>r9</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Wu, Han</a:t>
                      </a:r>
                      <a:endParaRPr lang="en-US" sz="1600" b="1" dirty="0">
                        <a:solidFill>
                          <a:srgbClr val="0070C0"/>
                        </a:solidFill>
                      </a:endParaRPr>
                    </a:p>
                  </a:txBody>
                  <a:tcPr/>
                </a:tc>
                <a:tc>
                  <a:txBody>
                    <a:bodyPr/>
                    <a:lstStyle/>
                    <a:p>
                      <a:r>
                        <a:rPr lang="en-US" sz="1600" b="1" dirty="0" smtClean="0">
                          <a:solidFill>
                            <a:srgbClr val="0070C0"/>
                          </a:solidFill>
                        </a:rPr>
                        <a:t>2008</a:t>
                      </a:r>
                      <a:endParaRPr lang="en-US" sz="1600" b="1" dirty="0">
                        <a:solidFill>
                          <a:srgbClr val="0070C0"/>
                        </a:solidFill>
                      </a:endParaRPr>
                    </a:p>
                  </a:txBody>
                  <a:tcPr/>
                </a:tc>
              </a:tr>
              <a:tr h="328246">
                <a:tc>
                  <a:txBody>
                    <a:bodyPr/>
                    <a:lstStyle/>
                    <a:p>
                      <a:r>
                        <a:rPr lang="en-US" sz="1600" b="1" dirty="0" smtClean="0">
                          <a:solidFill>
                            <a:srgbClr val="0070C0"/>
                          </a:solidFill>
                        </a:rPr>
                        <a:t>r10</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smtClean="0">
                          <a:solidFill>
                            <a:srgbClr val="0070C0"/>
                          </a:solidFill>
                        </a:rPr>
                        <a:t>Ling, He</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0070C0"/>
                          </a:solidFill>
                        </a:rPr>
                        <a:t>r11</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err="1" smtClean="0">
                          <a:solidFill>
                            <a:srgbClr val="0070C0"/>
                          </a:solidFill>
                        </a:rPr>
                        <a:t>Chaudhuri</a:t>
                      </a:r>
                      <a:r>
                        <a:rPr lang="en-US" sz="1600" b="1" dirty="0" smtClean="0">
                          <a:solidFill>
                            <a:srgbClr val="0070C0"/>
                          </a:solidFill>
                        </a:rPr>
                        <a:t>, </a:t>
                      </a:r>
                      <a:r>
                        <a:rPr lang="en-US" sz="1600" b="1" dirty="0" err="1" smtClean="0">
                          <a:solidFill>
                            <a:srgbClr val="0070C0"/>
                          </a:solidFill>
                        </a:rPr>
                        <a:t>Ganti</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C00000"/>
                          </a:solidFill>
                        </a:rPr>
                        <a:t>r5</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Das </a:t>
                      </a:r>
                      <a:r>
                        <a:rPr lang="en-US" sz="1600" b="1" dirty="0" err="1" smtClean="0">
                          <a:solidFill>
                            <a:srgbClr val="C00000"/>
                          </a:solidFill>
                        </a:rPr>
                        <a:t>Sarma</a:t>
                      </a:r>
                      <a:r>
                        <a:rPr lang="en-US" sz="1600" b="1" dirty="0" smtClean="0">
                          <a:solidFill>
                            <a:srgbClr val="C00000"/>
                          </a:solidFill>
                        </a:rPr>
                        <a:t>, Halevy</a:t>
                      </a:r>
                    </a:p>
                  </a:txBody>
                  <a:tcPr/>
                </a:tc>
                <a:tc>
                  <a:txBody>
                    <a:bodyPr/>
                    <a:lstStyle/>
                    <a:p>
                      <a:r>
                        <a:rPr lang="en-US" sz="1600" b="1" dirty="0" smtClean="0">
                          <a:solidFill>
                            <a:srgbClr val="C00000"/>
                          </a:solidFill>
                        </a:rPr>
                        <a:t>2009</a:t>
                      </a:r>
                      <a:endParaRPr lang="en-US" sz="1600" b="1" dirty="0">
                        <a:solidFill>
                          <a:srgbClr val="C00000"/>
                        </a:solidFill>
                      </a:endParaRPr>
                    </a:p>
                  </a:txBody>
                  <a:tcPr/>
                </a:tc>
              </a:tr>
              <a:tr h="328246">
                <a:tc>
                  <a:txBody>
                    <a:bodyPr/>
                    <a:lstStyle/>
                    <a:p>
                      <a:r>
                        <a:rPr lang="en-US" sz="1600" b="1" dirty="0" smtClean="0">
                          <a:solidFill>
                            <a:srgbClr val="C00000"/>
                          </a:solidFill>
                        </a:rPr>
                        <a:t>r6</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err="1" smtClean="0">
                          <a:solidFill>
                            <a:srgbClr val="C00000"/>
                          </a:solidFill>
                        </a:rPr>
                        <a:t>Naumann</a:t>
                      </a:r>
                      <a:endParaRPr lang="en-US" sz="1600" b="1" dirty="0">
                        <a:solidFill>
                          <a:srgbClr val="C00000"/>
                        </a:solidFill>
                      </a:endParaRPr>
                    </a:p>
                  </a:txBody>
                  <a:tcPr/>
                </a:tc>
                <a:tc>
                  <a:txBody>
                    <a:bodyPr/>
                    <a:lstStyle/>
                    <a:p>
                      <a:r>
                        <a:rPr lang="en-US" sz="1600" b="1" dirty="0" smtClean="0">
                          <a:solidFill>
                            <a:srgbClr val="C00000"/>
                          </a:solidFill>
                        </a:rPr>
                        <a:t>2010</a:t>
                      </a:r>
                      <a:endParaRPr lang="en-US" sz="1600" b="1" dirty="0">
                        <a:solidFill>
                          <a:srgbClr val="C00000"/>
                        </a:solidFill>
                      </a:endParaRPr>
                    </a:p>
                  </a:txBody>
                  <a:tcPr/>
                </a:tc>
              </a:tr>
              <a:tr h="328246">
                <a:tc>
                  <a:txBody>
                    <a:bodyPr/>
                    <a:lstStyle/>
                    <a:p>
                      <a:r>
                        <a:rPr lang="en-US" sz="1600" b="1" dirty="0" smtClean="0">
                          <a:solidFill>
                            <a:srgbClr val="0070C0"/>
                          </a:solidFill>
                        </a:rPr>
                        <a:t>r12</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He</a:t>
                      </a:r>
                      <a:endParaRPr lang="en-US" sz="1600" b="1" dirty="0">
                        <a:solidFill>
                          <a:srgbClr val="0070C0"/>
                        </a:solidFill>
                      </a:endParaRPr>
                    </a:p>
                  </a:txBody>
                  <a:tcPr/>
                </a:tc>
                <a:tc>
                  <a:txBody>
                    <a:bodyPr/>
                    <a:lstStyle/>
                    <a:p>
                      <a:r>
                        <a:rPr lang="en-US" sz="1600" b="1" dirty="0" smtClean="0">
                          <a:solidFill>
                            <a:srgbClr val="0070C0"/>
                          </a:solidFill>
                        </a:rPr>
                        <a:t>2011</a:t>
                      </a:r>
                      <a:endParaRPr lang="en-US" sz="1600" b="1" dirty="0">
                        <a:solidFill>
                          <a:srgbClr val="0070C0"/>
                        </a:solidFill>
                      </a:endParaRPr>
                    </a:p>
                  </a:txBody>
                  <a:tcPr/>
                </a:tc>
              </a:tr>
            </a:tbl>
          </a:graphicData>
        </a:graphic>
      </p:graphicFrame>
      <p:sp>
        <p:nvSpPr>
          <p:cNvPr id="14" name="Content Placeholder 2"/>
          <p:cNvSpPr>
            <a:spLocks noGrp="1"/>
          </p:cNvSpPr>
          <p:nvPr>
            <p:ph idx="1"/>
          </p:nvPr>
        </p:nvSpPr>
        <p:spPr>
          <a:xfrm>
            <a:off x="2575843" y="1376947"/>
            <a:ext cx="9161631" cy="1069474"/>
          </a:xfrm>
        </p:spPr>
        <p:txBody>
          <a:bodyPr>
            <a:normAutofit/>
          </a:bodyPr>
          <a:lstStyle/>
          <a:p>
            <a:r>
              <a:rPr lang="en-US" sz="2400" kern="0" dirty="0" smtClean="0"/>
              <a:t>Lower penalty </a:t>
            </a:r>
            <a:r>
              <a:rPr lang="en-US" sz="2400" kern="0" dirty="0"/>
              <a:t>for value disagreement over a </a:t>
            </a:r>
            <a:r>
              <a:rPr lang="en-US" sz="2400" kern="0" dirty="0" smtClean="0"/>
              <a:t>long time </a:t>
            </a:r>
            <a:r>
              <a:rPr lang="en-US" sz="2400" kern="0" dirty="0"/>
              <a:t>period</a:t>
            </a:r>
          </a:p>
        </p:txBody>
      </p:sp>
      <p:sp>
        <p:nvSpPr>
          <p:cNvPr id="5" name="Rounded Rectangle 4"/>
          <p:cNvSpPr/>
          <p:nvPr/>
        </p:nvSpPr>
        <p:spPr bwMode="auto">
          <a:xfrm>
            <a:off x="5301907" y="2880900"/>
            <a:ext cx="2478513" cy="327526"/>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6" name="Rounded Rectangle 5"/>
          <p:cNvSpPr/>
          <p:nvPr/>
        </p:nvSpPr>
        <p:spPr bwMode="auto">
          <a:xfrm>
            <a:off x="5288538" y="5534533"/>
            <a:ext cx="2491881" cy="334208"/>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7" name="Rounded Rectangle 6"/>
          <p:cNvSpPr/>
          <p:nvPr/>
        </p:nvSpPr>
        <p:spPr bwMode="auto">
          <a:xfrm>
            <a:off x="10319878" y="2871274"/>
            <a:ext cx="842753" cy="35052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9" name="Rounded Rectangle 8"/>
          <p:cNvSpPr/>
          <p:nvPr/>
        </p:nvSpPr>
        <p:spPr bwMode="auto">
          <a:xfrm>
            <a:off x="10325226" y="5563674"/>
            <a:ext cx="842753" cy="35052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28404513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Solution 1: Time Decay </a:t>
            </a:r>
            <a:r>
              <a:rPr lang="en-US" sz="2800" dirty="0"/>
              <a:t>[Li et al., VLDB’11]</a:t>
            </a:r>
          </a:p>
        </p:txBody>
      </p:sp>
      <p:graphicFrame>
        <p:nvGraphicFramePr>
          <p:cNvPr id="8" name="Content Placeholder 3"/>
          <p:cNvGraphicFramePr>
            <a:graphicFrameLocks/>
          </p:cNvGraphicFramePr>
          <p:nvPr>
            <p:extLst>
              <p:ext uri="{D42A27DB-BD31-4B8C-83A1-F6EECF244321}">
                <p14:modId xmlns:p14="http://schemas.microsoft.com/office/powerpoint/2010/main" val="3019686364"/>
              </p:ext>
            </p:extLst>
          </p:nvPr>
        </p:nvGraphicFramePr>
        <p:xfrm>
          <a:off x="2749890" y="2204434"/>
          <a:ext cx="8760326" cy="4358640"/>
        </p:xfrm>
        <a:graphic>
          <a:graphicData uri="http://schemas.openxmlformats.org/drawingml/2006/table">
            <a:tbl>
              <a:tblPr firstRow="1" bandRow="1">
                <a:tableStyleId>{17292A2E-F333-43FB-9621-5CBBE7FDCDCB}</a:tableStyleId>
              </a:tblPr>
              <a:tblGrid>
                <a:gridCol w="645498"/>
                <a:gridCol w="1844279"/>
                <a:gridCol w="2950847"/>
                <a:gridCol w="2213135"/>
                <a:gridCol w="1106567"/>
              </a:tblGrid>
              <a:tr h="328246">
                <a:tc>
                  <a:txBody>
                    <a:bodyPr/>
                    <a:lstStyle/>
                    <a:p>
                      <a:r>
                        <a:rPr lang="en-US" sz="1600" b="1" dirty="0" smtClean="0"/>
                        <a:t>ID</a:t>
                      </a:r>
                      <a:endParaRPr lang="en-US" sz="1600" b="1" dirty="0"/>
                    </a:p>
                  </a:txBody>
                  <a:tcPr/>
                </a:tc>
                <a:tc>
                  <a:txBody>
                    <a:bodyPr/>
                    <a:lstStyle/>
                    <a:p>
                      <a:r>
                        <a:rPr lang="en-US" sz="1600" b="1" dirty="0" smtClean="0"/>
                        <a:t>Name</a:t>
                      </a:r>
                      <a:endParaRPr lang="en-US" sz="1600" b="1" dirty="0"/>
                    </a:p>
                  </a:txBody>
                  <a:tcPr/>
                </a:tc>
                <a:tc>
                  <a:txBody>
                    <a:bodyPr/>
                    <a:lstStyle/>
                    <a:p>
                      <a:r>
                        <a:rPr lang="en-US" sz="1600" b="1" dirty="0" smtClean="0"/>
                        <a:t>Affiliation</a:t>
                      </a:r>
                      <a:endParaRPr lang="en-US" sz="1600" b="1" dirty="0"/>
                    </a:p>
                  </a:txBody>
                  <a:tcPr/>
                </a:tc>
                <a:tc>
                  <a:txBody>
                    <a:bodyPr/>
                    <a:lstStyle/>
                    <a:p>
                      <a:r>
                        <a:rPr lang="en-US" sz="1600" b="1" dirty="0" smtClean="0"/>
                        <a:t>Co-authors</a:t>
                      </a:r>
                      <a:endParaRPr lang="en-US" sz="1600" b="1" dirty="0"/>
                    </a:p>
                  </a:txBody>
                  <a:tcPr/>
                </a:tc>
                <a:tc>
                  <a:txBody>
                    <a:bodyPr/>
                    <a:lstStyle/>
                    <a:p>
                      <a:r>
                        <a:rPr lang="en-US" sz="1600" b="1" dirty="0" smtClean="0"/>
                        <a:t>Year</a:t>
                      </a:r>
                      <a:endParaRPr lang="en-US" sz="1600" b="1" dirty="0"/>
                    </a:p>
                  </a:txBody>
                  <a:tcPr/>
                </a:tc>
              </a:tr>
              <a:tr h="328246">
                <a:tc>
                  <a:txBody>
                    <a:bodyPr/>
                    <a:lstStyle/>
                    <a:p>
                      <a:r>
                        <a:rPr lang="en-US" sz="1600" b="1" dirty="0" smtClean="0">
                          <a:solidFill>
                            <a:schemeClr val="tx1"/>
                          </a:solidFill>
                        </a:rPr>
                        <a:t>r1</a:t>
                      </a:r>
                      <a:endParaRPr lang="en-US" sz="1600" b="1" dirty="0">
                        <a:solidFill>
                          <a:schemeClr val="tx1"/>
                        </a:solidFill>
                      </a:endParaRPr>
                    </a:p>
                  </a:txBody>
                  <a:tcPr/>
                </a:tc>
                <a:tc>
                  <a:txBody>
                    <a:bodyPr/>
                    <a:lstStyle/>
                    <a:p>
                      <a:r>
                        <a:rPr lang="en-US" sz="1600" b="1" dirty="0" smtClean="0">
                          <a:solidFill>
                            <a:schemeClr val="tx1"/>
                          </a:solidFill>
                        </a:rPr>
                        <a:t>Xin</a:t>
                      </a:r>
                      <a:r>
                        <a:rPr lang="en-US" sz="1600" b="1" baseline="0" dirty="0" smtClean="0">
                          <a:solidFill>
                            <a:schemeClr val="tx1"/>
                          </a:solidFill>
                        </a:rPr>
                        <a:t> Dong</a:t>
                      </a:r>
                      <a:endParaRPr lang="en-US" sz="1600" b="1" dirty="0">
                        <a:solidFill>
                          <a:schemeClr val="tx1"/>
                        </a:solidFill>
                      </a:endParaRPr>
                    </a:p>
                  </a:txBody>
                  <a:tcPr/>
                </a:tc>
                <a:tc>
                  <a:txBody>
                    <a:bodyPr/>
                    <a:lstStyle/>
                    <a:p>
                      <a:r>
                        <a:rPr lang="en-US" sz="1600" b="1" dirty="0" smtClean="0">
                          <a:solidFill>
                            <a:schemeClr val="tx1"/>
                          </a:solidFill>
                        </a:rPr>
                        <a:t>R. Polytechnic Institute</a:t>
                      </a:r>
                      <a:endParaRPr lang="en-US" sz="1600" b="1" dirty="0">
                        <a:solidFill>
                          <a:schemeClr val="tx1"/>
                        </a:solidFill>
                      </a:endParaRPr>
                    </a:p>
                  </a:txBody>
                  <a:tcPr/>
                </a:tc>
                <a:tc>
                  <a:txBody>
                    <a:bodyPr/>
                    <a:lstStyle/>
                    <a:p>
                      <a:r>
                        <a:rPr lang="en-US" sz="1600" b="1" dirty="0" err="1" smtClean="0">
                          <a:solidFill>
                            <a:schemeClr val="tx1"/>
                          </a:solidFill>
                        </a:rPr>
                        <a:t>Wozny</a:t>
                      </a:r>
                      <a:endParaRPr lang="en-US" sz="1600" b="1" dirty="0">
                        <a:solidFill>
                          <a:schemeClr val="tx1"/>
                        </a:solidFill>
                      </a:endParaRPr>
                    </a:p>
                  </a:txBody>
                  <a:tcPr/>
                </a:tc>
                <a:tc>
                  <a:txBody>
                    <a:bodyPr/>
                    <a:lstStyle/>
                    <a:p>
                      <a:r>
                        <a:rPr lang="en-US" sz="1600" b="1" dirty="0" smtClean="0">
                          <a:solidFill>
                            <a:schemeClr val="tx1"/>
                          </a:solidFill>
                        </a:rPr>
                        <a:t>1991</a:t>
                      </a:r>
                      <a:endParaRPr lang="en-US" sz="1600" b="1" dirty="0">
                        <a:solidFill>
                          <a:schemeClr val="tx1"/>
                        </a:solidFill>
                      </a:endParaRPr>
                    </a:p>
                  </a:txBody>
                  <a:tcPr/>
                </a:tc>
              </a:tr>
              <a:tr h="328246">
                <a:tc>
                  <a:txBody>
                    <a:bodyPr/>
                    <a:lstStyle/>
                    <a:p>
                      <a:r>
                        <a:rPr lang="en-US" sz="1600" b="1" dirty="0" smtClean="0">
                          <a:solidFill>
                            <a:srgbClr val="C00000"/>
                          </a:solidFill>
                        </a:rPr>
                        <a:t>r2</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a:t>
                      </a:r>
                      <a:r>
                        <a:rPr lang="en-US" sz="1600" b="1" dirty="0" err="1" smtClean="0">
                          <a:solidFill>
                            <a:srgbClr val="C00000"/>
                          </a:solidFill>
                        </a:rPr>
                        <a:t>Tatarinov</a:t>
                      </a:r>
                      <a:endParaRPr lang="en-US" sz="1600" b="1" dirty="0">
                        <a:solidFill>
                          <a:srgbClr val="C00000"/>
                        </a:solidFill>
                      </a:endParaRPr>
                    </a:p>
                  </a:txBody>
                  <a:tcPr/>
                </a:tc>
                <a:tc>
                  <a:txBody>
                    <a:bodyPr/>
                    <a:lstStyle/>
                    <a:p>
                      <a:r>
                        <a:rPr lang="en-US" sz="1600" b="1" dirty="0" smtClean="0">
                          <a:solidFill>
                            <a:srgbClr val="C00000"/>
                          </a:solidFill>
                        </a:rPr>
                        <a:t>2004</a:t>
                      </a:r>
                      <a:endParaRPr lang="en-US" sz="1600" b="1" dirty="0">
                        <a:solidFill>
                          <a:srgbClr val="C00000"/>
                        </a:solidFill>
                      </a:endParaRPr>
                    </a:p>
                  </a:txBody>
                  <a:tcPr/>
                </a:tc>
              </a:tr>
              <a:tr h="328246">
                <a:tc>
                  <a:txBody>
                    <a:bodyPr/>
                    <a:lstStyle/>
                    <a:p>
                      <a:r>
                        <a:rPr lang="en-US" sz="1600" b="1" dirty="0" smtClean="0">
                          <a:solidFill>
                            <a:srgbClr val="0070C0"/>
                          </a:solidFill>
                        </a:rPr>
                        <a:t>r7</a:t>
                      </a:r>
                      <a:endParaRPr lang="en-US" sz="1600" b="1" dirty="0">
                        <a:solidFill>
                          <a:srgbClr val="0070C0"/>
                        </a:solidFill>
                      </a:endParaRPr>
                    </a:p>
                  </a:txBody>
                  <a:tcPr/>
                </a:tc>
                <a:tc>
                  <a:txBody>
                    <a:bodyPr/>
                    <a:lstStyle/>
                    <a:p>
                      <a:r>
                        <a:rPr lang="en-US" sz="1600" b="1" dirty="0" smtClean="0">
                          <a:solidFill>
                            <a:srgbClr val="0070C0"/>
                          </a:solidFill>
                        </a:rPr>
                        <a:t>Dong Xin</a:t>
                      </a:r>
                      <a:r>
                        <a:rPr lang="en-US" sz="1600" b="1" baseline="0" dirty="0" smtClean="0">
                          <a:solidFill>
                            <a:srgbClr val="0070C0"/>
                          </a:solidFill>
                        </a:rPr>
                        <a:t> </a:t>
                      </a:r>
                      <a:endParaRPr lang="en-US" sz="1600" b="1" dirty="0">
                        <a:solidFill>
                          <a:srgbClr val="0070C0"/>
                        </a:solidFill>
                      </a:endParaRPr>
                    </a:p>
                  </a:txBody>
                  <a:tcPr/>
                </a:tc>
                <a:tc>
                  <a:txBody>
                    <a:bodyPr/>
                    <a:lstStyle/>
                    <a:p>
                      <a:r>
                        <a:rPr lang="en-US" sz="1600" b="1" dirty="0" smtClean="0">
                          <a:solidFill>
                            <a:srgbClr val="0070C0"/>
                          </a:solidFill>
                        </a:rPr>
                        <a:t>University of Illinois</a:t>
                      </a:r>
                      <a:endParaRPr lang="en-US" sz="1600" b="1" dirty="0">
                        <a:solidFill>
                          <a:srgbClr val="0070C0"/>
                        </a:solidFill>
                      </a:endParaRPr>
                    </a:p>
                  </a:txBody>
                  <a:tcPr/>
                </a:tc>
                <a:tc>
                  <a:txBody>
                    <a:bodyPr/>
                    <a:lstStyle/>
                    <a:p>
                      <a:r>
                        <a:rPr lang="en-US" sz="1600" b="1" dirty="0" smtClean="0">
                          <a:solidFill>
                            <a:srgbClr val="0070C0"/>
                          </a:solidFill>
                        </a:rPr>
                        <a:t>Han, </a:t>
                      </a:r>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2004</a:t>
                      </a:r>
                      <a:endParaRPr lang="en-US" sz="1600" b="1" dirty="0">
                        <a:solidFill>
                          <a:srgbClr val="0070C0"/>
                        </a:solidFill>
                      </a:endParaRPr>
                    </a:p>
                  </a:txBody>
                  <a:tcPr/>
                </a:tc>
              </a:tr>
              <a:tr h="328246">
                <a:tc>
                  <a:txBody>
                    <a:bodyPr/>
                    <a:lstStyle/>
                    <a:p>
                      <a:r>
                        <a:rPr lang="en-US" sz="1600" b="1" dirty="0" smtClean="0">
                          <a:solidFill>
                            <a:srgbClr val="C00000"/>
                          </a:solidFill>
                        </a:rPr>
                        <a:t>r3</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University of Washington</a:t>
                      </a:r>
                    </a:p>
                  </a:txBody>
                  <a:tcPr/>
                </a:tc>
                <a:tc>
                  <a:txBody>
                    <a:bodyPr/>
                    <a:lstStyle/>
                    <a:p>
                      <a:r>
                        <a:rPr lang="en-US" sz="1600" b="1" dirty="0" smtClean="0">
                          <a:solidFill>
                            <a:srgbClr val="C00000"/>
                          </a:solidFill>
                        </a:rPr>
                        <a:t>Halevy</a:t>
                      </a:r>
                      <a:endParaRPr lang="en-US" sz="1600" b="1" dirty="0">
                        <a:solidFill>
                          <a:srgbClr val="C00000"/>
                        </a:solidFill>
                      </a:endParaRPr>
                    </a:p>
                  </a:txBody>
                  <a:tcPr/>
                </a:tc>
                <a:tc>
                  <a:txBody>
                    <a:bodyPr/>
                    <a:lstStyle/>
                    <a:p>
                      <a:r>
                        <a:rPr lang="en-US" sz="1600" b="1" dirty="0" smtClean="0">
                          <a:solidFill>
                            <a:srgbClr val="C00000"/>
                          </a:solidFill>
                        </a:rPr>
                        <a:t>2005</a:t>
                      </a:r>
                      <a:endParaRPr lang="en-US" sz="1600" b="1" dirty="0">
                        <a:solidFill>
                          <a:srgbClr val="C00000"/>
                        </a:solidFill>
                      </a:endParaRPr>
                    </a:p>
                  </a:txBody>
                  <a:tcPr/>
                </a:tc>
              </a:tr>
              <a:tr h="328246">
                <a:tc>
                  <a:txBody>
                    <a:bodyPr/>
                    <a:lstStyle/>
                    <a:p>
                      <a:r>
                        <a:rPr lang="en-US" sz="1600" b="1" dirty="0" smtClean="0">
                          <a:solidFill>
                            <a:srgbClr val="C00000"/>
                          </a:solidFill>
                        </a:rPr>
                        <a:t>r4</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Yu</a:t>
                      </a:r>
                      <a:endParaRPr lang="en-US" sz="1600" b="1" dirty="0">
                        <a:solidFill>
                          <a:srgbClr val="C00000"/>
                        </a:solidFill>
                      </a:endParaRPr>
                    </a:p>
                  </a:txBody>
                  <a:tcPr/>
                </a:tc>
                <a:tc>
                  <a:txBody>
                    <a:bodyPr/>
                    <a:lstStyle/>
                    <a:p>
                      <a:r>
                        <a:rPr lang="en-US" sz="1600" b="1" dirty="0" smtClean="0">
                          <a:solidFill>
                            <a:srgbClr val="C00000"/>
                          </a:solidFill>
                        </a:rPr>
                        <a:t>2007</a:t>
                      </a:r>
                      <a:endParaRPr lang="en-US" sz="1600" b="1" dirty="0">
                        <a:solidFill>
                          <a:srgbClr val="C00000"/>
                        </a:solidFill>
                      </a:endParaRPr>
                    </a:p>
                  </a:txBody>
                  <a:tcPr/>
                </a:tc>
              </a:tr>
              <a:tr h="328246">
                <a:tc>
                  <a:txBody>
                    <a:bodyPr/>
                    <a:lstStyle/>
                    <a:p>
                      <a:r>
                        <a:rPr lang="en-US" sz="1600" b="1" dirty="0" smtClean="0">
                          <a:solidFill>
                            <a:srgbClr val="0070C0"/>
                          </a:solidFill>
                        </a:rPr>
                        <a:t>r8</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2007</a:t>
                      </a:r>
                      <a:endParaRPr lang="en-US" sz="1600" b="1" dirty="0">
                        <a:solidFill>
                          <a:srgbClr val="0070C0"/>
                        </a:solidFill>
                      </a:endParaRPr>
                    </a:p>
                  </a:txBody>
                  <a:tcPr/>
                </a:tc>
              </a:tr>
              <a:tr h="328246">
                <a:tc>
                  <a:txBody>
                    <a:bodyPr/>
                    <a:lstStyle/>
                    <a:p>
                      <a:r>
                        <a:rPr lang="en-US" sz="1600" b="1" dirty="0" smtClean="0">
                          <a:solidFill>
                            <a:srgbClr val="0070C0"/>
                          </a:solidFill>
                        </a:rPr>
                        <a:t>r9</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Wu, Han</a:t>
                      </a:r>
                      <a:endParaRPr lang="en-US" sz="1600" b="1" dirty="0">
                        <a:solidFill>
                          <a:srgbClr val="0070C0"/>
                        </a:solidFill>
                      </a:endParaRPr>
                    </a:p>
                  </a:txBody>
                  <a:tcPr/>
                </a:tc>
                <a:tc>
                  <a:txBody>
                    <a:bodyPr/>
                    <a:lstStyle/>
                    <a:p>
                      <a:r>
                        <a:rPr lang="en-US" sz="1600" b="1" dirty="0" smtClean="0">
                          <a:solidFill>
                            <a:srgbClr val="0070C0"/>
                          </a:solidFill>
                        </a:rPr>
                        <a:t>2008</a:t>
                      </a:r>
                      <a:endParaRPr lang="en-US" sz="1600" b="1" dirty="0">
                        <a:solidFill>
                          <a:srgbClr val="0070C0"/>
                        </a:solidFill>
                      </a:endParaRPr>
                    </a:p>
                  </a:txBody>
                  <a:tcPr/>
                </a:tc>
              </a:tr>
              <a:tr h="328246">
                <a:tc>
                  <a:txBody>
                    <a:bodyPr/>
                    <a:lstStyle/>
                    <a:p>
                      <a:r>
                        <a:rPr lang="en-US" sz="1600" b="1" dirty="0" smtClean="0">
                          <a:solidFill>
                            <a:srgbClr val="0070C0"/>
                          </a:solidFill>
                        </a:rPr>
                        <a:t>r10</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smtClean="0">
                          <a:solidFill>
                            <a:srgbClr val="0070C0"/>
                          </a:solidFill>
                        </a:rPr>
                        <a:t>Ling, He</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0070C0"/>
                          </a:solidFill>
                        </a:rPr>
                        <a:t>r11</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err="1" smtClean="0">
                          <a:solidFill>
                            <a:srgbClr val="0070C0"/>
                          </a:solidFill>
                        </a:rPr>
                        <a:t>Chaudhuri</a:t>
                      </a:r>
                      <a:r>
                        <a:rPr lang="en-US" sz="1600" b="1" dirty="0" smtClean="0">
                          <a:solidFill>
                            <a:srgbClr val="0070C0"/>
                          </a:solidFill>
                        </a:rPr>
                        <a:t>, </a:t>
                      </a:r>
                      <a:r>
                        <a:rPr lang="en-US" sz="1600" b="1" dirty="0" err="1" smtClean="0">
                          <a:solidFill>
                            <a:srgbClr val="0070C0"/>
                          </a:solidFill>
                        </a:rPr>
                        <a:t>Ganti</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C00000"/>
                          </a:solidFill>
                        </a:rPr>
                        <a:t>r5</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Das </a:t>
                      </a:r>
                      <a:r>
                        <a:rPr lang="en-US" sz="1600" b="1" dirty="0" err="1" smtClean="0">
                          <a:solidFill>
                            <a:srgbClr val="C00000"/>
                          </a:solidFill>
                        </a:rPr>
                        <a:t>Sarma</a:t>
                      </a:r>
                      <a:r>
                        <a:rPr lang="en-US" sz="1600" b="1" dirty="0" smtClean="0">
                          <a:solidFill>
                            <a:srgbClr val="C00000"/>
                          </a:solidFill>
                        </a:rPr>
                        <a:t>, Halevy</a:t>
                      </a:r>
                    </a:p>
                  </a:txBody>
                  <a:tcPr/>
                </a:tc>
                <a:tc>
                  <a:txBody>
                    <a:bodyPr/>
                    <a:lstStyle/>
                    <a:p>
                      <a:r>
                        <a:rPr lang="en-US" sz="1600" b="1" dirty="0" smtClean="0">
                          <a:solidFill>
                            <a:srgbClr val="C00000"/>
                          </a:solidFill>
                        </a:rPr>
                        <a:t>2009</a:t>
                      </a:r>
                      <a:endParaRPr lang="en-US" sz="1600" b="1" dirty="0">
                        <a:solidFill>
                          <a:srgbClr val="C00000"/>
                        </a:solidFill>
                      </a:endParaRPr>
                    </a:p>
                  </a:txBody>
                  <a:tcPr/>
                </a:tc>
              </a:tr>
              <a:tr h="328246">
                <a:tc>
                  <a:txBody>
                    <a:bodyPr/>
                    <a:lstStyle/>
                    <a:p>
                      <a:r>
                        <a:rPr lang="en-US" sz="1600" b="1" dirty="0" smtClean="0">
                          <a:solidFill>
                            <a:srgbClr val="C00000"/>
                          </a:solidFill>
                        </a:rPr>
                        <a:t>r6</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err="1" smtClean="0">
                          <a:solidFill>
                            <a:srgbClr val="C00000"/>
                          </a:solidFill>
                        </a:rPr>
                        <a:t>Naumann</a:t>
                      </a:r>
                      <a:endParaRPr lang="en-US" sz="1600" b="1" dirty="0">
                        <a:solidFill>
                          <a:srgbClr val="C00000"/>
                        </a:solidFill>
                      </a:endParaRPr>
                    </a:p>
                  </a:txBody>
                  <a:tcPr/>
                </a:tc>
                <a:tc>
                  <a:txBody>
                    <a:bodyPr/>
                    <a:lstStyle/>
                    <a:p>
                      <a:r>
                        <a:rPr lang="en-US" sz="1600" b="1" dirty="0" smtClean="0">
                          <a:solidFill>
                            <a:srgbClr val="C00000"/>
                          </a:solidFill>
                        </a:rPr>
                        <a:t>2010</a:t>
                      </a:r>
                      <a:endParaRPr lang="en-US" sz="1600" b="1" dirty="0">
                        <a:solidFill>
                          <a:srgbClr val="C00000"/>
                        </a:solidFill>
                      </a:endParaRPr>
                    </a:p>
                  </a:txBody>
                  <a:tcPr/>
                </a:tc>
              </a:tr>
              <a:tr h="328246">
                <a:tc>
                  <a:txBody>
                    <a:bodyPr/>
                    <a:lstStyle/>
                    <a:p>
                      <a:r>
                        <a:rPr lang="en-US" sz="1600" b="1" dirty="0" smtClean="0">
                          <a:solidFill>
                            <a:srgbClr val="0070C0"/>
                          </a:solidFill>
                        </a:rPr>
                        <a:t>r12</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He</a:t>
                      </a:r>
                      <a:endParaRPr lang="en-US" sz="1600" b="1" dirty="0">
                        <a:solidFill>
                          <a:srgbClr val="0070C0"/>
                        </a:solidFill>
                      </a:endParaRPr>
                    </a:p>
                  </a:txBody>
                  <a:tcPr/>
                </a:tc>
                <a:tc>
                  <a:txBody>
                    <a:bodyPr/>
                    <a:lstStyle/>
                    <a:p>
                      <a:r>
                        <a:rPr lang="en-US" sz="1600" b="1" dirty="0" smtClean="0">
                          <a:solidFill>
                            <a:srgbClr val="0070C0"/>
                          </a:solidFill>
                        </a:rPr>
                        <a:t>2011</a:t>
                      </a:r>
                      <a:endParaRPr lang="en-US" sz="1600" b="1" dirty="0">
                        <a:solidFill>
                          <a:srgbClr val="0070C0"/>
                        </a:solidFill>
                      </a:endParaRPr>
                    </a:p>
                  </a:txBody>
                  <a:tcPr/>
                </a:tc>
              </a:tr>
            </a:tbl>
          </a:graphicData>
        </a:graphic>
      </p:graphicFrame>
      <p:sp>
        <p:nvSpPr>
          <p:cNvPr id="14" name="Content Placeholder 2"/>
          <p:cNvSpPr>
            <a:spLocks noGrp="1"/>
          </p:cNvSpPr>
          <p:nvPr>
            <p:ph idx="1"/>
          </p:nvPr>
        </p:nvSpPr>
        <p:spPr>
          <a:xfrm>
            <a:off x="2575843" y="1376947"/>
            <a:ext cx="9161631" cy="1069474"/>
          </a:xfrm>
        </p:spPr>
        <p:txBody>
          <a:bodyPr>
            <a:normAutofit/>
          </a:bodyPr>
          <a:lstStyle/>
          <a:p>
            <a:r>
              <a:rPr lang="en-US" sz="2400" kern="0" dirty="0"/>
              <a:t>High reward for value agreement across a small time gap</a:t>
            </a:r>
          </a:p>
        </p:txBody>
      </p:sp>
      <p:sp>
        <p:nvSpPr>
          <p:cNvPr id="5" name="Rounded Rectangle 4"/>
          <p:cNvSpPr/>
          <p:nvPr/>
        </p:nvSpPr>
        <p:spPr bwMode="auto">
          <a:xfrm>
            <a:off x="5175985" y="5583989"/>
            <a:ext cx="2270225" cy="64008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6" name="Rounded Rectangle 5"/>
          <p:cNvSpPr/>
          <p:nvPr/>
        </p:nvSpPr>
        <p:spPr bwMode="auto">
          <a:xfrm>
            <a:off x="10322026" y="5583989"/>
            <a:ext cx="813870" cy="64008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28404513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Solution 1: Time Decay </a:t>
            </a:r>
            <a:r>
              <a:rPr lang="en-US" sz="2800" dirty="0"/>
              <a:t>[Li et al., VLDB’11]</a:t>
            </a:r>
          </a:p>
        </p:txBody>
      </p:sp>
      <p:graphicFrame>
        <p:nvGraphicFramePr>
          <p:cNvPr id="8" name="Content Placeholder 3"/>
          <p:cNvGraphicFramePr>
            <a:graphicFrameLocks/>
          </p:cNvGraphicFramePr>
          <p:nvPr>
            <p:extLst>
              <p:ext uri="{D42A27DB-BD31-4B8C-83A1-F6EECF244321}">
                <p14:modId xmlns:p14="http://schemas.microsoft.com/office/powerpoint/2010/main" val="1065029341"/>
              </p:ext>
            </p:extLst>
          </p:nvPr>
        </p:nvGraphicFramePr>
        <p:xfrm>
          <a:off x="2749890" y="2204434"/>
          <a:ext cx="8760326" cy="4358640"/>
        </p:xfrm>
        <a:graphic>
          <a:graphicData uri="http://schemas.openxmlformats.org/drawingml/2006/table">
            <a:tbl>
              <a:tblPr firstRow="1" bandRow="1">
                <a:tableStyleId>{17292A2E-F333-43FB-9621-5CBBE7FDCDCB}</a:tableStyleId>
              </a:tblPr>
              <a:tblGrid>
                <a:gridCol w="645498"/>
                <a:gridCol w="1844279"/>
                <a:gridCol w="2950847"/>
                <a:gridCol w="2213135"/>
                <a:gridCol w="1106567"/>
              </a:tblGrid>
              <a:tr h="328246">
                <a:tc>
                  <a:txBody>
                    <a:bodyPr/>
                    <a:lstStyle/>
                    <a:p>
                      <a:r>
                        <a:rPr lang="en-US" sz="1600" b="1" dirty="0" smtClean="0"/>
                        <a:t>ID</a:t>
                      </a:r>
                      <a:endParaRPr lang="en-US" sz="1600" b="1" dirty="0"/>
                    </a:p>
                  </a:txBody>
                  <a:tcPr/>
                </a:tc>
                <a:tc>
                  <a:txBody>
                    <a:bodyPr/>
                    <a:lstStyle/>
                    <a:p>
                      <a:r>
                        <a:rPr lang="en-US" sz="1600" b="1" dirty="0" smtClean="0"/>
                        <a:t>Name</a:t>
                      </a:r>
                      <a:endParaRPr lang="en-US" sz="1600" b="1" dirty="0"/>
                    </a:p>
                  </a:txBody>
                  <a:tcPr/>
                </a:tc>
                <a:tc>
                  <a:txBody>
                    <a:bodyPr/>
                    <a:lstStyle/>
                    <a:p>
                      <a:r>
                        <a:rPr lang="en-US" sz="1600" b="1" dirty="0" smtClean="0"/>
                        <a:t>Affiliation</a:t>
                      </a:r>
                      <a:endParaRPr lang="en-US" sz="1600" b="1" dirty="0"/>
                    </a:p>
                  </a:txBody>
                  <a:tcPr/>
                </a:tc>
                <a:tc>
                  <a:txBody>
                    <a:bodyPr/>
                    <a:lstStyle/>
                    <a:p>
                      <a:r>
                        <a:rPr lang="en-US" sz="1600" b="1" dirty="0" smtClean="0"/>
                        <a:t>Co-authors</a:t>
                      </a:r>
                      <a:endParaRPr lang="en-US" sz="1600" b="1" dirty="0"/>
                    </a:p>
                  </a:txBody>
                  <a:tcPr/>
                </a:tc>
                <a:tc>
                  <a:txBody>
                    <a:bodyPr/>
                    <a:lstStyle/>
                    <a:p>
                      <a:r>
                        <a:rPr lang="en-US" sz="1600" b="1" dirty="0" smtClean="0"/>
                        <a:t>Year</a:t>
                      </a:r>
                      <a:endParaRPr lang="en-US" sz="1600" b="1" dirty="0"/>
                    </a:p>
                  </a:txBody>
                  <a:tcPr/>
                </a:tc>
              </a:tr>
              <a:tr h="328246">
                <a:tc>
                  <a:txBody>
                    <a:bodyPr/>
                    <a:lstStyle/>
                    <a:p>
                      <a:r>
                        <a:rPr lang="en-US" sz="1600" b="1" dirty="0" smtClean="0">
                          <a:solidFill>
                            <a:schemeClr val="tx1"/>
                          </a:solidFill>
                        </a:rPr>
                        <a:t>r1</a:t>
                      </a:r>
                      <a:endParaRPr lang="en-US" sz="1600" b="1" dirty="0">
                        <a:solidFill>
                          <a:schemeClr val="tx1"/>
                        </a:solidFill>
                      </a:endParaRPr>
                    </a:p>
                  </a:txBody>
                  <a:tcPr/>
                </a:tc>
                <a:tc>
                  <a:txBody>
                    <a:bodyPr/>
                    <a:lstStyle/>
                    <a:p>
                      <a:r>
                        <a:rPr lang="en-US" sz="1600" b="1" dirty="0" smtClean="0">
                          <a:solidFill>
                            <a:schemeClr val="tx1"/>
                          </a:solidFill>
                        </a:rPr>
                        <a:t>Xin</a:t>
                      </a:r>
                      <a:r>
                        <a:rPr lang="en-US" sz="1600" b="1" baseline="0" dirty="0" smtClean="0">
                          <a:solidFill>
                            <a:schemeClr val="tx1"/>
                          </a:solidFill>
                        </a:rPr>
                        <a:t> Dong</a:t>
                      </a:r>
                      <a:endParaRPr lang="en-US" sz="1600" b="1" dirty="0">
                        <a:solidFill>
                          <a:schemeClr val="tx1"/>
                        </a:solidFill>
                      </a:endParaRPr>
                    </a:p>
                  </a:txBody>
                  <a:tcPr/>
                </a:tc>
                <a:tc>
                  <a:txBody>
                    <a:bodyPr/>
                    <a:lstStyle/>
                    <a:p>
                      <a:r>
                        <a:rPr lang="en-US" sz="1600" b="1" dirty="0" smtClean="0">
                          <a:solidFill>
                            <a:schemeClr val="tx1"/>
                          </a:solidFill>
                        </a:rPr>
                        <a:t>R. Polytechnic Institute</a:t>
                      </a:r>
                      <a:endParaRPr lang="en-US" sz="1600" b="1" dirty="0">
                        <a:solidFill>
                          <a:schemeClr val="tx1"/>
                        </a:solidFill>
                      </a:endParaRPr>
                    </a:p>
                  </a:txBody>
                  <a:tcPr/>
                </a:tc>
                <a:tc>
                  <a:txBody>
                    <a:bodyPr/>
                    <a:lstStyle/>
                    <a:p>
                      <a:r>
                        <a:rPr lang="en-US" sz="1600" b="1" dirty="0" err="1" smtClean="0">
                          <a:solidFill>
                            <a:schemeClr val="tx1"/>
                          </a:solidFill>
                        </a:rPr>
                        <a:t>Wozny</a:t>
                      </a:r>
                      <a:endParaRPr lang="en-US" sz="1600" b="1" dirty="0">
                        <a:solidFill>
                          <a:schemeClr val="tx1"/>
                        </a:solidFill>
                      </a:endParaRPr>
                    </a:p>
                  </a:txBody>
                  <a:tcPr/>
                </a:tc>
                <a:tc>
                  <a:txBody>
                    <a:bodyPr/>
                    <a:lstStyle/>
                    <a:p>
                      <a:r>
                        <a:rPr lang="en-US" sz="1600" b="1" dirty="0" smtClean="0">
                          <a:solidFill>
                            <a:schemeClr val="tx1"/>
                          </a:solidFill>
                        </a:rPr>
                        <a:t>1991</a:t>
                      </a:r>
                      <a:endParaRPr lang="en-US" sz="1600" b="1" dirty="0">
                        <a:solidFill>
                          <a:schemeClr val="tx1"/>
                        </a:solidFill>
                      </a:endParaRPr>
                    </a:p>
                  </a:txBody>
                  <a:tcPr/>
                </a:tc>
              </a:tr>
              <a:tr h="328246">
                <a:tc>
                  <a:txBody>
                    <a:bodyPr/>
                    <a:lstStyle/>
                    <a:p>
                      <a:r>
                        <a:rPr lang="en-US" sz="1600" b="1" dirty="0" smtClean="0">
                          <a:solidFill>
                            <a:srgbClr val="C00000"/>
                          </a:solidFill>
                        </a:rPr>
                        <a:t>r2</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a:t>
                      </a:r>
                      <a:r>
                        <a:rPr lang="en-US" sz="1600" b="1" dirty="0" err="1" smtClean="0">
                          <a:solidFill>
                            <a:srgbClr val="C00000"/>
                          </a:solidFill>
                        </a:rPr>
                        <a:t>Tatarinov</a:t>
                      </a:r>
                      <a:endParaRPr lang="en-US" sz="1600" b="1" dirty="0">
                        <a:solidFill>
                          <a:srgbClr val="C00000"/>
                        </a:solidFill>
                      </a:endParaRPr>
                    </a:p>
                  </a:txBody>
                  <a:tcPr/>
                </a:tc>
                <a:tc>
                  <a:txBody>
                    <a:bodyPr/>
                    <a:lstStyle/>
                    <a:p>
                      <a:r>
                        <a:rPr lang="en-US" sz="1600" b="1" dirty="0" smtClean="0">
                          <a:solidFill>
                            <a:srgbClr val="C00000"/>
                          </a:solidFill>
                        </a:rPr>
                        <a:t>2004</a:t>
                      </a:r>
                      <a:endParaRPr lang="en-US" sz="1600" b="1" dirty="0">
                        <a:solidFill>
                          <a:srgbClr val="C00000"/>
                        </a:solidFill>
                      </a:endParaRPr>
                    </a:p>
                  </a:txBody>
                  <a:tcPr/>
                </a:tc>
              </a:tr>
              <a:tr h="328246">
                <a:tc>
                  <a:txBody>
                    <a:bodyPr/>
                    <a:lstStyle/>
                    <a:p>
                      <a:r>
                        <a:rPr lang="en-US" sz="1600" b="1" dirty="0" smtClean="0">
                          <a:solidFill>
                            <a:srgbClr val="0070C0"/>
                          </a:solidFill>
                        </a:rPr>
                        <a:t>r7</a:t>
                      </a:r>
                      <a:endParaRPr lang="en-US" sz="1600" b="1" dirty="0">
                        <a:solidFill>
                          <a:srgbClr val="0070C0"/>
                        </a:solidFill>
                      </a:endParaRPr>
                    </a:p>
                  </a:txBody>
                  <a:tcPr/>
                </a:tc>
                <a:tc>
                  <a:txBody>
                    <a:bodyPr/>
                    <a:lstStyle/>
                    <a:p>
                      <a:r>
                        <a:rPr lang="en-US" sz="1600" b="1" dirty="0" smtClean="0">
                          <a:solidFill>
                            <a:srgbClr val="0070C0"/>
                          </a:solidFill>
                        </a:rPr>
                        <a:t>Dong Xin</a:t>
                      </a:r>
                      <a:r>
                        <a:rPr lang="en-US" sz="1600" b="1" baseline="0" dirty="0" smtClean="0">
                          <a:solidFill>
                            <a:srgbClr val="0070C0"/>
                          </a:solidFill>
                        </a:rPr>
                        <a:t> </a:t>
                      </a:r>
                      <a:endParaRPr lang="en-US" sz="1600" b="1" dirty="0">
                        <a:solidFill>
                          <a:srgbClr val="0070C0"/>
                        </a:solidFill>
                      </a:endParaRPr>
                    </a:p>
                  </a:txBody>
                  <a:tcPr/>
                </a:tc>
                <a:tc>
                  <a:txBody>
                    <a:bodyPr/>
                    <a:lstStyle/>
                    <a:p>
                      <a:r>
                        <a:rPr lang="en-US" sz="1600" b="1" dirty="0" smtClean="0">
                          <a:solidFill>
                            <a:srgbClr val="0070C0"/>
                          </a:solidFill>
                        </a:rPr>
                        <a:t>University of Illinois</a:t>
                      </a:r>
                      <a:endParaRPr lang="en-US" sz="1600" b="1" dirty="0">
                        <a:solidFill>
                          <a:srgbClr val="0070C0"/>
                        </a:solidFill>
                      </a:endParaRPr>
                    </a:p>
                  </a:txBody>
                  <a:tcPr/>
                </a:tc>
                <a:tc>
                  <a:txBody>
                    <a:bodyPr/>
                    <a:lstStyle/>
                    <a:p>
                      <a:r>
                        <a:rPr lang="en-US" sz="1600" b="1" dirty="0" smtClean="0">
                          <a:solidFill>
                            <a:srgbClr val="0070C0"/>
                          </a:solidFill>
                        </a:rPr>
                        <a:t>Han, </a:t>
                      </a:r>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2004</a:t>
                      </a:r>
                      <a:endParaRPr lang="en-US" sz="1600" b="1" dirty="0">
                        <a:solidFill>
                          <a:srgbClr val="0070C0"/>
                        </a:solidFill>
                      </a:endParaRPr>
                    </a:p>
                  </a:txBody>
                  <a:tcPr/>
                </a:tc>
              </a:tr>
              <a:tr h="328246">
                <a:tc>
                  <a:txBody>
                    <a:bodyPr/>
                    <a:lstStyle/>
                    <a:p>
                      <a:r>
                        <a:rPr lang="en-US" sz="1600" b="1" dirty="0" smtClean="0">
                          <a:solidFill>
                            <a:srgbClr val="C00000"/>
                          </a:solidFill>
                        </a:rPr>
                        <a:t>r3</a:t>
                      </a:r>
                      <a:endParaRPr lang="en-US" sz="1600" b="1" dirty="0">
                        <a:solidFill>
                          <a:srgbClr val="C00000"/>
                        </a:solidFill>
                      </a:endParaRPr>
                    </a:p>
                  </a:txBody>
                  <a:tcPr/>
                </a:tc>
                <a:tc>
                  <a:txBody>
                    <a:bodyPr/>
                    <a:lstStyle/>
                    <a:p>
                      <a:r>
                        <a:rPr lang="en-US" sz="1600" b="1" dirty="0" smtClean="0">
                          <a:solidFill>
                            <a:srgbClr val="C00000"/>
                          </a:solidFill>
                        </a:rPr>
                        <a:t>Xin Dong</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University of Washington</a:t>
                      </a:r>
                    </a:p>
                  </a:txBody>
                  <a:tcPr/>
                </a:tc>
                <a:tc>
                  <a:txBody>
                    <a:bodyPr/>
                    <a:lstStyle/>
                    <a:p>
                      <a:r>
                        <a:rPr lang="en-US" sz="1600" b="1" dirty="0" smtClean="0">
                          <a:solidFill>
                            <a:srgbClr val="C00000"/>
                          </a:solidFill>
                        </a:rPr>
                        <a:t>Halevy</a:t>
                      </a:r>
                      <a:endParaRPr lang="en-US" sz="1600" b="1" dirty="0">
                        <a:solidFill>
                          <a:srgbClr val="C00000"/>
                        </a:solidFill>
                      </a:endParaRPr>
                    </a:p>
                  </a:txBody>
                  <a:tcPr/>
                </a:tc>
                <a:tc>
                  <a:txBody>
                    <a:bodyPr/>
                    <a:lstStyle/>
                    <a:p>
                      <a:r>
                        <a:rPr lang="en-US" sz="1600" b="1" dirty="0" smtClean="0">
                          <a:solidFill>
                            <a:srgbClr val="C00000"/>
                          </a:solidFill>
                        </a:rPr>
                        <a:t>2005</a:t>
                      </a:r>
                      <a:endParaRPr lang="en-US" sz="1600" b="1" dirty="0">
                        <a:solidFill>
                          <a:srgbClr val="C00000"/>
                        </a:solidFill>
                      </a:endParaRPr>
                    </a:p>
                  </a:txBody>
                  <a:tcPr/>
                </a:tc>
              </a:tr>
              <a:tr h="328246">
                <a:tc>
                  <a:txBody>
                    <a:bodyPr/>
                    <a:lstStyle/>
                    <a:p>
                      <a:r>
                        <a:rPr lang="en-US" sz="1600" b="1" dirty="0" smtClean="0">
                          <a:solidFill>
                            <a:srgbClr val="C00000"/>
                          </a:solidFill>
                        </a:rPr>
                        <a:t>r4</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University of Washington</a:t>
                      </a:r>
                      <a:endParaRPr lang="en-US" sz="1600" b="1" dirty="0">
                        <a:solidFill>
                          <a:srgbClr val="C00000"/>
                        </a:solidFill>
                      </a:endParaRPr>
                    </a:p>
                  </a:txBody>
                  <a:tcPr/>
                </a:tc>
                <a:tc>
                  <a:txBody>
                    <a:bodyPr/>
                    <a:lstStyle/>
                    <a:p>
                      <a:r>
                        <a:rPr lang="en-US" sz="1600" b="1" dirty="0" smtClean="0">
                          <a:solidFill>
                            <a:srgbClr val="C00000"/>
                          </a:solidFill>
                        </a:rPr>
                        <a:t>Halevy, Yu</a:t>
                      </a:r>
                      <a:endParaRPr lang="en-US" sz="1600" b="1" dirty="0">
                        <a:solidFill>
                          <a:srgbClr val="C00000"/>
                        </a:solidFill>
                      </a:endParaRPr>
                    </a:p>
                  </a:txBody>
                  <a:tcPr/>
                </a:tc>
                <a:tc>
                  <a:txBody>
                    <a:bodyPr/>
                    <a:lstStyle/>
                    <a:p>
                      <a:r>
                        <a:rPr lang="en-US" sz="1600" b="1" dirty="0" smtClean="0">
                          <a:solidFill>
                            <a:srgbClr val="C00000"/>
                          </a:solidFill>
                        </a:rPr>
                        <a:t>2007</a:t>
                      </a:r>
                      <a:endParaRPr lang="en-US" sz="1600" b="1" dirty="0">
                        <a:solidFill>
                          <a:srgbClr val="C00000"/>
                        </a:solidFill>
                      </a:endParaRPr>
                    </a:p>
                  </a:txBody>
                  <a:tcPr/>
                </a:tc>
              </a:tr>
              <a:tr h="328246">
                <a:tc>
                  <a:txBody>
                    <a:bodyPr/>
                    <a:lstStyle/>
                    <a:p>
                      <a:r>
                        <a:rPr lang="en-US" sz="1600" b="1" dirty="0" smtClean="0">
                          <a:solidFill>
                            <a:srgbClr val="0070C0"/>
                          </a:solidFill>
                        </a:rPr>
                        <a:t>r8</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err="1" smtClean="0">
                          <a:solidFill>
                            <a:srgbClr val="0070C0"/>
                          </a:solidFill>
                        </a:rPr>
                        <a:t>Wah</a:t>
                      </a:r>
                      <a:endParaRPr lang="en-US" sz="1600" b="1" dirty="0">
                        <a:solidFill>
                          <a:srgbClr val="0070C0"/>
                        </a:solidFill>
                      </a:endParaRPr>
                    </a:p>
                  </a:txBody>
                  <a:tcPr/>
                </a:tc>
                <a:tc>
                  <a:txBody>
                    <a:bodyPr/>
                    <a:lstStyle/>
                    <a:p>
                      <a:r>
                        <a:rPr lang="en-US" sz="1600" b="1" dirty="0" smtClean="0">
                          <a:solidFill>
                            <a:srgbClr val="0070C0"/>
                          </a:solidFill>
                        </a:rPr>
                        <a:t>2007</a:t>
                      </a:r>
                      <a:endParaRPr lang="en-US" sz="1600" b="1" dirty="0">
                        <a:solidFill>
                          <a:srgbClr val="0070C0"/>
                        </a:solidFill>
                      </a:endParaRPr>
                    </a:p>
                  </a:txBody>
                  <a:tcPr/>
                </a:tc>
              </a:tr>
              <a:tr h="328246">
                <a:tc>
                  <a:txBody>
                    <a:bodyPr/>
                    <a:lstStyle/>
                    <a:p>
                      <a:r>
                        <a:rPr lang="en-US" sz="1600" b="1" dirty="0" smtClean="0">
                          <a:solidFill>
                            <a:srgbClr val="0070C0"/>
                          </a:solidFill>
                        </a:rPr>
                        <a:t>r9</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Wu, Han</a:t>
                      </a:r>
                      <a:endParaRPr lang="en-US" sz="1600" b="1" dirty="0">
                        <a:solidFill>
                          <a:srgbClr val="0070C0"/>
                        </a:solidFill>
                      </a:endParaRPr>
                    </a:p>
                  </a:txBody>
                  <a:tcPr/>
                </a:tc>
                <a:tc>
                  <a:txBody>
                    <a:bodyPr/>
                    <a:lstStyle/>
                    <a:p>
                      <a:r>
                        <a:rPr lang="en-US" sz="1600" b="1" dirty="0" smtClean="0">
                          <a:solidFill>
                            <a:srgbClr val="0070C0"/>
                          </a:solidFill>
                        </a:rPr>
                        <a:t>2008</a:t>
                      </a:r>
                      <a:endParaRPr lang="en-US" sz="1600" b="1" dirty="0">
                        <a:solidFill>
                          <a:srgbClr val="0070C0"/>
                        </a:solidFill>
                      </a:endParaRPr>
                    </a:p>
                  </a:txBody>
                  <a:tcPr/>
                </a:tc>
              </a:tr>
              <a:tr h="328246">
                <a:tc>
                  <a:txBody>
                    <a:bodyPr/>
                    <a:lstStyle/>
                    <a:p>
                      <a:r>
                        <a:rPr lang="en-US" sz="1600" b="1" dirty="0" smtClean="0">
                          <a:solidFill>
                            <a:srgbClr val="0070C0"/>
                          </a:solidFill>
                        </a:rPr>
                        <a:t>r10</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University of Illinois</a:t>
                      </a:r>
                    </a:p>
                  </a:txBody>
                  <a:tcPr/>
                </a:tc>
                <a:tc>
                  <a:txBody>
                    <a:bodyPr/>
                    <a:lstStyle/>
                    <a:p>
                      <a:r>
                        <a:rPr lang="en-US" sz="1600" b="1" dirty="0" smtClean="0">
                          <a:solidFill>
                            <a:srgbClr val="0070C0"/>
                          </a:solidFill>
                        </a:rPr>
                        <a:t>Ling, He</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0070C0"/>
                          </a:solidFill>
                        </a:rPr>
                        <a:t>r11</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err="1" smtClean="0">
                          <a:solidFill>
                            <a:srgbClr val="0070C0"/>
                          </a:solidFill>
                        </a:rPr>
                        <a:t>Chaudhuri</a:t>
                      </a:r>
                      <a:r>
                        <a:rPr lang="en-US" sz="1600" b="1" dirty="0" smtClean="0">
                          <a:solidFill>
                            <a:srgbClr val="0070C0"/>
                          </a:solidFill>
                        </a:rPr>
                        <a:t>, </a:t>
                      </a:r>
                      <a:r>
                        <a:rPr lang="en-US" sz="1600" b="1" dirty="0" err="1" smtClean="0">
                          <a:solidFill>
                            <a:srgbClr val="0070C0"/>
                          </a:solidFill>
                        </a:rPr>
                        <a:t>Ganti</a:t>
                      </a:r>
                      <a:endParaRPr lang="en-US" sz="1600" b="1" dirty="0">
                        <a:solidFill>
                          <a:srgbClr val="0070C0"/>
                        </a:solidFill>
                      </a:endParaRPr>
                    </a:p>
                  </a:txBody>
                  <a:tcPr/>
                </a:tc>
                <a:tc>
                  <a:txBody>
                    <a:bodyPr/>
                    <a:lstStyle/>
                    <a:p>
                      <a:r>
                        <a:rPr lang="en-US" sz="1600" b="1" dirty="0" smtClean="0">
                          <a:solidFill>
                            <a:srgbClr val="0070C0"/>
                          </a:solidFill>
                        </a:rPr>
                        <a:t>2009</a:t>
                      </a:r>
                      <a:endParaRPr lang="en-US" sz="1600" b="1" dirty="0">
                        <a:solidFill>
                          <a:srgbClr val="0070C0"/>
                        </a:solidFill>
                      </a:endParaRPr>
                    </a:p>
                  </a:txBody>
                  <a:tcPr/>
                </a:tc>
              </a:tr>
              <a:tr h="328246">
                <a:tc>
                  <a:txBody>
                    <a:bodyPr/>
                    <a:lstStyle/>
                    <a:p>
                      <a:r>
                        <a:rPr lang="en-US" sz="1600" b="1" dirty="0" smtClean="0">
                          <a:solidFill>
                            <a:srgbClr val="C00000"/>
                          </a:solidFill>
                        </a:rPr>
                        <a:t>r5</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C00000"/>
                          </a:solidFill>
                        </a:rPr>
                        <a:t>Das </a:t>
                      </a:r>
                      <a:r>
                        <a:rPr lang="en-US" sz="1600" b="1" dirty="0" err="1" smtClean="0">
                          <a:solidFill>
                            <a:srgbClr val="C00000"/>
                          </a:solidFill>
                        </a:rPr>
                        <a:t>Sarma</a:t>
                      </a:r>
                      <a:r>
                        <a:rPr lang="en-US" sz="1600" b="1" dirty="0" smtClean="0">
                          <a:solidFill>
                            <a:srgbClr val="C00000"/>
                          </a:solidFill>
                        </a:rPr>
                        <a:t>, Halevy</a:t>
                      </a:r>
                    </a:p>
                  </a:txBody>
                  <a:tcPr/>
                </a:tc>
                <a:tc>
                  <a:txBody>
                    <a:bodyPr/>
                    <a:lstStyle/>
                    <a:p>
                      <a:r>
                        <a:rPr lang="en-US" sz="1600" b="1" dirty="0" smtClean="0">
                          <a:solidFill>
                            <a:srgbClr val="C00000"/>
                          </a:solidFill>
                        </a:rPr>
                        <a:t>2009</a:t>
                      </a:r>
                      <a:endParaRPr lang="en-US" sz="1600" b="1" dirty="0">
                        <a:solidFill>
                          <a:srgbClr val="C00000"/>
                        </a:solidFill>
                      </a:endParaRPr>
                    </a:p>
                  </a:txBody>
                  <a:tcPr/>
                </a:tc>
              </a:tr>
              <a:tr h="328246">
                <a:tc>
                  <a:txBody>
                    <a:bodyPr/>
                    <a:lstStyle/>
                    <a:p>
                      <a:r>
                        <a:rPr lang="en-US" sz="1600" b="1" dirty="0" smtClean="0">
                          <a:solidFill>
                            <a:srgbClr val="C00000"/>
                          </a:solidFill>
                        </a:rPr>
                        <a:t>r6</a:t>
                      </a:r>
                      <a:endParaRPr lang="en-US" sz="1600" b="1" dirty="0">
                        <a:solidFill>
                          <a:srgbClr val="C00000"/>
                        </a:solidFill>
                      </a:endParaRPr>
                    </a:p>
                  </a:txBody>
                  <a:tcPr/>
                </a:tc>
                <a:tc>
                  <a:txBody>
                    <a:bodyPr/>
                    <a:lstStyle/>
                    <a:p>
                      <a:r>
                        <a:rPr lang="en-US" sz="1600" b="1" dirty="0" smtClean="0">
                          <a:solidFill>
                            <a:srgbClr val="C00000"/>
                          </a:solidFill>
                        </a:rPr>
                        <a:t>Xin Luna</a:t>
                      </a:r>
                      <a:r>
                        <a:rPr lang="en-US" sz="1600" b="1" baseline="0" dirty="0" smtClean="0">
                          <a:solidFill>
                            <a:srgbClr val="C00000"/>
                          </a:solidFill>
                        </a:rPr>
                        <a:t> Dong</a:t>
                      </a:r>
                      <a:endParaRPr lang="en-US" sz="1600" b="1" dirty="0">
                        <a:solidFill>
                          <a:srgbClr val="C00000"/>
                        </a:solidFill>
                      </a:endParaRPr>
                    </a:p>
                  </a:txBody>
                  <a:tcPr/>
                </a:tc>
                <a:tc>
                  <a:txBody>
                    <a:bodyPr/>
                    <a:lstStyle/>
                    <a:p>
                      <a:r>
                        <a:rPr lang="en-US" sz="1600" b="1" dirty="0" smtClean="0">
                          <a:solidFill>
                            <a:srgbClr val="C00000"/>
                          </a:solidFill>
                        </a:rPr>
                        <a:t>AT&amp;T Labs-Research</a:t>
                      </a:r>
                      <a:endParaRPr lang="en-US" sz="1600" b="1" dirty="0">
                        <a:solidFill>
                          <a:srgbClr val="C0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err="1" smtClean="0">
                          <a:solidFill>
                            <a:srgbClr val="C00000"/>
                          </a:solidFill>
                        </a:rPr>
                        <a:t>Naumann</a:t>
                      </a:r>
                      <a:endParaRPr lang="en-US" sz="1600" b="1" dirty="0">
                        <a:solidFill>
                          <a:srgbClr val="C00000"/>
                        </a:solidFill>
                      </a:endParaRPr>
                    </a:p>
                  </a:txBody>
                  <a:tcPr/>
                </a:tc>
                <a:tc>
                  <a:txBody>
                    <a:bodyPr/>
                    <a:lstStyle/>
                    <a:p>
                      <a:r>
                        <a:rPr lang="en-US" sz="1600" b="1" dirty="0" smtClean="0">
                          <a:solidFill>
                            <a:srgbClr val="C00000"/>
                          </a:solidFill>
                        </a:rPr>
                        <a:t>2010</a:t>
                      </a:r>
                      <a:endParaRPr lang="en-US" sz="1600" b="1" dirty="0">
                        <a:solidFill>
                          <a:srgbClr val="C00000"/>
                        </a:solidFill>
                      </a:endParaRPr>
                    </a:p>
                  </a:txBody>
                  <a:tcPr/>
                </a:tc>
              </a:tr>
              <a:tr h="328246">
                <a:tc>
                  <a:txBody>
                    <a:bodyPr/>
                    <a:lstStyle/>
                    <a:p>
                      <a:r>
                        <a:rPr lang="en-US" sz="1600" b="1" dirty="0" smtClean="0">
                          <a:solidFill>
                            <a:srgbClr val="0070C0"/>
                          </a:solidFill>
                        </a:rPr>
                        <a:t>r12</a:t>
                      </a:r>
                      <a:endParaRPr lang="en-US" sz="1600" b="1" dirty="0">
                        <a:solidFill>
                          <a:srgbClr val="0070C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solidFill>
                            <a:srgbClr val="0070C0"/>
                          </a:solidFill>
                        </a:rPr>
                        <a:t>Dong Xin</a:t>
                      </a:r>
                      <a:r>
                        <a:rPr lang="en-US" sz="1600" b="1" baseline="0" dirty="0" smtClean="0">
                          <a:solidFill>
                            <a:srgbClr val="0070C0"/>
                          </a:solidFill>
                        </a:rPr>
                        <a:t> </a:t>
                      </a:r>
                      <a:endParaRPr lang="en-US" sz="1600" b="1" dirty="0" smtClean="0">
                        <a:solidFill>
                          <a:srgbClr val="0070C0"/>
                        </a:solidFill>
                      </a:endParaRPr>
                    </a:p>
                  </a:txBody>
                  <a:tcPr/>
                </a:tc>
                <a:tc>
                  <a:txBody>
                    <a:bodyPr/>
                    <a:lstStyle/>
                    <a:p>
                      <a:r>
                        <a:rPr lang="en-US" sz="1600" b="1" dirty="0" smtClean="0">
                          <a:solidFill>
                            <a:srgbClr val="0070C0"/>
                          </a:solidFill>
                        </a:rPr>
                        <a:t>Microsoft Research</a:t>
                      </a:r>
                      <a:endParaRPr lang="en-US" sz="1600" b="1" dirty="0">
                        <a:solidFill>
                          <a:srgbClr val="0070C0"/>
                        </a:solidFill>
                      </a:endParaRPr>
                    </a:p>
                  </a:txBody>
                  <a:tcPr/>
                </a:tc>
                <a:tc>
                  <a:txBody>
                    <a:bodyPr/>
                    <a:lstStyle/>
                    <a:p>
                      <a:r>
                        <a:rPr lang="en-US" sz="1600" b="1" dirty="0" smtClean="0">
                          <a:solidFill>
                            <a:srgbClr val="0070C0"/>
                          </a:solidFill>
                        </a:rPr>
                        <a:t>He</a:t>
                      </a:r>
                      <a:endParaRPr lang="en-US" sz="1600" b="1" dirty="0">
                        <a:solidFill>
                          <a:srgbClr val="0070C0"/>
                        </a:solidFill>
                      </a:endParaRPr>
                    </a:p>
                  </a:txBody>
                  <a:tcPr/>
                </a:tc>
                <a:tc>
                  <a:txBody>
                    <a:bodyPr/>
                    <a:lstStyle/>
                    <a:p>
                      <a:r>
                        <a:rPr lang="en-US" sz="1600" b="1" dirty="0" smtClean="0">
                          <a:solidFill>
                            <a:srgbClr val="0070C0"/>
                          </a:solidFill>
                        </a:rPr>
                        <a:t>2011</a:t>
                      </a:r>
                      <a:endParaRPr lang="en-US" sz="1600" b="1" dirty="0">
                        <a:solidFill>
                          <a:srgbClr val="0070C0"/>
                        </a:solidFill>
                      </a:endParaRPr>
                    </a:p>
                  </a:txBody>
                  <a:tcPr/>
                </a:tc>
              </a:tr>
            </a:tbl>
          </a:graphicData>
        </a:graphic>
      </p:graphicFrame>
      <p:sp>
        <p:nvSpPr>
          <p:cNvPr id="14" name="Content Placeholder 2"/>
          <p:cNvSpPr>
            <a:spLocks noGrp="1"/>
          </p:cNvSpPr>
          <p:nvPr>
            <p:ph idx="1"/>
          </p:nvPr>
        </p:nvSpPr>
        <p:spPr>
          <a:xfrm>
            <a:off x="2575843" y="1376947"/>
            <a:ext cx="9161631" cy="1069474"/>
          </a:xfrm>
        </p:spPr>
        <p:txBody>
          <a:bodyPr>
            <a:normAutofit/>
          </a:bodyPr>
          <a:lstStyle/>
          <a:p>
            <a:r>
              <a:rPr lang="en-US" sz="2400" kern="0" dirty="0" smtClean="0"/>
              <a:t>Lower reward </a:t>
            </a:r>
            <a:r>
              <a:rPr lang="en-US" sz="2400" kern="0" dirty="0"/>
              <a:t>for value agreement across a </a:t>
            </a:r>
            <a:r>
              <a:rPr lang="en-US" sz="2400" kern="0" dirty="0" smtClean="0"/>
              <a:t>big time </a:t>
            </a:r>
            <a:r>
              <a:rPr lang="en-US" sz="2400" kern="0" dirty="0"/>
              <a:t>gap</a:t>
            </a:r>
          </a:p>
        </p:txBody>
      </p:sp>
      <p:sp>
        <p:nvSpPr>
          <p:cNvPr id="7" name="Rounded Rectangle 6"/>
          <p:cNvSpPr/>
          <p:nvPr/>
        </p:nvSpPr>
        <p:spPr bwMode="auto">
          <a:xfrm>
            <a:off x="3360019" y="2558716"/>
            <a:ext cx="1188720" cy="64008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9" name="Rounded Rectangle 8"/>
          <p:cNvSpPr/>
          <p:nvPr/>
        </p:nvSpPr>
        <p:spPr bwMode="auto">
          <a:xfrm>
            <a:off x="10297387" y="2558716"/>
            <a:ext cx="825139" cy="640080"/>
          </a:xfrm>
          <a:prstGeom prst="roundRect">
            <a:avLst/>
          </a:prstGeom>
          <a:no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9968226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Solution 1: Time Decay </a:t>
            </a:r>
            <a:r>
              <a:rPr lang="en-US" sz="2800" dirty="0"/>
              <a:t>[Li et al., VLDB’11]</a:t>
            </a:r>
          </a:p>
        </p:txBody>
      </p:sp>
      <p:sp>
        <p:nvSpPr>
          <p:cNvPr id="3" name="Content Placeholder 2"/>
          <p:cNvSpPr>
            <a:spLocks noGrp="1"/>
          </p:cNvSpPr>
          <p:nvPr>
            <p:ph idx="1"/>
          </p:nvPr>
        </p:nvSpPr>
        <p:spPr>
          <a:xfrm>
            <a:off x="2589211" y="1671053"/>
            <a:ext cx="9161631" cy="4451684"/>
          </a:xfrm>
        </p:spPr>
        <p:txBody>
          <a:bodyPr>
            <a:normAutofit/>
          </a:bodyPr>
          <a:lstStyle/>
          <a:p>
            <a:r>
              <a:rPr lang="en-US" b="1" i="1" dirty="0" smtClean="0"/>
              <a:t>Disagreement decay</a:t>
            </a:r>
            <a:endParaRPr lang="en-US" b="1" i="1" dirty="0"/>
          </a:p>
          <a:p>
            <a:pPr lvl="1"/>
            <a:r>
              <a:rPr lang="en-US" dirty="0"/>
              <a:t>Disagreement decay of attribute A over time ∆t is the probability that an entity changes its A-value within time ∆t</a:t>
            </a:r>
            <a:r>
              <a:rPr lang="en-US" dirty="0" smtClean="0"/>
              <a:t>.</a:t>
            </a:r>
          </a:p>
          <a:p>
            <a:r>
              <a:rPr lang="en-US" b="1" i="1" dirty="0"/>
              <a:t>Agreement decay</a:t>
            </a:r>
          </a:p>
          <a:p>
            <a:pPr lvl="1"/>
            <a:r>
              <a:rPr lang="en-US" dirty="0"/>
              <a:t>Agreement decay of attribute A over time ∆t is the probability that different entities share the same A-value within time ∆t. </a:t>
            </a:r>
          </a:p>
          <a:p>
            <a:pPr marL="0" indent="0">
              <a:buNone/>
            </a:pPr>
            <a:r>
              <a:rPr lang="en-US" dirty="0" smtClean="0"/>
              <a:t> </a:t>
            </a:r>
            <a:endParaRPr lang="en-US" dirty="0"/>
          </a:p>
          <a:p>
            <a:endParaRPr lang="en-US" dirty="0" smtClean="0"/>
          </a:p>
          <a:p>
            <a:endParaRPr lang="en-US" dirty="0"/>
          </a:p>
        </p:txBody>
      </p:sp>
    </p:spTree>
    <p:extLst>
      <p:ext uri="{BB962C8B-B14F-4D97-AF65-F5344CB8AC3E}">
        <p14:creationId xmlns:p14="http://schemas.microsoft.com/office/powerpoint/2010/main" val="418629799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Enrich Data with Long Data</a:t>
            </a:r>
            <a:endParaRPr lang="en-US" dirty="0"/>
          </a:p>
        </p:txBody>
      </p:sp>
      <p:sp>
        <p:nvSpPr>
          <p:cNvPr id="3" name="Content Placeholder 2"/>
          <p:cNvSpPr>
            <a:spLocks noGrp="1"/>
          </p:cNvSpPr>
          <p:nvPr>
            <p:ph idx="1"/>
          </p:nvPr>
        </p:nvSpPr>
        <p:spPr>
          <a:xfrm>
            <a:off x="2589212" y="1497262"/>
            <a:ext cx="8915400" cy="4413959"/>
          </a:xfrm>
        </p:spPr>
        <p:txBody>
          <a:bodyPr>
            <a:normAutofit fontScale="77500" lnSpcReduction="20000"/>
          </a:bodyPr>
          <a:lstStyle/>
          <a:p>
            <a:pPr>
              <a:lnSpc>
                <a:spcPct val="110000"/>
              </a:lnSpc>
            </a:pPr>
            <a:r>
              <a:rPr lang="en-US" dirty="0" smtClean="0"/>
              <a:t>It’s </a:t>
            </a:r>
            <a:r>
              <a:rPr lang="en-US" dirty="0"/>
              <a:t>possible to build and maintain a </a:t>
            </a:r>
            <a:r>
              <a:rPr lang="en-US" b="1" i="1" dirty="0"/>
              <a:t>historical</a:t>
            </a:r>
            <a:r>
              <a:rPr lang="en-US" dirty="0"/>
              <a:t> profile of just about anything and </a:t>
            </a:r>
            <a:r>
              <a:rPr lang="en-US" dirty="0" smtClean="0"/>
              <a:t>everything.</a:t>
            </a:r>
            <a:endParaRPr lang="en-US" dirty="0"/>
          </a:p>
          <a:p>
            <a:pPr lvl="1">
              <a:lnSpc>
                <a:spcPct val="90000"/>
              </a:lnSpc>
            </a:pPr>
            <a:r>
              <a:rPr lang="en-US" sz="2800" dirty="0"/>
              <a:t>People: corporate officers, public officials, job applicants, …</a:t>
            </a:r>
          </a:p>
          <a:p>
            <a:pPr lvl="1">
              <a:lnSpc>
                <a:spcPct val="90000"/>
              </a:lnSpc>
            </a:pPr>
            <a:r>
              <a:rPr lang="en-US" sz="2800" dirty="0"/>
              <a:t>Places: countries, cities, properties, …</a:t>
            </a:r>
          </a:p>
          <a:p>
            <a:pPr lvl="1">
              <a:lnSpc>
                <a:spcPct val="90000"/>
              </a:lnSpc>
            </a:pPr>
            <a:r>
              <a:rPr lang="en-US" sz="2800" dirty="0"/>
              <a:t>Things: proteins, genes, </a:t>
            </a:r>
            <a:r>
              <a:rPr lang="en-US" sz="2800" dirty="0" smtClean="0"/>
              <a:t>…</a:t>
            </a:r>
          </a:p>
          <a:p>
            <a:pPr lvl="1">
              <a:lnSpc>
                <a:spcPct val="90000"/>
              </a:lnSpc>
            </a:pPr>
            <a:endParaRPr lang="en-US" sz="2200" dirty="0"/>
          </a:p>
          <a:p>
            <a:r>
              <a:rPr lang="en-US" sz="3300" dirty="0" smtClean="0"/>
              <a:t>Numerous efforts on building historical profiles of entities</a:t>
            </a:r>
          </a:p>
          <a:p>
            <a:pPr lvl="1"/>
            <a:r>
              <a:rPr lang="en-US" dirty="0" err="1" smtClean="0"/>
              <a:t>Yago</a:t>
            </a:r>
            <a:r>
              <a:rPr lang="en-US" dirty="0" smtClean="0"/>
              <a:t>, Microsoft Knowledge Panel, </a:t>
            </a:r>
            <a:r>
              <a:rPr lang="en-US" dirty="0" err="1" smtClean="0"/>
              <a:t>TimeMachine</a:t>
            </a:r>
            <a:r>
              <a:rPr lang="en-US" dirty="0" smtClean="0"/>
              <a:t> [</a:t>
            </a:r>
            <a:r>
              <a:rPr lang="en-US" dirty="0" err="1" smtClean="0"/>
              <a:t>Althoff</a:t>
            </a:r>
            <a:r>
              <a:rPr lang="en-US" dirty="0" smtClean="0"/>
              <a:t> </a:t>
            </a:r>
            <a:r>
              <a:rPr lang="en-US" i="1" dirty="0" smtClean="0"/>
              <a:t>et al</a:t>
            </a:r>
            <a:r>
              <a:rPr lang="en-US" dirty="0" smtClean="0"/>
              <a:t>. KDD 2015] from Google, building integrated profiles (financial case study) [Burdick </a:t>
            </a:r>
            <a:r>
              <a:rPr lang="en-US" i="1" dirty="0" smtClean="0"/>
              <a:t>et al</a:t>
            </a:r>
            <a:r>
              <a:rPr lang="en-US" dirty="0" smtClean="0"/>
              <a:t>. IEEE Data Eng. Bulletin 2011], Personalized timeline of historic events [</a:t>
            </a:r>
            <a:r>
              <a:rPr lang="en-US" dirty="0" err="1" smtClean="0"/>
              <a:t>Graus</a:t>
            </a:r>
            <a:r>
              <a:rPr lang="en-US" dirty="0" smtClean="0"/>
              <a:t> </a:t>
            </a:r>
            <a:r>
              <a:rPr lang="en-US" i="1" dirty="0" smtClean="0"/>
              <a:t>et al</a:t>
            </a:r>
            <a:r>
              <a:rPr lang="en-US" dirty="0" smtClean="0"/>
              <a:t>. </a:t>
            </a:r>
            <a:r>
              <a:rPr lang="en-US" dirty="0" err="1" smtClean="0"/>
              <a:t>OKCon</a:t>
            </a:r>
            <a:r>
              <a:rPr lang="en-US" dirty="0" smtClean="0"/>
              <a:t> 2013], Twitter timeline generation [Li and </a:t>
            </a:r>
            <a:r>
              <a:rPr lang="en-US" dirty="0" err="1" smtClean="0"/>
              <a:t>Cardie</a:t>
            </a:r>
            <a:r>
              <a:rPr lang="en-US" dirty="0" smtClean="0"/>
              <a:t> WWW 2014], GDELT, Web Archive, SEC, …</a:t>
            </a:r>
            <a:endParaRPr lang="en-US" dirty="0"/>
          </a:p>
        </p:txBody>
      </p:sp>
    </p:spTree>
    <p:extLst>
      <p:ext uri="{BB962C8B-B14F-4D97-AF65-F5344CB8AC3E}">
        <p14:creationId xmlns:p14="http://schemas.microsoft.com/office/powerpoint/2010/main" val="1410907411"/>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Solution 1: Time Decay </a:t>
            </a:r>
            <a:r>
              <a:rPr lang="en-US" sz="2800" dirty="0"/>
              <a:t>[Li et al., VLDB’11]</a:t>
            </a:r>
          </a:p>
        </p:txBody>
      </p:sp>
      <p:sp>
        <p:nvSpPr>
          <p:cNvPr id="5" name="Content Placeholder 2"/>
          <p:cNvSpPr>
            <a:spLocks noGrp="1"/>
          </p:cNvSpPr>
          <p:nvPr>
            <p:ph idx="1"/>
          </p:nvPr>
        </p:nvSpPr>
        <p:spPr>
          <a:xfrm>
            <a:off x="2605521" y="1434432"/>
            <a:ext cx="8229600" cy="4572000"/>
          </a:xfrm>
        </p:spPr>
        <p:txBody>
          <a:bodyPr>
            <a:normAutofit/>
          </a:bodyPr>
          <a:lstStyle/>
          <a:p>
            <a:r>
              <a:rPr lang="en-US" sz="3200" dirty="0" smtClean="0">
                <a:latin typeface="Corbel" pitchFamily="34" charset="0"/>
              </a:rPr>
              <a:t>Decay curves of address learnt from European Patent data</a:t>
            </a: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a:latin typeface="Corbel" pitchFamily="34" charset="0"/>
            </a:endParaRPr>
          </a:p>
        </p:txBody>
      </p:sp>
      <p:graphicFrame>
        <p:nvGraphicFramePr>
          <p:cNvPr id="6" name="Chart 5"/>
          <p:cNvGraphicFramePr/>
          <p:nvPr>
            <p:extLst>
              <p:ext uri="{D42A27DB-BD31-4B8C-83A1-F6EECF244321}">
                <p14:modId xmlns:p14="http://schemas.microsoft.com/office/powerpoint/2010/main" val="2423608213"/>
              </p:ext>
            </p:extLst>
          </p:nvPr>
        </p:nvGraphicFramePr>
        <p:xfrm>
          <a:off x="2673700" y="2451769"/>
          <a:ext cx="6096000" cy="3886200"/>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Elbow Connector 6"/>
          <p:cNvCxnSpPr/>
          <p:nvPr/>
        </p:nvCxnSpPr>
        <p:spPr>
          <a:xfrm>
            <a:off x="3359500" y="6333504"/>
            <a:ext cx="838200" cy="1588"/>
          </a:xfrm>
          <a:prstGeom prst="bentConnector3">
            <a:avLst>
              <a:gd name="adj1" fmla="val 50000"/>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273900" y="6104904"/>
            <a:ext cx="3124200" cy="461665"/>
          </a:xfrm>
          <a:prstGeom prst="rect">
            <a:avLst/>
          </a:prstGeom>
          <a:noFill/>
        </p:spPr>
        <p:txBody>
          <a:bodyPr wrap="square" rtlCol="0">
            <a:spAutoFit/>
          </a:bodyPr>
          <a:lstStyle/>
          <a:p>
            <a:r>
              <a:rPr lang="en-US" sz="2400" b="1" dirty="0" smtClean="0">
                <a:latin typeface="Corbel" pitchFamily="34" charset="0"/>
              </a:rPr>
              <a:t>Disagreement decay</a:t>
            </a:r>
            <a:endParaRPr lang="en-US" sz="2400" b="1" dirty="0">
              <a:latin typeface="Corbel" pitchFamily="34" charset="0"/>
            </a:endParaRPr>
          </a:p>
        </p:txBody>
      </p:sp>
      <p:cxnSp>
        <p:nvCxnSpPr>
          <p:cNvPr id="9" name="Elbow Connector 8"/>
          <p:cNvCxnSpPr/>
          <p:nvPr/>
        </p:nvCxnSpPr>
        <p:spPr>
          <a:xfrm>
            <a:off x="7169500" y="6333504"/>
            <a:ext cx="838200" cy="1588"/>
          </a:xfrm>
          <a:prstGeom prst="bentConnector3">
            <a:avLst>
              <a:gd name="adj1" fmla="val 50000"/>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083900" y="6104904"/>
            <a:ext cx="3124200" cy="461665"/>
          </a:xfrm>
          <a:prstGeom prst="rect">
            <a:avLst/>
          </a:prstGeom>
          <a:noFill/>
        </p:spPr>
        <p:txBody>
          <a:bodyPr wrap="square" rtlCol="0">
            <a:spAutoFit/>
          </a:bodyPr>
          <a:lstStyle/>
          <a:p>
            <a:r>
              <a:rPr lang="en-US" sz="2400" b="1" dirty="0" smtClean="0">
                <a:latin typeface="Corbel" pitchFamily="34" charset="0"/>
              </a:rPr>
              <a:t>Agreement decay</a:t>
            </a:r>
            <a:endParaRPr lang="en-US" sz="2400" b="1" dirty="0">
              <a:latin typeface="Corbel" pitchFamily="34" charset="0"/>
            </a:endParaRPr>
          </a:p>
        </p:txBody>
      </p:sp>
      <p:sp>
        <p:nvSpPr>
          <p:cNvPr id="11" name="Text Box 14"/>
          <p:cNvSpPr txBox="1">
            <a:spLocks noChangeArrowheads="1"/>
          </p:cNvSpPr>
          <p:nvPr/>
        </p:nvSpPr>
        <p:spPr bwMode="auto">
          <a:xfrm>
            <a:off x="8693500" y="4204369"/>
            <a:ext cx="3962400" cy="1200329"/>
          </a:xfrm>
          <a:prstGeom prst="rect">
            <a:avLst/>
          </a:prstGeom>
          <a:noFill/>
          <a:ln w="9525">
            <a:noFill/>
            <a:miter lim="800000"/>
            <a:headEnd/>
            <a:tailEnd/>
          </a:ln>
        </p:spPr>
        <p:txBody>
          <a:bodyPr wrap="square">
            <a:spAutoFit/>
          </a:bodyPr>
          <a:lstStyle/>
          <a:p>
            <a:pPr>
              <a:spcBef>
                <a:spcPct val="50000"/>
              </a:spcBef>
            </a:pPr>
            <a:r>
              <a:rPr lang="en-US" dirty="0" smtClean="0"/>
              <a:t>Patent records: 1871</a:t>
            </a:r>
          </a:p>
          <a:p>
            <a:pPr>
              <a:spcBef>
                <a:spcPct val="50000"/>
              </a:spcBef>
            </a:pPr>
            <a:r>
              <a:rPr lang="en-US" dirty="0" smtClean="0"/>
              <a:t>Real-world inventors: 359</a:t>
            </a:r>
          </a:p>
          <a:p>
            <a:pPr algn="l">
              <a:spcBef>
                <a:spcPct val="50000"/>
              </a:spcBef>
            </a:pPr>
            <a:r>
              <a:rPr lang="en-US" dirty="0" smtClean="0"/>
              <a:t>In years: 1978 - 2003</a:t>
            </a:r>
            <a:endParaRPr lang="en-US" dirty="0"/>
          </a:p>
        </p:txBody>
      </p:sp>
      <p:grpSp>
        <p:nvGrpSpPr>
          <p:cNvPr id="12" name="Group 11"/>
          <p:cNvGrpSpPr/>
          <p:nvPr/>
        </p:nvGrpSpPr>
        <p:grpSpPr>
          <a:xfrm>
            <a:off x="3664300" y="3823369"/>
            <a:ext cx="1066800" cy="1524000"/>
            <a:chOff x="990600" y="3810000"/>
            <a:chExt cx="1066800" cy="1524000"/>
          </a:xfrm>
        </p:grpSpPr>
        <p:cxnSp>
          <p:nvCxnSpPr>
            <p:cNvPr id="13" name="Straight Connector 12"/>
            <p:cNvCxnSpPr/>
            <p:nvPr/>
          </p:nvCxnSpPr>
          <p:spPr bwMode="auto">
            <a:xfrm flipV="1">
              <a:off x="1981200" y="3886200"/>
              <a:ext cx="0" cy="144780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14" name="Straight Connector 13"/>
            <p:cNvCxnSpPr/>
            <p:nvPr/>
          </p:nvCxnSpPr>
          <p:spPr bwMode="auto">
            <a:xfrm>
              <a:off x="990600" y="3886200"/>
              <a:ext cx="990600" cy="0"/>
            </a:xfrm>
            <a:prstGeom prst="line">
              <a:avLst/>
            </a:prstGeom>
            <a:solidFill>
              <a:schemeClr val="accent1"/>
            </a:solidFill>
            <a:ln w="9525" cap="flat" cmpd="sng" algn="ctr">
              <a:solidFill>
                <a:schemeClr val="tx1"/>
              </a:solidFill>
              <a:prstDash val="dash"/>
              <a:round/>
              <a:headEnd type="none" w="med" len="med"/>
              <a:tailEnd type="none" w="med" len="med"/>
            </a:ln>
            <a:effectLst/>
          </p:spPr>
        </p:cxnSp>
        <p:sp>
          <p:nvSpPr>
            <p:cNvPr id="15" name="Oval 14"/>
            <p:cNvSpPr/>
            <p:nvPr/>
          </p:nvSpPr>
          <p:spPr bwMode="auto">
            <a:xfrm>
              <a:off x="1828800" y="3810000"/>
              <a:ext cx="228600" cy="228600"/>
            </a:xfrm>
            <a:prstGeom prst="ellipse">
              <a:avLst/>
            </a:prstGeom>
            <a:solidFill>
              <a:srgbClr val="C00000"/>
            </a:solidFill>
            <a:ln>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grpSp>
      <p:grpSp>
        <p:nvGrpSpPr>
          <p:cNvPr id="16" name="Group 15"/>
          <p:cNvGrpSpPr/>
          <p:nvPr/>
        </p:nvGrpSpPr>
        <p:grpSpPr>
          <a:xfrm>
            <a:off x="3664300" y="2680369"/>
            <a:ext cx="2971800" cy="2667000"/>
            <a:chOff x="990600" y="2667000"/>
            <a:chExt cx="2971800" cy="2667000"/>
          </a:xfrm>
        </p:grpSpPr>
        <p:sp>
          <p:nvSpPr>
            <p:cNvPr id="17" name="Oval 16"/>
            <p:cNvSpPr/>
            <p:nvPr/>
          </p:nvSpPr>
          <p:spPr bwMode="auto">
            <a:xfrm>
              <a:off x="3733800" y="2667000"/>
              <a:ext cx="228600" cy="228600"/>
            </a:xfrm>
            <a:prstGeom prst="ellipse">
              <a:avLst/>
            </a:prstGeom>
            <a:solidFill>
              <a:srgbClr val="C00000"/>
            </a:solidFill>
            <a:ln>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11" charset="0"/>
              </a:endParaRPr>
            </a:p>
          </p:txBody>
        </p:sp>
        <p:cxnSp>
          <p:nvCxnSpPr>
            <p:cNvPr id="18" name="Straight Connector 17"/>
            <p:cNvCxnSpPr/>
            <p:nvPr/>
          </p:nvCxnSpPr>
          <p:spPr bwMode="auto">
            <a:xfrm flipV="1">
              <a:off x="3886200" y="2819400"/>
              <a:ext cx="0" cy="251460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19" name="Straight Connector 18"/>
            <p:cNvCxnSpPr/>
            <p:nvPr/>
          </p:nvCxnSpPr>
          <p:spPr bwMode="auto">
            <a:xfrm flipH="1">
              <a:off x="990600" y="2743200"/>
              <a:ext cx="2667000" cy="0"/>
            </a:xfrm>
            <a:prstGeom prst="line">
              <a:avLst/>
            </a:prstGeom>
            <a:solidFill>
              <a:schemeClr val="accent1"/>
            </a:solidFill>
            <a:ln w="9525" cap="flat" cmpd="sng" algn="ctr">
              <a:solidFill>
                <a:schemeClr val="tx1"/>
              </a:solidFill>
              <a:prstDash val="dash"/>
              <a:round/>
              <a:headEnd type="none" w="med" len="med"/>
              <a:tailEnd type="none" w="med" len="med"/>
            </a:ln>
            <a:effectLst/>
          </p:spPr>
        </p:cxnSp>
      </p:grpSp>
    </p:spTree>
    <p:extLst>
      <p:ext uri="{BB962C8B-B14F-4D97-AF65-F5344CB8AC3E}">
        <p14:creationId xmlns:p14="http://schemas.microsoft.com/office/powerpoint/2010/main" val="19798349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Extensions for Time Decay</a:t>
            </a:r>
            <a:endParaRPr lang="en-US" dirty="0"/>
          </a:p>
        </p:txBody>
      </p:sp>
      <p:graphicFrame>
        <p:nvGraphicFramePr>
          <p:cNvPr id="4" name="Diagram 3"/>
          <p:cNvGraphicFramePr/>
          <p:nvPr>
            <p:extLst>
              <p:ext uri="{D42A27DB-BD31-4B8C-83A1-F6EECF244321}">
                <p14:modId xmlns:p14="http://schemas.microsoft.com/office/powerpoint/2010/main" val="403601807"/>
              </p:ext>
            </p:extLst>
          </p:nvPr>
        </p:nvGraphicFramePr>
        <p:xfrm>
          <a:off x="2727158" y="880102"/>
          <a:ext cx="8128000" cy="1900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8" name="Picture 27"/>
          <p:cNvPicPr>
            <a:picLocks noChangeAspect="1"/>
          </p:cNvPicPr>
          <p:nvPr/>
        </p:nvPicPr>
        <p:blipFill>
          <a:blip r:embed="rId7"/>
          <a:stretch>
            <a:fillRect/>
          </a:stretch>
        </p:blipFill>
        <p:spPr>
          <a:xfrm>
            <a:off x="3168317" y="2859302"/>
            <a:ext cx="7339263" cy="3830513"/>
          </a:xfrm>
          <a:prstGeom prst="rect">
            <a:avLst/>
          </a:prstGeom>
        </p:spPr>
      </p:pic>
      <p:sp>
        <p:nvSpPr>
          <p:cNvPr id="30" name="Content Placeholder 2"/>
          <p:cNvSpPr>
            <a:spLocks noGrp="1"/>
          </p:cNvSpPr>
          <p:nvPr>
            <p:ph idx="1"/>
          </p:nvPr>
        </p:nvSpPr>
        <p:spPr>
          <a:xfrm>
            <a:off x="2605521" y="2259262"/>
            <a:ext cx="8229600" cy="628317"/>
          </a:xfrm>
        </p:spPr>
        <p:txBody>
          <a:bodyPr>
            <a:normAutofit/>
          </a:bodyPr>
          <a:lstStyle/>
          <a:p>
            <a:r>
              <a:rPr lang="en-US" sz="3200" dirty="0" smtClean="0">
                <a:latin typeface="Corbel" pitchFamily="34" charset="0"/>
              </a:rPr>
              <a:t>Recurrence rate learnt from DBLP</a:t>
            </a: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a:latin typeface="Corbel" pitchFamily="34" charset="0"/>
            </a:endParaRPr>
          </a:p>
        </p:txBody>
      </p:sp>
    </p:spTree>
    <p:extLst>
      <p:ext uri="{BB962C8B-B14F-4D97-AF65-F5344CB8AC3E}">
        <p14:creationId xmlns:p14="http://schemas.microsoft.com/office/powerpoint/2010/main" val="3873130239"/>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Extensions for Time Decay</a:t>
            </a:r>
            <a:endParaRPr lang="en-US" dirty="0"/>
          </a:p>
        </p:txBody>
      </p:sp>
      <p:graphicFrame>
        <p:nvGraphicFramePr>
          <p:cNvPr id="4" name="Diagram 3"/>
          <p:cNvGraphicFramePr/>
          <p:nvPr>
            <p:extLst>
              <p:ext uri="{D42A27DB-BD31-4B8C-83A1-F6EECF244321}">
                <p14:modId xmlns:p14="http://schemas.microsoft.com/office/powerpoint/2010/main" val="1440491865"/>
              </p:ext>
            </p:extLst>
          </p:nvPr>
        </p:nvGraphicFramePr>
        <p:xfrm>
          <a:off x="2727158" y="880102"/>
          <a:ext cx="8128000" cy="1900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4090641" y="2620211"/>
            <a:ext cx="5106829" cy="4237790"/>
          </a:xfrm>
          <a:prstGeom prst="rect">
            <a:avLst/>
          </a:prstGeom>
        </p:spPr>
      </p:pic>
      <p:sp>
        <p:nvSpPr>
          <p:cNvPr id="6" name="Content Placeholder 2"/>
          <p:cNvSpPr>
            <a:spLocks noGrp="1"/>
          </p:cNvSpPr>
          <p:nvPr>
            <p:ph idx="1"/>
          </p:nvPr>
        </p:nvSpPr>
        <p:spPr>
          <a:xfrm>
            <a:off x="2605521" y="2259262"/>
            <a:ext cx="8229600" cy="628317"/>
          </a:xfrm>
        </p:spPr>
        <p:txBody>
          <a:bodyPr>
            <a:normAutofit/>
          </a:bodyPr>
          <a:lstStyle/>
          <a:p>
            <a:r>
              <a:rPr lang="en-US" sz="3200" dirty="0" smtClean="0">
                <a:latin typeface="Corbel" pitchFamily="34" charset="0"/>
              </a:rPr>
              <a:t>Transition probabilities learnt from DBLP</a:t>
            </a: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smtClean="0">
              <a:latin typeface="Corbel" pitchFamily="34" charset="0"/>
            </a:endParaRPr>
          </a:p>
          <a:p>
            <a:endParaRPr lang="en-US" sz="3200" dirty="0">
              <a:latin typeface="Corbel" pitchFamily="34" charset="0"/>
            </a:endParaRPr>
          </a:p>
        </p:txBody>
      </p:sp>
    </p:spTree>
    <p:extLst>
      <p:ext uri="{BB962C8B-B14F-4D97-AF65-F5344CB8AC3E}">
        <p14:creationId xmlns:p14="http://schemas.microsoft.com/office/powerpoint/2010/main" val="3822538953"/>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3200" dirty="0" smtClean="0"/>
              <a:t>Key Solution 2: Two-Stage Temporal Clustering</a:t>
            </a:r>
            <a:br>
              <a:rPr lang="en-US" sz="3200" dirty="0" smtClean="0"/>
            </a:br>
            <a:r>
              <a:rPr lang="en-US" sz="2000" dirty="0" smtClean="0"/>
              <a:t>[Li et al. VLDB’11]</a:t>
            </a:r>
            <a:endParaRPr lang="en-US" sz="2000" dirty="0"/>
          </a:p>
        </p:txBody>
      </p:sp>
      <p:sp>
        <p:nvSpPr>
          <p:cNvPr id="14" name="Content Placeholder 2"/>
          <p:cNvSpPr>
            <a:spLocks noGrp="1"/>
          </p:cNvSpPr>
          <p:nvPr>
            <p:ph idx="1"/>
          </p:nvPr>
        </p:nvSpPr>
        <p:spPr>
          <a:xfrm>
            <a:off x="2575843" y="1376946"/>
            <a:ext cx="9161631" cy="1537369"/>
          </a:xfrm>
        </p:spPr>
        <p:txBody>
          <a:bodyPr>
            <a:normAutofit/>
          </a:bodyPr>
          <a:lstStyle/>
          <a:p>
            <a:r>
              <a:rPr lang="en-US" sz="2400" kern="0" dirty="0" smtClean="0"/>
              <a:t>Stage 1. Consider records in </a:t>
            </a:r>
            <a:r>
              <a:rPr lang="en-US" sz="2400" i="1" kern="0" dirty="0" smtClean="0"/>
              <a:t>temporal order</a:t>
            </a:r>
          </a:p>
          <a:p>
            <a:r>
              <a:rPr lang="en-US" sz="2400" kern="0" dirty="0" smtClean="0"/>
              <a:t>Stage 2. EM adjustment considering </a:t>
            </a:r>
            <a:r>
              <a:rPr lang="en-US" sz="2400" i="1" kern="0" dirty="0" smtClean="0"/>
              <a:t>value consistency </a:t>
            </a:r>
            <a:r>
              <a:rPr lang="en-US" sz="2400" kern="0" dirty="0" smtClean="0"/>
              <a:t>and </a:t>
            </a:r>
            <a:r>
              <a:rPr lang="en-US" sz="2400" i="1" kern="0" dirty="0" smtClean="0"/>
              <a:t>record continuity</a:t>
            </a:r>
          </a:p>
          <a:p>
            <a:pPr lvl="1"/>
            <a:endParaRPr lang="en-US" sz="2000" kern="0" dirty="0"/>
          </a:p>
        </p:txBody>
      </p:sp>
      <p:sp>
        <p:nvSpPr>
          <p:cNvPr id="9" name="TextBox 8"/>
          <p:cNvSpPr txBox="1"/>
          <p:nvPr/>
        </p:nvSpPr>
        <p:spPr>
          <a:xfrm>
            <a:off x="3105271" y="2430383"/>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smtClean="0">
                <a:solidFill>
                  <a:prstClr val="black"/>
                </a:solidFill>
              </a:rPr>
              <a:t>r</a:t>
            </a:r>
            <a:r>
              <a:rPr kumimoji="0" lang="en-US" b="1" i="0" u="none" strike="noStrike" kern="0" cap="none" spc="0" normalizeH="0" baseline="0" noProof="0" dirty="0" smtClean="0">
                <a:ln>
                  <a:noFill/>
                </a:ln>
                <a:solidFill>
                  <a:prstClr val="black"/>
                </a:solidFill>
                <a:effectLst/>
                <a:uLnTx/>
                <a:uFillTx/>
              </a:rPr>
              <a:t>7</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err="1" smtClean="0">
                <a:ln>
                  <a:noFill/>
                </a:ln>
                <a:solidFill>
                  <a:prstClr val="black"/>
                </a:solidFill>
                <a:effectLst/>
                <a:uLnTx/>
                <a:uFillTx/>
              </a:rPr>
              <a:t>DongXin@UI</a:t>
            </a:r>
            <a:r>
              <a:rPr kumimoji="0" lang="en-US" b="1" i="0" u="none" strike="noStrike" kern="0" cap="none" spc="0" normalizeH="0" baseline="0" noProof="0" dirty="0" smtClean="0">
                <a:ln>
                  <a:noFill/>
                </a:ln>
                <a:solidFill>
                  <a:prstClr val="black"/>
                </a:solidFill>
                <a:effectLst/>
                <a:uLnTx/>
                <a:uFillTx/>
              </a:rPr>
              <a:t> -2004</a:t>
            </a:r>
            <a:endParaRPr kumimoji="0" lang="en-US" b="1" i="0" u="none" strike="noStrike" kern="0" cap="none" spc="0" normalizeH="0" baseline="0" noProof="0" dirty="0" smtClean="0">
              <a:ln>
                <a:noFill/>
              </a:ln>
              <a:solidFill>
                <a:sysClr val="windowText" lastClr="000000"/>
              </a:solidFill>
              <a:effectLst/>
              <a:uLnTx/>
              <a:uFillTx/>
            </a:endParaRPr>
          </a:p>
        </p:txBody>
      </p:sp>
      <p:sp>
        <p:nvSpPr>
          <p:cNvPr id="10" name="TextBox 9"/>
          <p:cNvSpPr txBox="1"/>
          <p:nvPr/>
        </p:nvSpPr>
        <p:spPr>
          <a:xfrm>
            <a:off x="3026615" y="3955078"/>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9</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-2008</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1" name="TextBox 4"/>
          <p:cNvSpPr txBox="1"/>
          <p:nvPr/>
        </p:nvSpPr>
        <p:spPr>
          <a:xfrm>
            <a:off x="6310728" y="2502391"/>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3</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2" name="TextBox 5"/>
          <p:cNvSpPr txBox="1"/>
          <p:nvPr/>
        </p:nvSpPr>
        <p:spPr>
          <a:xfrm>
            <a:off x="6310728" y="3959735"/>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4</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3" name="TextBox 6"/>
          <p:cNvSpPr txBox="1"/>
          <p:nvPr/>
        </p:nvSpPr>
        <p:spPr>
          <a:xfrm>
            <a:off x="6310728" y="4704640"/>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5</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8" name="Elbow Connector 7"/>
          <p:cNvCxnSpPr/>
          <p:nvPr/>
        </p:nvCxnSpPr>
        <p:spPr>
          <a:xfrm>
            <a:off x="4378897" y="2790423"/>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19" name="Elbow Connector 9"/>
          <p:cNvCxnSpPr/>
          <p:nvPr/>
        </p:nvCxnSpPr>
        <p:spPr>
          <a:xfrm>
            <a:off x="4398215" y="4972321"/>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0" name="TextBox 3"/>
          <p:cNvSpPr txBox="1"/>
          <p:nvPr/>
        </p:nvSpPr>
        <p:spPr>
          <a:xfrm>
            <a:off x="3098190" y="4581857"/>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10</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1" name="Elbow Connector 7"/>
          <p:cNvCxnSpPr/>
          <p:nvPr/>
        </p:nvCxnSpPr>
        <p:spPr>
          <a:xfrm>
            <a:off x="4398215" y="4347114"/>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2" name="TextBox 3"/>
          <p:cNvSpPr txBox="1"/>
          <p:nvPr/>
        </p:nvSpPr>
        <p:spPr>
          <a:xfrm>
            <a:off x="3102815" y="3121535"/>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8</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-2007</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3" name="Straight Connector 10"/>
          <p:cNvCxnSpPr/>
          <p:nvPr/>
        </p:nvCxnSpPr>
        <p:spPr>
          <a:xfrm rot="10800000" flipV="1">
            <a:off x="4474415" y="2811383"/>
            <a:ext cx="2209800" cy="7620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4" name="TextBox 23"/>
          <p:cNvSpPr txBox="1"/>
          <p:nvPr/>
        </p:nvSpPr>
        <p:spPr>
          <a:xfrm>
            <a:off x="3026615" y="5291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11</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25" name="TextBox 24"/>
          <p:cNvSpPr txBox="1"/>
          <p:nvPr/>
        </p:nvSpPr>
        <p:spPr>
          <a:xfrm>
            <a:off x="3026615" y="6053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12</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-2011</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6" name="Straight Connector 10"/>
          <p:cNvCxnSpPr/>
          <p:nvPr/>
        </p:nvCxnSpPr>
        <p:spPr>
          <a:xfrm rot="10800000" flipV="1">
            <a:off x="4474415" y="4340735"/>
            <a:ext cx="2209800" cy="1295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7" name="Straight Connector 10"/>
          <p:cNvCxnSpPr/>
          <p:nvPr/>
        </p:nvCxnSpPr>
        <p:spPr>
          <a:xfrm rot="10800000" flipV="1">
            <a:off x="4474415" y="4340735"/>
            <a:ext cx="2209800" cy="2057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3" name="TextBox 2"/>
          <p:cNvSpPr txBox="1"/>
          <p:nvPr/>
        </p:nvSpPr>
        <p:spPr>
          <a:xfrm>
            <a:off x="1644316" y="2673685"/>
            <a:ext cx="1298853" cy="461665"/>
          </a:xfrm>
          <a:prstGeom prst="rect">
            <a:avLst/>
          </a:prstGeom>
          <a:noFill/>
        </p:spPr>
        <p:txBody>
          <a:bodyPr wrap="none" rtlCol="0">
            <a:spAutoFit/>
          </a:bodyPr>
          <a:lstStyle/>
          <a:p>
            <a:r>
              <a:rPr lang="en-US" sz="2400" b="1" dirty="0" smtClean="0">
                <a:solidFill>
                  <a:srgbClr val="800000"/>
                </a:solidFill>
              </a:rPr>
              <a:t>Stage 1</a:t>
            </a:r>
            <a:endParaRPr lang="en-US" sz="2400" b="1" dirty="0">
              <a:solidFill>
                <a:srgbClr val="800000"/>
              </a:solidFill>
            </a:endParaRPr>
          </a:p>
        </p:txBody>
      </p:sp>
      <p:sp>
        <p:nvSpPr>
          <p:cNvPr id="34" name="Line Callout 1 (Accent Bar) 33"/>
          <p:cNvSpPr/>
          <p:nvPr/>
        </p:nvSpPr>
        <p:spPr>
          <a:xfrm>
            <a:off x="7474293" y="5748424"/>
            <a:ext cx="4717707" cy="788733"/>
          </a:xfrm>
          <a:prstGeom prst="accentCallout1">
            <a:avLst>
              <a:gd name="adj1" fmla="val 50914"/>
              <a:gd name="adj2" fmla="val -2602"/>
              <a:gd name="adj3" fmla="val -50996"/>
              <a:gd name="adj4" fmla="val -11936"/>
            </a:avLst>
          </a:prstGeom>
          <a:noFill/>
          <a:ln w="12700" cap="flat" cmpd="sng" algn="ctr">
            <a:solidFill>
              <a:srgbClr val="D34817">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Put into a different cluster because penalizing erratic changes</a:t>
            </a:r>
          </a:p>
        </p:txBody>
      </p:sp>
    </p:spTree>
    <p:extLst>
      <p:ext uri="{BB962C8B-B14F-4D97-AF65-F5344CB8AC3E}">
        <p14:creationId xmlns:p14="http://schemas.microsoft.com/office/powerpoint/2010/main" val="574022117"/>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3200" dirty="0" smtClean="0"/>
              <a:t>Key Solution </a:t>
            </a:r>
            <a:r>
              <a:rPr lang="en-US" sz="3200" dirty="0"/>
              <a:t>2</a:t>
            </a:r>
            <a:r>
              <a:rPr lang="en-US" sz="3200" dirty="0" smtClean="0"/>
              <a:t>: Two-Stage Temporal Clustering</a:t>
            </a:r>
            <a:br>
              <a:rPr lang="en-US" sz="3200" dirty="0" smtClean="0"/>
            </a:br>
            <a:r>
              <a:rPr lang="en-US" sz="2000" dirty="0"/>
              <a:t>[Li et al. </a:t>
            </a:r>
            <a:r>
              <a:rPr lang="en-US" sz="2000" dirty="0" smtClean="0"/>
              <a:t>VLDB’11</a:t>
            </a:r>
            <a:r>
              <a:rPr lang="en-US" sz="2000" dirty="0"/>
              <a:t>]</a:t>
            </a:r>
          </a:p>
        </p:txBody>
      </p:sp>
      <p:sp>
        <p:nvSpPr>
          <p:cNvPr id="14" name="Content Placeholder 2"/>
          <p:cNvSpPr>
            <a:spLocks noGrp="1"/>
          </p:cNvSpPr>
          <p:nvPr>
            <p:ph idx="1"/>
          </p:nvPr>
        </p:nvSpPr>
        <p:spPr>
          <a:xfrm>
            <a:off x="2575843" y="1376946"/>
            <a:ext cx="9161631" cy="1537369"/>
          </a:xfrm>
        </p:spPr>
        <p:txBody>
          <a:bodyPr>
            <a:normAutofit/>
          </a:bodyPr>
          <a:lstStyle/>
          <a:p>
            <a:r>
              <a:rPr lang="en-US" sz="2400" kern="0" dirty="0" smtClean="0"/>
              <a:t>Stage 1. Consider records in </a:t>
            </a:r>
            <a:r>
              <a:rPr lang="en-US" sz="2400" i="1" kern="0" dirty="0" smtClean="0"/>
              <a:t>temporal order</a:t>
            </a:r>
          </a:p>
          <a:p>
            <a:r>
              <a:rPr lang="en-US" sz="2400" kern="0" dirty="0" smtClean="0"/>
              <a:t>Stage 2. EM adjustment considering </a:t>
            </a:r>
            <a:r>
              <a:rPr lang="en-US" sz="2400" i="1" kern="0" dirty="0" smtClean="0"/>
              <a:t>value consistency </a:t>
            </a:r>
            <a:r>
              <a:rPr lang="en-US" sz="2400" kern="0" dirty="0" smtClean="0"/>
              <a:t>and </a:t>
            </a:r>
            <a:r>
              <a:rPr lang="en-US" sz="2400" i="1" kern="0" dirty="0" smtClean="0"/>
              <a:t>record continuity</a:t>
            </a:r>
          </a:p>
          <a:p>
            <a:pPr lvl="1"/>
            <a:endParaRPr lang="en-US" sz="2000" kern="0" dirty="0"/>
          </a:p>
        </p:txBody>
      </p:sp>
      <p:sp>
        <p:nvSpPr>
          <p:cNvPr id="9" name="TextBox 8"/>
          <p:cNvSpPr txBox="1"/>
          <p:nvPr/>
        </p:nvSpPr>
        <p:spPr>
          <a:xfrm>
            <a:off x="3105271" y="2430383"/>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smtClean="0">
                <a:solidFill>
                  <a:prstClr val="black"/>
                </a:solidFill>
              </a:rPr>
              <a:t>r</a:t>
            </a:r>
            <a:r>
              <a:rPr kumimoji="0" lang="en-US" b="1" i="0" u="none" strike="noStrike" kern="0" cap="none" spc="0" normalizeH="0" baseline="0" noProof="0" dirty="0" smtClean="0">
                <a:ln>
                  <a:noFill/>
                </a:ln>
                <a:solidFill>
                  <a:prstClr val="black"/>
                </a:solidFill>
                <a:effectLst/>
                <a:uLnTx/>
                <a:uFillTx/>
              </a:rPr>
              <a:t>7</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err="1" smtClean="0">
                <a:ln>
                  <a:noFill/>
                </a:ln>
                <a:solidFill>
                  <a:prstClr val="black"/>
                </a:solidFill>
                <a:effectLst/>
                <a:uLnTx/>
                <a:uFillTx/>
              </a:rPr>
              <a:t>DongXin@UI</a:t>
            </a:r>
            <a:r>
              <a:rPr kumimoji="0" lang="en-US" b="1" i="0" u="none" strike="noStrike" kern="0" cap="none" spc="0" normalizeH="0" baseline="0" noProof="0" dirty="0" smtClean="0">
                <a:ln>
                  <a:noFill/>
                </a:ln>
                <a:solidFill>
                  <a:prstClr val="black"/>
                </a:solidFill>
                <a:effectLst/>
                <a:uLnTx/>
                <a:uFillTx/>
              </a:rPr>
              <a:t> -2004</a:t>
            </a:r>
            <a:endParaRPr kumimoji="0" lang="en-US" b="1" i="0" u="none" strike="noStrike" kern="0" cap="none" spc="0" normalizeH="0" baseline="0" noProof="0" dirty="0" smtClean="0">
              <a:ln>
                <a:noFill/>
              </a:ln>
              <a:solidFill>
                <a:sysClr val="windowText" lastClr="000000"/>
              </a:solidFill>
              <a:effectLst/>
              <a:uLnTx/>
              <a:uFillTx/>
            </a:endParaRPr>
          </a:p>
        </p:txBody>
      </p:sp>
      <p:sp>
        <p:nvSpPr>
          <p:cNvPr id="10" name="TextBox 9"/>
          <p:cNvSpPr txBox="1"/>
          <p:nvPr/>
        </p:nvSpPr>
        <p:spPr>
          <a:xfrm>
            <a:off x="3026615" y="3955078"/>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9</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-2008</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1" name="TextBox 4"/>
          <p:cNvSpPr txBox="1"/>
          <p:nvPr/>
        </p:nvSpPr>
        <p:spPr>
          <a:xfrm>
            <a:off x="6310728" y="2502391"/>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3</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2" name="TextBox 5"/>
          <p:cNvSpPr txBox="1"/>
          <p:nvPr/>
        </p:nvSpPr>
        <p:spPr>
          <a:xfrm>
            <a:off x="6310728" y="3959735"/>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4</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3" name="TextBox 6"/>
          <p:cNvSpPr txBox="1"/>
          <p:nvPr/>
        </p:nvSpPr>
        <p:spPr>
          <a:xfrm>
            <a:off x="6310728" y="4704640"/>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5</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8" name="Elbow Connector 7"/>
          <p:cNvCxnSpPr/>
          <p:nvPr/>
        </p:nvCxnSpPr>
        <p:spPr>
          <a:xfrm>
            <a:off x="4378897" y="2790423"/>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19" name="Elbow Connector 9"/>
          <p:cNvCxnSpPr/>
          <p:nvPr/>
        </p:nvCxnSpPr>
        <p:spPr>
          <a:xfrm>
            <a:off x="4398215" y="4972321"/>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0" name="TextBox 3"/>
          <p:cNvSpPr txBox="1"/>
          <p:nvPr/>
        </p:nvSpPr>
        <p:spPr>
          <a:xfrm>
            <a:off x="3098190" y="4581857"/>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10</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1" name="Elbow Connector 7"/>
          <p:cNvCxnSpPr/>
          <p:nvPr/>
        </p:nvCxnSpPr>
        <p:spPr>
          <a:xfrm>
            <a:off x="4398215" y="4347114"/>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2" name="TextBox 3"/>
          <p:cNvSpPr txBox="1"/>
          <p:nvPr/>
        </p:nvSpPr>
        <p:spPr>
          <a:xfrm>
            <a:off x="3102815" y="3121535"/>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8</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-2007</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3" name="Straight Connector 10"/>
          <p:cNvCxnSpPr/>
          <p:nvPr/>
        </p:nvCxnSpPr>
        <p:spPr>
          <a:xfrm rot="10800000" flipV="1">
            <a:off x="4474415" y="2811383"/>
            <a:ext cx="2209800" cy="7620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4" name="TextBox 23"/>
          <p:cNvSpPr txBox="1"/>
          <p:nvPr/>
        </p:nvSpPr>
        <p:spPr>
          <a:xfrm>
            <a:off x="3026615" y="5291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11</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25" name="TextBox 24"/>
          <p:cNvSpPr txBox="1"/>
          <p:nvPr/>
        </p:nvSpPr>
        <p:spPr>
          <a:xfrm>
            <a:off x="3026615" y="6053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12</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-2011</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6" name="Straight Connector 10"/>
          <p:cNvCxnSpPr/>
          <p:nvPr/>
        </p:nvCxnSpPr>
        <p:spPr>
          <a:xfrm rot="10800000" flipV="1">
            <a:off x="4474415" y="4340735"/>
            <a:ext cx="2209800" cy="1295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7" name="Straight Connector 10"/>
          <p:cNvCxnSpPr/>
          <p:nvPr/>
        </p:nvCxnSpPr>
        <p:spPr>
          <a:xfrm rot="10800000" flipV="1">
            <a:off x="4474415" y="4340735"/>
            <a:ext cx="2209800" cy="2057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8" name="Straight Connector 10"/>
          <p:cNvCxnSpPr/>
          <p:nvPr/>
        </p:nvCxnSpPr>
        <p:spPr>
          <a:xfrm rot="10800000" flipV="1">
            <a:off x="4398215" y="4340735"/>
            <a:ext cx="2286000" cy="6096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9" name="Straight Connector 10"/>
          <p:cNvCxnSpPr/>
          <p:nvPr/>
        </p:nvCxnSpPr>
        <p:spPr>
          <a:xfrm flipH="1" flipV="1">
            <a:off x="4474415" y="3573383"/>
            <a:ext cx="2263269" cy="798091"/>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30" name="Straight Connector 10"/>
          <p:cNvCxnSpPr/>
          <p:nvPr/>
        </p:nvCxnSpPr>
        <p:spPr>
          <a:xfrm flipH="1" flipV="1">
            <a:off x="4398215" y="2811383"/>
            <a:ext cx="2272627" cy="1533354"/>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31" name="Line Callout 1 (Accent Bar) 30"/>
          <p:cNvSpPr/>
          <p:nvPr/>
        </p:nvSpPr>
        <p:spPr>
          <a:xfrm>
            <a:off x="7245684" y="6011783"/>
            <a:ext cx="4653539" cy="457200"/>
          </a:xfrm>
          <a:prstGeom prst="accentCallout1">
            <a:avLst>
              <a:gd name="adj1" fmla="val 45066"/>
              <a:gd name="adj2" fmla="val 1722"/>
              <a:gd name="adj3" fmla="val -197948"/>
              <a:gd name="adj4" fmla="val -56243"/>
            </a:avLst>
          </a:prstGeom>
          <a:noFill/>
          <a:ln w="12700" cap="flat" cmpd="sng" algn="ctr">
            <a:solidFill>
              <a:srgbClr val="D34817">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r10 has higher continuity with C4 </a:t>
            </a:r>
          </a:p>
        </p:txBody>
      </p:sp>
      <p:sp>
        <p:nvSpPr>
          <p:cNvPr id="32" name="Line Callout 1 (Accent Bar) 31"/>
          <p:cNvSpPr/>
          <p:nvPr/>
        </p:nvSpPr>
        <p:spPr>
          <a:xfrm>
            <a:off x="7486316" y="3649583"/>
            <a:ext cx="4717707" cy="457200"/>
          </a:xfrm>
          <a:prstGeom prst="accentCallout1">
            <a:avLst>
              <a:gd name="adj1" fmla="val 50914"/>
              <a:gd name="adj2" fmla="val -2602"/>
              <a:gd name="adj3" fmla="val -15858"/>
              <a:gd name="adj4" fmla="val -54725"/>
            </a:avLst>
          </a:prstGeom>
          <a:noFill/>
          <a:ln w="12700" cap="flat" cmpd="sng" algn="ctr">
            <a:solidFill>
              <a:srgbClr val="D34817">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r8 has higher continuity with C4 </a:t>
            </a:r>
          </a:p>
        </p:txBody>
      </p:sp>
      <p:sp>
        <p:nvSpPr>
          <p:cNvPr id="33" name="Line Callout 1 (Accent Bar) 32"/>
          <p:cNvSpPr/>
          <p:nvPr/>
        </p:nvSpPr>
        <p:spPr>
          <a:xfrm>
            <a:off x="7479623" y="2887583"/>
            <a:ext cx="4800600" cy="457200"/>
          </a:xfrm>
          <a:prstGeom prst="accentCallout1">
            <a:avLst>
              <a:gd name="adj1" fmla="val 53838"/>
              <a:gd name="adj2" fmla="val -2485"/>
              <a:gd name="adj3" fmla="val -15858"/>
              <a:gd name="adj4" fmla="val -54725"/>
            </a:avLst>
          </a:prstGeom>
          <a:noFill/>
          <a:ln w="12700" cap="flat" cmpd="sng" algn="ctr">
            <a:solidFill>
              <a:srgbClr val="D34817">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Once r8 is merged to C4, r7 has higher continuity with C4</a:t>
            </a:r>
          </a:p>
        </p:txBody>
      </p:sp>
      <p:sp>
        <p:nvSpPr>
          <p:cNvPr id="34" name="TextBox 33"/>
          <p:cNvSpPr txBox="1"/>
          <p:nvPr/>
        </p:nvSpPr>
        <p:spPr>
          <a:xfrm>
            <a:off x="1644316" y="2673685"/>
            <a:ext cx="1298853" cy="461665"/>
          </a:xfrm>
          <a:prstGeom prst="rect">
            <a:avLst/>
          </a:prstGeom>
          <a:noFill/>
        </p:spPr>
        <p:txBody>
          <a:bodyPr wrap="none" rtlCol="0">
            <a:spAutoFit/>
          </a:bodyPr>
          <a:lstStyle/>
          <a:p>
            <a:r>
              <a:rPr lang="en-US" sz="2400" b="1" dirty="0" smtClean="0">
                <a:solidFill>
                  <a:srgbClr val="800000"/>
                </a:solidFill>
              </a:rPr>
              <a:t>Stage 2</a:t>
            </a:r>
            <a:endParaRPr lang="en-US" sz="2400" b="1" dirty="0">
              <a:solidFill>
                <a:srgbClr val="800000"/>
              </a:solidFill>
            </a:endParaRPr>
          </a:p>
        </p:txBody>
      </p:sp>
    </p:spTree>
    <p:extLst>
      <p:ext uri="{BB962C8B-B14F-4D97-AF65-F5344CB8AC3E}">
        <p14:creationId xmlns:p14="http://schemas.microsoft.com/office/powerpoint/2010/main" val="11068658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28"/>
                                        </p:tgtEl>
                                        <p:attrNameLst>
                                          <p:attrName>style.visibility</p:attrName>
                                        </p:attrNameLst>
                                      </p:cBhvr>
                                      <p:to>
                                        <p:strVal val="visible"/>
                                      </p:to>
                                    </p:set>
                                    <p:animEffect transition="in" filter="wipe(left)">
                                      <p:cBhvr>
                                        <p:cTn id="9" dur="500"/>
                                        <p:tgtEl>
                                          <p:spTgt spid="28"/>
                                        </p:tgtEl>
                                      </p:cBhvr>
                                    </p:animEffect>
                                  </p:childTnLst>
                                </p:cTn>
                              </p:par>
                              <p:par>
                                <p:cTn id="10" presetID="22" presetClass="exit" presetSubtype="4" fill="hold" nodeType="withEffect">
                                  <p:stCondLst>
                                    <p:cond delay="0"/>
                                  </p:stCondLst>
                                  <p:childTnLst>
                                    <p:animEffect transition="out" filter="wipe(down)">
                                      <p:cBhvr>
                                        <p:cTn id="11" dur="500"/>
                                        <p:tgtEl>
                                          <p:spTgt spid="19"/>
                                        </p:tgtEl>
                                      </p:cBhvr>
                                    </p:animEffect>
                                    <p:set>
                                      <p:cBhvr>
                                        <p:cTn id="12" dur="1" fill="hold">
                                          <p:stCondLst>
                                            <p:cond delay="499"/>
                                          </p:stCondLst>
                                        </p:cTn>
                                        <p:tgtEl>
                                          <p:spTgt spid="1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22" presetClass="exit" presetSubtype="8" fill="hold" nodeType="withEffect">
                                  <p:stCondLst>
                                    <p:cond delay="0"/>
                                  </p:stCondLst>
                                  <p:childTnLst>
                                    <p:animEffect transition="out" filter="wipe(left)">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par>
                                <p:cTn id="20" presetID="22" presetClass="entr" presetSubtype="8"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8" fill="hold" nodeType="clickEffect">
                                  <p:stCondLst>
                                    <p:cond delay="0"/>
                                  </p:stCondLst>
                                  <p:childTnLst>
                                    <p:animEffect transition="out" filter="wipe(left)">
                                      <p:cBhvr>
                                        <p:cTn id="26" dur="500"/>
                                        <p:tgtEl>
                                          <p:spTgt spid="18"/>
                                        </p:tgtEl>
                                      </p:cBhvr>
                                    </p:animEffect>
                                    <p:set>
                                      <p:cBhvr>
                                        <p:cTn id="27" dur="1" fill="hold">
                                          <p:stCondLst>
                                            <p:cond delay="499"/>
                                          </p:stCondLst>
                                        </p:cTn>
                                        <p:tgtEl>
                                          <p:spTgt spid="18"/>
                                        </p:tgtEl>
                                        <p:attrNameLst>
                                          <p:attrName>style.visibility</p:attrName>
                                        </p:attrNameLst>
                                      </p:cBhvr>
                                      <p:to>
                                        <p:strVal val="hidden"/>
                                      </p:to>
                                    </p:set>
                                  </p:childTnLst>
                                </p:cTn>
                              </p:par>
                              <p:par>
                                <p:cTn id="28" presetID="22" presetClass="entr" presetSubtype="8"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wipe(left)">
                                      <p:cBhvr>
                                        <p:cTn id="30" dur="500"/>
                                        <p:tgtEl>
                                          <p:spTgt spid="30"/>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3" grpId="1"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012074901"/>
              </p:ext>
            </p:extLst>
          </p:nvPr>
        </p:nvGraphicFramePr>
        <p:xfrm>
          <a:off x="2727158" y="880102"/>
          <a:ext cx="8128000" cy="1900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smtClean="0"/>
              <a:t>Extensions for Two-Stage Clustering</a:t>
            </a:r>
            <a:endParaRPr lang="en-US" dirty="0"/>
          </a:p>
        </p:txBody>
      </p:sp>
      <p:sp>
        <p:nvSpPr>
          <p:cNvPr id="7" name="TextBox 6"/>
          <p:cNvSpPr txBox="1"/>
          <p:nvPr/>
        </p:nvSpPr>
        <p:spPr>
          <a:xfrm>
            <a:off x="3105271" y="2430383"/>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smtClean="0">
                <a:solidFill>
                  <a:prstClr val="black"/>
                </a:solidFill>
              </a:rPr>
              <a:t>r</a:t>
            </a:r>
            <a:r>
              <a:rPr kumimoji="0" lang="en-US" b="1" i="0" u="none" strike="noStrike" kern="0" cap="none" spc="0" normalizeH="0" baseline="0" noProof="0" dirty="0" smtClean="0">
                <a:ln>
                  <a:noFill/>
                </a:ln>
                <a:solidFill>
                  <a:prstClr val="black"/>
                </a:solidFill>
                <a:effectLst/>
                <a:uLnTx/>
                <a:uFillTx/>
              </a:rPr>
              <a:t>7</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err="1" smtClean="0">
                <a:ln>
                  <a:noFill/>
                </a:ln>
                <a:solidFill>
                  <a:prstClr val="black"/>
                </a:solidFill>
                <a:effectLst/>
                <a:uLnTx/>
                <a:uFillTx/>
              </a:rPr>
              <a:t>DongXin@UI</a:t>
            </a:r>
            <a:r>
              <a:rPr kumimoji="0" lang="en-US" b="1" i="0" u="none" strike="noStrike" kern="0" cap="none" spc="0" normalizeH="0" baseline="0" noProof="0" dirty="0" smtClean="0">
                <a:ln>
                  <a:noFill/>
                </a:ln>
                <a:solidFill>
                  <a:prstClr val="black"/>
                </a:solidFill>
                <a:effectLst/>
                <a:uLnTx/>
                <a:uFillTx/>
              </a:rPr>
              <a:t> -2004</a:t>
            </a:r>
            <a:endParaRPr kumimoji="0" lang="en-US" b="1" i="0" u="none" strike="noStrike" kern="0" cap="none" spc="0" normalizeH="0" baseline="0" noProof="0" dirty="0" smtClean="0">
              <a:ln>
                <a:noFill/>
              </a:ln>
              <a:solidFill>
                <a:sysClr val="windowText" lastClr="000000"/>
              </a:solidFill>
              <a:effectLst/>
              <a:uLnTx/>
              <a:uFillTx/>
            </a:endParaRPr>
          </a:p>
        </p:txBody>
      </p:sp>
      <p:sp>
        <p:nvSpPr>
          <p:cNvPr id="8" name="TextBox 7"/>
          <p:cNvSpPr txBox="1"/>
          <p:nvPr/>
        </p:nvSpPr>
        <p:spPr>
          <a:xfrm>
            <a:off x="3026615" y="3955078"/>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9</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-2008</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9" name="TextBox 4"/>
          <p:cNvSpPr txBox="1"/>
          <p:nvPr/>
        </p:nvSpPr>
        <p:spPr>
          <a:xfrm>
            <a:off x="6310728" y="2502391"/>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3</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0" name="TextBox 5"/>
          <p:cNvSpPr txBox="1"/>
          <p:nvPr/>
        </p:nvSpPr>
        <p:spPr>
          <a:xfrm>
            <a:off x="6310728" y="3959735"/>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4</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2" name="Elbow Connector 7"/>
          <p:cNvCxnSpPr/>
          <p:nvPr/>
        </p:nvCxnSpPr>
        <p:spPr>
          <a:xfrm>
            <a:off x="4378897" y="2790423"/>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4" name="TextBox 3"/>
          <p:cNvSpPr txBox="1"/>
          <p:nvPr/>
        </p:nvSpPr>
        <p:spPr>
          <a:xfrm>
            <a:off x="3098190" y="4581857"/>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10</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5" name="Elbow Connector 7"/>
          <p:cNvCxnSpPr/>
          <p:nvPr/>
        </p:nvCxnSpPr>
        <p:spPr>
          <a:xfrm>
            <a:off x="4398215" y="4347114"/>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6" name="TextBox 3"/>
          <p:cNvSpPr txBox="1"/>
          <p:nvPr/>
        </p:nvSpPr>
        <p:spPr>
          <a:xfrm>
            <a:off x="3102815" y="3121535"/>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8</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-2007</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7" name="Straight Connector 10"/>
          <p:cNvCxnSpPr/>
          <p:nvPr/>
        </p:nvCxnSpPr>
        <p:spPr>
          <a:xfrm rot="10800000" flipV="1">
            <a:off x="4474415" y="2811383"/>
            <a:ext cx="2209800" cy="7620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8" name="TextBox 17"/>
          <p:cNvSpPr txBox="1"/>
          <p:nvPr/>
        </p:nvSpPr>
        <p:spPr>
          <a:xfrm>
            <a:off x="3026615" y="5291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11</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9" name="TextBox 18"/>
          <p:cNvSpPr txBox="1"/>
          <p:nvPr/>
        </p:nvSpPr>
        <p:spPr>
          <a:xfrm>
            <a:off x="3026615" y="6053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12</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-2011</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0" name="Straight Connector 10"/>
          <p:cNvCxnSpPr/>
          <p:nvPr/>
        </p:nvCxnSpPr>
        <p:spPr>
          <a:xfrm rot="10800000" flipV="1">
            <a:off x="4474415" y="4340735"/>
            <a:ext cx="2209800" cy="1295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1" name="Straight Connector 10"/>
          <p:cNvCxnSpPr/>
          <p:nvPr/>
        </p:nvCxnSpPr>
        <p:spPr>
          <a:xfrm rot="10800000" flipV="1">
            <a:off x="4474415" y="4340735"/>
            <a:ext cx="2209800" cy="2057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2" name="TextBox 21"/>
          <p:cNvSpPr txBox="1"/>
          <p:nvPr/>
        </p:nvSpPr>
        <p:spPr>
          <a:xfrm>
            <a:off x="1644316" y="2673685"/>
            <a:ext cx="1040369" cy="830997"/>
          </a:xfrm>
          <a:prstGeom prst="rect">
            <a:avLst/>
          </a:prstGeom>
          <a:noFill/>
        </p:spPr>
        <p:txBody>
          <a:bodyPr wrap="none" rtlCol="0">
            <a:spAutoFit/>
          </a:bodyPr>
          <a:lstStyle/>
          <a:p>
            <a:pPr algn="ctr"/>
            <a:r>
              <a:rPr lang="en-US" sz="2400" b="1" dirty="0" smtClean="0">
                <a:solidFill>
                  <a:srgbClr val="800000"/>
                </a:solidFill>
              </a:rPr>
              <a:t>Static</a:t>
            </a:r>
            <a:br>
              <a:rPr lang="en-US" sz="2400" b="1" dirty="0" smtClean="0">
                <a:solidFill>
                  <a:srgbClr val="800000"/>
                </a:solidFill>
              </a:rPr>
            </a:br>
            <a:r>
              <a:rPr lang="en-US" sz="2400" b="1" dirty="0" smtClean="0">
                <a:solidFill>
                  <a:srgbClr val="800000"/>
                </a:solidFill>
              </a:rPr>
              <a:t>Stage</a:t>
            </a:r>
            <a:endParaRPr lang="en-US" sz="2400" b="1" dirty="0">
              <a:solidFill>
                <a:srgbClr val="800000"/>
              </a:solidFill>
            </a:endParaRPr>
          </a:p>
        </p:txBody>
      </p:sp>
      <p:cxnSp>
        <p:nvCxnSpPr>
          <p:cNvPr id="25" name="Straight Connector 10"/>
          <p:cNvCxnSpPr/>
          <p:nvPr/>
        </p:nvCxnSpPr>
        <p:spPr>
          <a:xfrm flipH="1">
            <a:off x="4465053" y="2807368"/>
            <a:ext cx="2219158" cy="2138948"/>
          </a:xfrm>
          <a:prstGeom prst="line">
            <a:avLst/>
          </a:prstGeom>
          <a:noFill/>
          <a:ln w="38100" cap="flat" cmpd="sng" algn="ctr">
            <a:solidFill>
              <a:srgbClr val="FF0000"/>
            </a:solidFill>
            <a:prstDash val="solid"/>
          </a:ln>
          <a:effectLst>
            <a:outerShdw blurRad="38100" dist="25400" dir="5400000" algn="t" rotWithShape="0">
              <a:srgbClr val="000000">
                <a:alpha val="50000"/>
              </a:srgbClr>
            </a:outerShdw>
          </a:effectLst>
        </p:spPr>
      </p:cxnSp>
    </p:spTree>
    <p:extLst>
      <p:ext uri="{BB962C8B-B14F-4D97-AF65-F5344CB8AC3E}">
        <p14:creationId xmlns:p14="http://schemas.microsoft.com/office/powerpoint/2010/main" val="3111347815"/>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449704335"/>
              </p:ext>
            </p:extLst>
          </p:nvPr>
        </p:nvGraphicFramePr>
        <p:xfrm>
          <a:off x="2727158" y="880102"/>
          <a:ext cx="8128000" cy="1900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smtClean="0"/>
              <a:t>Extensions for Two-Stage Clustering</a:t>
            </a:r>
            <a:endParaRPr lang="en-US" dirty="0"/>
          </a:p>
        </p:txBody>
      </p:sp>
      <p:sp>
        <p:nvSpPr>
          <p:cNvPr id="7" name="TextBox 6"/>
          <p:cNvSpPr txBox="1"/>
          <p:nvPr/>
        </p:nvSpPr>
        <p:spPr>
          <a:xfrm>
            <a:off x="3105271" y="2430383"/>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smtClean="0">
                <a:solidFill>
                  <a:prstClr val="black"/>
                </a:solidFill>
              </a:rPr>
              <a:t>r</a:t>
            </a:r>
            <a:r>
              <a:rPr kumimoji="0" lang="en-US" b="1" i="0" u="none" strike="noStrike" kern="0" cap="none" spc="0" normalizeH="0" baseline="0" noProof="0" dirty="0" smtClean="0">
                <a:ln>
                  <a:noFill/>
                </a:ln>
                <a:solidFill>
                  <a:prstClr val="black"/>
                </a:solidFill>
                <a:effectLst/>
                <a:uLnTx/>
                <a:uFillTx/>
              </a:rPr>
              <a:t>7</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err="1" smtClean="0">
                <a:ln>
                  <a:noFill/>
                </a:ln>
                <a:solidFill>
                  <a:prstClr val="black"/>
                </a:solidFill>
                <a:effectLst/>
                <a:uLnTx/>
                <a:uFillTx/>
              </a:rPr>
              <a:t>DongXin@UI</a:t>
            </a:r>
            <a:r>
              <a:rPr kumimoji="0" lang="en-US" b="1" i="0" u="none" strike="noStrike" kern="0" cap="none" spc="0" normalizeH="0" baseline="0" noProof="0" dirty="0" smtClean="0">
                <a:ln>
                  <a:noFill/>
                </a:ln>
                <a:solidFill>
                  <a:prstClr val="black"/>
                </a:solidFill>
                <a:effectLst/>
                <a:uLnTx/>
                <a:uFillTx/>
              </a:rPr>
              <a:t> -2004</a:t>
            </a:r>
            <a:endParaRPr kumimoji="0" lang="en-US" b="1" i="0" u="none" strike="noStrike" kern="0" cap="none" spc="0" normalizeH="0" baseline="0" noProof="0" dirty="0" smtClean="0">
              <a:ln>
                <a:noFill/>
              </a:ln>
              <a:solidFill>
                <a:sysClr val="windowText" lastClr="000000"/>
              </a:solidFill>
              <a:effectLst/>
              <a:uLnTx/>
              <a:uFillTx/>
            </a:endParaRPr>
          </a:p>
        </p:txBody>
      </p:sp>
      <p:sp>
        <p:nvSpPr>
          <p:cNvPr id="8" name="TextBox 7"/>
          <p:cNvSpPr txBox="1"/>
          <p:nvPr/>
        </p:nvSpPr>
        <p:spPr>
          <a:xfrm>
            <a:off x="3026615" y="3955078"/>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9</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-2008</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9" name="TextBox 4"/>
          <p:cNvSpPr txBox="1"/>
          <p:nvPr/>
        </p:nvSpPr>
        <p:spPr>
          <a:xfrm>
            <a:off x="6310728" y="2502391"/>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3</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0" name="TextBox 5"/>
          <p:cNvSpPr txBox="1"/>
          <p:nvPr/>
        </p:nvSpPr>
        <p:spPr>
          <a:xfrm>
            <a:off x="6310728" y="3959735"/>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4</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2" name="Elbow Connector 7"/>
          <p:cNvCxnSpPr/>
          <p:nvPr/>
        </p:nvCxnSpPr>
        <p:spPr>
          <a:xfrm>
            <a:off x="4378897" y="2790423"/>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4" name="TextBox 3"/>
          <p:cNvSpPr txBox="1"/>
          <p:nvPr/>
        </p:nvSpPr>
        <p:spPr>
          <a:xfrm>
            <a:off x="3098190" y="4581857"/>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10</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5" name="Elbow Connector 7"/>
          <p:cNvCxnSpPr/>
          <p:nvPr/>
        </p:nvCxnSpPr>
        <p:spPr>
          <a:xfrm>
            <a:off x="4398215" y="4347114"/>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6" name="TextBox 3"/>
          <p:cNvSpPr txBox="1"/>
          <p:nvPr/>
        </p:nvSpPr>
        <p:spPr>
          <a:xfrm>
            <a:off x="3102815" y="3121535"/>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8</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-2007</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7" name="Straight Connector 10"/>
          <p:cNvCxnSpPr/>
          <p:nvPr/>
        </p:nvCxnSpPr>
        <p:spPr>
          <a:xfrm rot="10800000" flipV="1">
            <a:off x="4474415" y="2811383"/>
            <a:ext cx="2209800" cy="7620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8" name="TextBox 17"/>
          <p:cNvSpPr txBox="1"/>
          <p:nvPr/>
        </p:nvSpPr>
        <p:spPr>
          <a:xfrm>
            <a:off x="3026615" y="5291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11</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9" name="TextBox 18"/>
          <p:cNvSpPr txBox="1"/>
          <p:nvPr/>
        </p:nvSpPr>
        <p:spPr>
          <a:xfrm>
            <a:off x="3026615" y="6053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12</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-2011</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0" name="Straight Connector 10"/>
          <p:cNvCxnSpPr/>
          <p:nvPr/>
        </p:nvCxnSpPr>
        <p:spPr>
          <a:xfrm rot="10800000" flipV="1">
            <a:off x="4474415" y="4340735"/>
            <a:ext cx="2209800" cy="1295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1" name="Straight Connector 10"/>
          <p:cNvCxnSpPr/>
          <p:nvPr/>
        </p:nvCxnSpPr>
        <p:spPr>
          <a:xfrm rot="10800000" flipV="1">
            <a:off x="4474415" y="4340735"/>
            <a:ext cx="2209800" cy="2057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2" name="TextBox 21"/>
          <p:cNvSpPr txBox="1"/>
          <p:nvPr/>
        </p:nvSpPr>
        <p:spPr>
          <a:xfrm>
            <a:off x="1401161" y="2673685"/>
            <a:ext cx="1526680" cy="830997"/>
          </a:xfrm>
          <a:prstGeom prst="rect">
            <a:avLst/>
          </a:prstGeom>
          <a:noFill/>
        </p:spPr>
        <p:txBody>
          <a:bodyPr wrap="none" rtlCol="0">
            <a:spAutoFit/>
          </a:bodyPr>
          <a:lstStyle/>
          <a:p>
            <a:pPr algn="ctr"/>
            <a:r>
              <a:rPr lang="en-US" sz="2400" b="1" dirty="0" smtClean="0">
                <a:solidFill>
                  <a:srgbClr val="800000"/>
                </a:solidFill>
              </a:rPr>
              <a:t>Dynamic</a:t>
            </a:r>
            <a:br>
              <a:rPr lang="en-US" sz="2400" b="1" dirty="0" smtClean="0">
                <a:solidFill>
                  <a:srgbClr val="800000"/>
                </a:solidFill>
              </a:rPr>
            </a:br>
            <a:r>
              <a:rPr lang="en-US" sz="2400" b="1" dirty="0" smtClean="0">
                <a:solidFill>
                  <a:srgbClr val="800000"/>
                </a:solidFill>
              </a:rPr>
              <a:t>Stage</a:t>
            </a:r>
            <a:endParaRPr lang="en-US" sz="2400" b="1" dirty="0">
              <a:solidFill>
                <a:srgbClr val="800000"/>
              </a:solidFill>
            </a:endParaRPr>
          </a:p>
        </p:txBody>
      </p:sp>
      <p:cxnSp>
        <p:nvCxnSpPr>
          <p:cNvPr id="25" name="Straight Connector 10"/>
          <p:cNvCxnSpPr/>
          <p:nvPr/>
        </p:nvCxnSpPr>
        <p:spPr>
          <a:xfrm flipH="1">
            <a:off x="4465053" y="2807368"/>
            <a:ext cx="2219158" cy="2138948"/>
          </a:xfrm>
          <a:prstGeom prst="line">
            <a:avLst/>
          </a:prstGeom>
          <a:noFill/>
          <a:ln w="38100" cap="flat" cmpd="sng" algn="ctr">
            <a:solidFill>
              <a:srgbClr val="FF0000"/>
            </a:solidFill>
            <a:prstDash val="solid"/>
          </a:ln>
          <a:effectLst>
            <a:outerShdw blurRad="38100" dist="25400" dir="5400000" algn="t" rotWithShape="0">
              <a:srgbClr val="000000">
                <a:alpha val="50000"/>
              </a:srgbClr>
            </a:outerShdw>
          </a:effectLst>
        </p:spPr>
      </p:cxnSp>
      <p:sp>
        <p:nvSpPr>
          <p:cNvPr id="23" name="TextBox 4"/>
          <p:cNvSpPr txBox="1"/>
          <p:nvPr/>
        </p:nvSpPr>
        <p:spPr>
          <a:xfrm>
            <a:off x="9350688" y="2494372"/>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srgbClr val="FF0000"/>
                </a:solidFill>
                <a:effectLst/>
                <a:uLnTx/>
                <a:uFillTx/>
              </a:rPr>
              <a:t>C</a:t>
            </a:r>
            <a:r>
              <a:rPr kumimoji="0" lang="en-US" sz="2000" b="1" i="0" u="none" strike="noStrike" kern="0" cap="none" spc="0" normalizeH="0" baseline="0" noProof="0" dirty="0" smtClean="0">
                <a:ln>
                  <a:noFill/>
                </a:ln>
                <a:solidFill>
                  <a:srgbClr val="FF0000"/>
                </a:solidFill>
                <a:effectLst/>
                <a:uLnTx/>
                <a:uFillTx/>
              </a:rPr>
              <a:t>3/4</a:t>
            </a:r>
            <a:endParaRPr kumimoji="0" lang="en-US" sz="1800" b="1" i="0" u="none" strike="noStrike" kern="0" cap="none" spc="0" normalizeH="0" baseline="0" noProof="0" dirty="0" smtClean="0">
              <a:ln>
                <a:noFill/>
              </a:ln>
              <a:solidFill>
                <a:srgbClr val="FF0000"/>
              </a:solidFill>
              <a:effectLst/>
              <a:uLnTx/>
              <a:uFillTx/>
            </a:endParaRPr>
          </a:p>
        </p:txBody>
      </p:sp>
      <p:cxnSp>
        <p:nvCxnSpPr>
          <p:cNvPr id="24" name="Elbow Connector 7"/>
          <p:cNvCxnSpPr/>
          <p:nvPr/>
        </p:nvCxnSpPr>
        <p:spPr>
          <a:xfrm>
            <a:off x="7245087" y="2809139"/>
            <a:ext cx="2318197" cy="1588"/>
          </a:xfrm>
          <a:prstGeom prst="bentConnector3">
            <a:avLst>
              <a:gd name="adj1" fmla="val 50000"/>
            </a:avLst>
          </a:prstGeom>
          <a:noFill/>
          <a:ln w="38100" cap="flat" cmpd="sng" algn="ctr">
            <a:solidFill>
              <a:srgbClr val="FF0000"/>
            </a:solidFill>
            <a:prstDash val="solid"/>
          </a:ln>
          <a:effectLst>
            <a:outerShdw blurRad="38100" dist="25400" dir="5400000" algn="t" rotWithShape="0">
              <a:srgbClr val="000000">
                <a:alpha val="50000"/>
              </a:srgbClr>
            </a:outerShdw>
          </a:effectLst>
        </p:spPr>
      </p:cxnSp>
      <p:cxnSp>
        <p:nvCxnSpPr>
          <p:cNvPr id="26" name="Straight Connector 10"/>
          <p:cNvCxnSpPr/>
          <p:nvPr/>
        </p:nvCxnSpPr>
        <p:spPr>
          <a:xfrm flipH="1">
            <a:off x="7272421" y="2820737"/>
            <a:ext cx="2286001" cy="1510631"/>
          </a:xfrm>
          <a:prstGeom prst="line">
            <a:avLst/>
          </a:prstGeom>
          <a:noFill/>
          <a:ln w="38100" cap="flat" cmpd="sng" algn="ctr">
            <a:solidFill>
              <a:srgbClr val="FF0000"/>
            </a:solidFill>
            <a:prstDash val="solid"/>
          </a:ln>
          <a:effectLst>
            <a:outerShdw blurRad="38100" dist="25400" dir="5400000" algn="t" rotWithShape="0">
              <a:srgbClr val="000000">
                <a:alpha val="50000"/>
              </a:srgbClr>
            </a:outerShdw>
          </a:effectLst>
        </p:spPr>
      </p:cxnSp>
    </p:spTree>
    <p:extLst>
      <p:ext uri="{BB962C8B-B14F-4D97-AF65-F5344CB8AC3E}">
        <p14:creationId xmlns:p14="http://schemas.microsoft.com/office/powerpoint/2010/main" val="1232854732"/>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353142990"/>
              </p:ext>
            </p:extLst>
          </p:nvPr>
        </p:nvGraphicFramePr>
        <p:xfrm>
          <a:off x="2727158" y="880102"/>
          <a:ext cx="8128000" cy="1900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smtClean="0"/>
              <a:t>Extensions for Two-Stage Clustering</a:t>
            </a:r>
            <a:endParaRPr lang="en-US" dirty="0"/>
          </a:p>
        </p:txBody>
      </p:sp>
      <p:sp>
        <p:nvSpPr>
          <p:cNvPr id="7" name="TextBox 6"/>
          <p:cNvSpPr txBox="1"/>
          <p:nvPr/>
        </p:nvSpPr>
        <p:spPr>
          <a:xfrm>
            <a:off x="3105271" y="2430383"/>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smtClean="0">
                <a:solidFill>
                  <a:prstClr val="black"/>
                </a:solidFill>
              </a:rPr>
              <a:t>r</a:t>
            </a:r>
            <a:r>
              <a:rPr kumimoji="0" lang="en-US" b="1" i="0" u="none" strike="noStrike" kern="0" cap="none" spc="0" normalizeH="0" baseline="0" noProof="0" dirty="0" smtClean="0">
                <a:ln>
                  <a:noFill/>
                </a:ln>
                <a:solidFill>
                  <a:prstClr val="black"/>
                </a:solidFill>
                <a:effectLst/>
                <a:uLnTx/>
                <a:uFillTx/>
              </a:rPr>
              <a:t>7</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err="1" smtClean="0">
                <a:ln>
                  <a:noFill/>
                </a:ln>
                <a:solidFill>
                  <a:prstClr val="black"/>
                </a:solidFill>
                <a:effectLst/>
                <a:uLnTx/>
                <a:uFillTx/>
              </a:rPr>
              <a:t>DongXin@UI</a:t>
            </a:r>
            <a:r>
              <a:rPr kumimoji="0" lang="en-US" b="1" i="0" u="none" strike="noStrike" kern="0" cap="none" spc="0" normalizeH="0" baseline="0" noProof="0" dirty="0" smtClean="0">
                <a:ln>
                  <a:noFill/>
                </a:ln>
                <a:solidFill>
                  <a:prstClr val="black"/>
                </a:solidFill>
                <a:effectLst/>
                <a:uLnTx/>
                <a:uFillTx/>
              </a:rPr>
              <a:t> -2004</a:t>
            </a:r>
            <a:endParaRPr kumimoji="0" lang="en-US" b="1" i="0" u="none" strike="noStrike" kern="0" cap="none" spc="0" normalizeH="0" baseline="0" noProof="0" dirty="0" smtClean="0">
              <a:ln>
                <a:noFill/>
              </a:ln>
              <a:solidFill>
                <a:sysClr val="windowText" lastClr="000000"/>
              </a:solidFill>
              <a:effectLst/>
              <a:uLnTx/>
              <a:uFillTx/>
            </a:endParaRPr>
          </a:p>
        </p:txBody>
      </p:sp>
      <p:sp>
        <p:nvSpPr>
          <p:cNvPr id="8" name="TextBox 7"/>
          <p:cNvSpPr txBox="1"/>
          <p:nvPr/>
        </p:nvSpPr>
        <p:spPr>
          <a:xfrm>
            <a:off x="3026615" y="3955078"/>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9</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-2008</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9" name="TextBox 4"/>
          <p:cNvSpPr txBox="1"/>
          <p:nvPr/>
        </p:nvSpPr>
        <p:spPr>
          <a:xfrm>
            <a:off x="6310728" y="2502391"/>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3</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0" name="TextBox 5"/>
          <p:cNvSpPr txBox="1"/>
          <p:nvPr/>
        </p:nvSpPr>
        <p:spPr>
          <a:xfrm>
            <a:off x="6310728" y="3959735"/>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4</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1" name="TextBox 6"/>
          <p:cNvSpPr txBox="1"/>
          <p:nvPr/>
        </p:nvSpPr>
        <p:spPr>
          <a:xfrm>
            <a:off x="6310728" y="4704640"/>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5</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2" name="Elbow Connector 7"/>
          <p:cNvCxnSpPr/>
          <p:nvPr/>
        </p:nvCxnSpPr>
        <p:spPr>
          <a:xfrm>
            <a:off x="4378897" y="2790423"/>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13" name="Elbow Connector 9"/>
          <p:cNvCxnSpPr/>
          <p:nvPr/>
        </p:nvCxnSpPr>
        <p:spPr>
          <a:xfrm>
            <a:off x="4398215" y="4972321"/>
            <a:ext cx="2318197" cy="1588"/>
          </a:xfrm>
          <a:prstGeom prst="bentConnector3">
            <a:avLst>
              <a:gd name="adj1" fmla="val 50000"/>
            </a:avLst>
          </a:prstGeom>
          <a:noFill/>
          <a:ln w="38100" cap="flat" cmpd="sng" algn="ctr">
            <a:solidFill>
              <a:srgbClr val="0000FF"/>
            </a:solidFill>
            <a:prstDash val="solid"/>
          </a:ln>
          <a:effectLst>
            <a:outerShdw blurRad="38100" dist="25400" dir="5400000" algn="t" rotWithShape="0">
              <a:srgbClr val="000000">
                <a:alpha val="50000"/>
              </a:srgbClr>
            </a:outerShdw>
          </a:effectLst>
        </p:spPr>
      </p:cxnSp>
      <p:sp>
        <p:nvSpPr>
          <p:cNvPr id="14" name="TextBox 3"/>
          <p:cNvSpPr txBox="1"/>
          <p:nvPr/>
        </p:nvSpPr>
        <p:spPr>
          <a:xfrm>
            <a:off x="3098190" y="4581857"/>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10</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5" name="Elbow Connector 7"/>
          <p:cNvCxnSpPr/>
          <p:nvPr/>
        </p:nvCxnSpPr>
        <p:spPr>
          <a:xfrm>
            <a:off x="4398215" y="4347114"/>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6" name="TextBox 3"/>
          <p:cNvSpPr txBox="1"/>
          <p:nvPr/>
        </p:nvSpPr>
        <p:spPr>
          <a:xfrm>
            <a:off x="3102815" y="3121535"/>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8</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-2007</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7" name="Straight Connector 10"/>
          <p:cNvCxnSpPr/>
          <p:nvPr/>
        </p:nvCxnSpPr>
        <p:spPr>
          <a:xfrm rot="10800000" flipV="1">
            <a:off x="4474415" y="2811383"/>
            <a:ext cx="2209800" cy="7620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18" name="TextBox 17"/>
          <p:cNvSpPr txBox="1"/>
          <p:nvPr/>
        </p:nvSpPr>
        <p:spPr>
          <a:xfrm>
            <a:off x="3026615" y="5291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11</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9" name="TextBox 18"/>
          <p:cNvSpPr txBox="1"/>
          <p:nvPr/>
        </p:nvSpPr>
        <p:spPr>
          <a:xfrm>
            <a:off x="3026615" y="6053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12</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-2011</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0" name="Straight Connector 10"/>
          <p:cNvCxnSpPr/>
          <p:nvPr/>
        </p:nvCxnSpPr>
        <p:spPr>
          <a:xfrm rot="10800000" flipV="1">
            <a:off x="4474415" y="4340735"/>
            <a:ext cx="2209800" cy="1295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1" name="Straight Connector 10"/>
          <p:cNvCxnSpPr/>
          <p:nvPr/>
        </p:nvCxnSpPr>
        <p:spPr>
          <a:xfrm rot="10800000" flipV="1">
            <a:off x="4474415" y="4340735"/>
            <a:ext cx="2209800" cy="2057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2" name="TextBox 21"/>
          <p:cNvSpPr txBox="1"/>
          <p:nvPr/>
        </p:nvSpPr>
        <p:spPr>
          <a:xfrm>
            <a:off x="1694418" y="2673685"/>
            <a:ext cx="1212592" cy="461665"/>
          </a:xfrm>
          <a:prstGeom prst="rect">
            <a:avLst/>
          </a:prstGeom>
          <a:noFill/>
        </p:spPr>
        <p:txBody>
          <a:bodyPr wrap="none" rtlCol="0">
            <a:spAutoFit/>
          </a:bodyPr>
          <a:lstStyle/>
          <a:p>
            <a:pPr algn="ctr"/>
            <a:r>
              <a:rPr lang="en-US" sz="2400" b="1" dirty="0" smtClean="0">
                <a:solidFill>
                  <a:srgbClr val="800000"/>
                </a:solidFill>
              </a:rPr>
              <a:t>Stage I</a:t>
            </a:r>
            <a:endParaRPr lang="en-US" sz="2400" b="1" dirty="0">
              <a:solidFill>
                <a:srgbClr val="800000"/>
              </a:solidFill>
            </a:endParaRPr>
          </a:p>
        </p:txBody>
      </p:sp>
      <p:sp>
        <p:nvSpPr>
          <p:cNvPr id="23" name="Line Callout 1 (Accent Bar) 22"/>
          <p:cNvSpPr/>
          <p:nvPr/>
        </p:nvSpPr>
        <p:spPr>
          <a:xfrm>
            <a:off x="7474293" y="5748424"/>
            <a:ext cx="4717707" cy="788733"/>
          </a:xfrm>
          <a:prstGeom prst="accentCallout1">
            <a:avLst>
              <a:gd name="adj1" fmla="val 50914"/>
              <a:gd name="adj2" fmla="val -2602"/>
              <a:gd name="adj3" fmla="val -84894"/>
              <a:gd name="adj4" fmla="val -28371"/>
            </a:avLst>
          </a:prstGeom>
          <a:noFill/>
          <a:ln w="12700" cap="flat" cmpd="sng" algn="ctr">
            <a:solidFill>
              <a:srgbClr val="D34817">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Put into two different clusters because the</a:t>
            </a:r>
            <a:r>
              <a:rPr kumimoji="0" lang="en-US" sz="2200" b="1" i="0" u="none" strike="noStrike" kern="0" cap="none" spc="0" normalizeH="0" noProof="0" dirty="0" smtClean="0">
                <a:ln>
                  <a:noFill/>
                </a:ln>
                <a:solidFill>
                  <a:prstClr val="black"/>
                </a:solidFill>
                <a:effectLst/>
                <a:uLnTx/>
                <a:uFillTx/>
                <a:latin typeface="Corbel" pitchFamily="34" charset="0"/>
                <a:ea typeface="+mn-ea"/>
                <a:cs typeface="+mn-cs"/>
              </a:rPr>
              <a:t> record is likely to be stale</a:t>
            </a:r>
            <a:endPar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endParaRPr>
          </a:p>
        </p:txBody>
      </p:sp>
      <p:cxnSp>
        <p:nvCxnSpPr>
          <p:cNvPr id="24" name="Straight Connector 10"/>
          <p:cNvCxnSpPr/>
          <p:nvPr/>
        </p:nvCxnSpPr>
        <p:spPr>
          <a:xfrm flipH="1">
            <a:off x="4465053" y="2807368"/>
            <a:ext cx="2219158" cy="2138948"/>
          </a:xfrm>
          <a:prstGeom prst="line">
            <a:avLst/>
          </a:prstGeom>
          <a:noFill/>
          <a:ln w="38100" cap="flat" cmpd="sng" algn="ctr">
            <a:solidFill>
              <a:srgbClr val="0000FF"/>
            </a:solidFill>
            <a:prstDash val="solid"/>
          </a:ln>
          <a:effectLst>
            <a:outerShdw blurRad="38100" dist="25400" dir="5400000" algn="t" rotWithShape="0">
              <a:srgbClr val="000000">
                <a:alpha val="50000"/>
              </a:srgbClr>
            </a:outerShdw>
          </a:effectLst>
        </p:spPr>
      </p:cxnSp>
    </p:spTree>
    <p:extLst>
      <p:ext uri="{BB962C8B-B14F-4D97-AF65-F5344CB8AC3E}">
        <p14:creationId xmlns:p14="http://schemas.microsoft.com/office/powerpoint/2010/main" val="1667071711"/>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105271" y="2430383"/>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smtClean="0">
                <a:solidFill>
                  <a:prstClr val="black"/>
                </a:solidFill>
              </a:rPr>
              <a:t>r</a:t>
            </a:r>
            <a:r>
              <a:rPr kumimoji="0" lang="en-US" b="1" i="0" u="none" strike="noStrike" kern="0" cap="none" spc="0" normalizeH="0" baseline="0" noProof="0" dirty="0" smtClean="0">
                <a:ln>
                  <a:noFill/>
                </a:ln>
                <a:solidFill>
                  <a:prstClr val="black"/>
                </a:solidFill>
                <a:effectLst/>
                <a:uLnTx/>
                <a:uFillTx/>
              </a:rPr>
              <a:t>7</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err="1" smtClean="0">
                <a:ln>
                  <a:noFill/>
                </a:ln>
                <a:solidFill>
                  <a:prstClr val="black"/>
                </a:solidFill>
                <a:effectLst/>
                <a:uLnTx/>
                <a:uFillTx/>
              </a:rPr>
              <a:t>DongXin@UI</a:t>
            </a:r>
            <a:r>
              <a:rPr kumimoji="0" lang="en-US" b="1" i="0" u="none" strike="noStrike" kern="0" cap="none" spc="0" normalizeH="0" baseline="0" noProof="0" dirty="0" smtClean="0">
                <a:ln>
                  <a:noFill/>
                </a:ln>
                <a:solidFill>
                  <a:prstClr val="black"/>
                </a:solidFill>
                <a:effectLst/>
                <a:uLnTx/>
                <a:uFillTx/>
              </a:rPr>
              <a:t> -2004</a:t>
            </a:r>
            <a:endParaRPr kumimoji="0" lang="en-US" b="1" i="0" u="none" strike="noStrike" kern="0" cap="none" spc="0" normalizeH="0" baseline="0" noProof="0" dirty="0" smtClean="0">
              <a:ln>
                <a:noFill/>
              </a:ln>
              <a:solidFill>
                <a:sysClr val="windowText" lastClr="000000"/>
              </a:solidFill>
              <a:effectLst/>
              <a:uLnTx/>
              <a:uFillTx/>
            </a:endParaRPr>
          </a:p>
        </p:txBody>
      </p:sp>
      <p:sp>
        <p:nvSpPr>
          <p:cNvPr id="10" name="TextBox 9"/>
          <p:cNvSpPr txBox="1"/>
          <p:nvPr/>
        </p:nvSpPr>
        <p:spPr>
          <a:xfrm>
            <a:off x="3026615" y="3955078"/>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9</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-2008</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1" name="TextBox 4"/>
          <p:cNvSpPr txBox="1"/>
          <p:nvPr/>
        </p:nvSpPr>
        <p:spPr>
          <a:xfrm>
            <a:off x="6310728" y="2502391"/>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3</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2" name="TextBox 5"/>
          <p:cNvSpPr txBox="1"/>
          <p:nvPr/>
        </p:nvSpPr>
        <p:spPr>
          <a:xfrm>
            <a:off x="6310728" y="3959735"/>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4</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13" name="TextBox 6"/>
          <p:cNvSpPr txBox="1"/>
          <p:nvPr/>
        </p:nvSpPr>
        <p:spPr>
          <a:xfrm>
            <a:off x="6310728" y="4704640"/>
            <a:ext cx="1287887"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C</a:t>
            </a:r>
            <a:r>
              <a:rPr kumimoji="0" lang="en-US" sz="2000" b="1" i="0" u="none" strike="noStrike" kern="0" cap="none" spc="0" normalizeH="0" baseline="0" noProof="0" dirty="0" smtClean="0">
                <a:ln>
                  <a:noFill/>
                </a:ln>
                <a:solidFill>
                  <a:prstClr val="black"/>
                </a:solidFill>
                <a:effectLst/>
                <a:uLnTx/>
                <a:uFillTx/>
              </a:rPr>
              <a:t>5</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18" name="Elbow Connector 7"/>
          <p:cNvCxnSpPr/>
          <p:nvPr/>
        </p:nvCxnSpPr>
        <p:spPr>
          <a:xfrm>
            <a:off x="4378897" y="2790423"/>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19" name="Elbow Connector 9"/>
          <p:cNvCxnSpPr/>
          <p:nvPr/>
        </p:nvCxnSpPr>
        <p:spPr>
          <a:xfrm>
            <a:off x="4398215" y="4972321"/>
            <a:ext cx="2318197" cy="1588"/>
          </a:xfrm>
          <a:prstGeom prst="bentConnector3">
            <a:avLst>
              <a:gd name="adj1" fmla="val 50000"/>
            </a:avLst>
          </a:prstGeom>
          <a:noFill/>
          <a:ln w="38100" cap="flat" cmpd="sng" algn="ctr">
            <a:solidFill>
              <a:srgbClr val="0000FF"/>
            </a:solidFill>
            <a:prstDash val="solid"/>
          </a:ln>
          <a:effectLst>
            <a:outerShdw blurRad="38100" dist="25400" dir="5400000" algn="t" rotWithShape="0">
              <a:srgbClr val="000000">
                <a:alpha val="50000"/>
              </a:srgbClr>
            </a:outerShdw>
          </a:effectLst>
        </p:spPr>
      </p:cxnSp>
      <p:sp>
        <p:nvSpPr>
          <p:cNvPr id="20" name="TextBox 3"/>
          <p:cNvSpPr txBox="1"/>
          <p:nvPr/>
        </p:nvSpPr>
        <p:spPr>
          <a:xfrm>
            <a:off x="3098190" y="4581857"/>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10</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1" name="Elbow Connector 7"/>
          <p:cNvCxnSpPr/>
          <p:nvPr/>
        </p:nvCxnSpPr>
        <p:spPr>
          <a:xfrm>
            <a:off x="4398215" y="4347114"/>
            <a:ext cx="2318197" cy="1588"/>
          </a:xfrm>
          <a:prstGeom prst="bentConnector3">
            <a:avLst>
              <a:gd name="adj1" fmla="val 50000"/>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2" name="TextBox 3"/>
          <p:cNvSpPr txBox="1"/>
          <p:nvPr/>
        </p:nvSpPr>
        <p:spPr>
          <a:xfrm>
            <a:off x="3102815" y="3121535"/>
            <a:ext cx="2290625"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8</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DongXin@UI</a:t>
            </a:r>
            <a:r>
              <a:rPr kumimoji="0" lang="en-US" sz="1800" b="1" i="0" u="none" strike="noStrike" kern="0" cap="none" spc="0" normalizeH="0" baseline="0" noProof="0" dirty="0" smtClean="0">
                <a:ln>
                  <a:noFill/>
                </a:ln>
                <a:solidFill>
                  <a:prstClr val="black"/>
                </a:solidFill>
                <a:effectLst/>
                <a:uLnTx/>
                <a:uFillTx/>
              </a:rPr>
              <a:t> -2007</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3" name="Straight Connector 10"/>
          <p:cNvCxnSpPr/>
          <p:nvPr/>
        </p:nvCxnSpPr>
        <p:spPr>
          <a:xfrm rot="10800000" flipV="1">
            <a:off x="4474415" y="2811383"/>
            <a:ext cx="2209800" cy="7620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24" name="TextBox 23"/>
          <p:cNvSpPr txBox="1"/>
          <p:nvPr/>
        </p:nvSpPr>
        <p:spPr>
          <a:xfrm>
            <a:off x="3026615" y="5291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11</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-2009</a:t>
            </a:r>
            <a:endParaRPr kumimoji="0" lang="en-US" sz="1800" b="1" i="0" u="none" strike="noStrike" kern="0" cap="none" spc="0" normalizeH="0" baseline="0" noProof="0" dirty="0" smtClean="0">
              <a:ln>
                <a:noFill/>
              </a:ln>
              <a:solidFill>
                <a:sysClr val="windowText" lastClr="000000"/>
              </a:solidFill>
              <a:effectLst/>
              <a:uLnTx/>
              <a:uFillTx/>
            </a:endParaRPr>
          </a:p>
        </p:txBody>
      </p:sp>
      <p:sp>
        <p:nvSpPr>
          <p:cNvPr id="25" name="TextBox 24"/>
          <p:cNvSpPr txBox="1"/>
          <p:nvPr/>
        </p:nvSpPr>
        <p:spPr>
          <a:xfrm>
            <a:off x="3026615" y="6053231"/>
            <a:ext cx="2438400" cy="86177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smtClean="0">
                <a:ln>
                  <a:noFill/>
                </a:ln>
                <a:solidFill>
                  <a:prstClr val="black"/>
                </a:solidFill>
                <a:effectLst/>
                <a:uLnTx/>
                <a:uFillTx/>
              </a:rPr>
              <a:t>r</a:t>
            </a:r>
            <a:r>
              <a:rPr kumimoji="0" lang="en-US" sz="1800" b="1" i="0" u="none" strike="noStrike" kern="0" cap="none" spc="0" normalizeH="0" baseline="0" noProof="0" dirty="0" smtClean="0">
                <a:ln>
                  <a:noFill/>
                </a:ln>
                <a:solidFill>
                  <a:prstClr val="black"/>
                </a:solidFill>
                <a:effectLst/>
                <a:uLnTx/>
                <a:uFillTx/>
              </a:rPr>
              <a:t>12</a:t>
            </a:r>
            <a:endParaRPr kumimoji="0" lang="en-US" sz="3200" b="1"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smtClean="0">
                <a:ln>
                  <a:noFill/>
                </a:ln>
                <a:solidFill>
                  <a:prstClr val="black"/>
                </a:solidFill>
                <a:effectLst/>
                <a:uLnTx/>
                <a:uFillTx/>
              </a:rPr>
              <a:t>DongXin@MSR</a:t>
            </a:r>
            <a:r>
              <a:rPr kumimoji="0" lang="en-US" sz="1800" b="1" i="0" u="none" strike="noStrike" kern="0" cap="none" spc="0" normalizeH="0" baseline="0" noProof="0" dirty="0" smtClean="0">
                <a:ln>
                  <a:noFill/>
                </a:ln>
                <a:solidFill>
                  <a:prstClr val="black"/>
                </a:solidFill>
                <a:effectLst/>
                <a:uLnTx/>
                <a:uFillTx/>
              </a:rPr>
              <a:t> -2011</a:t>
            </a:r>
            <a:endParaRPr kumimoji="0" lang="en-US" sz="1800" b="1" i="0" u="none" strike="noStrike" kern="0" cap="none" spc="0" normalizeH="0" baseline="0" noProof="0" dirty="0" smtClean="0">
              <a:ln>
                <a:noFill/>
              </a:ln>
              <a:solidFill>
                <a:sysClr val="windowText" lastClr="000000"/>
              </a:solidFill>
              <a:effectLst/>
              <a:uLnTx/>
              <a:uFillTx/>
            </a:endParaRPr>
          </a:p>
        </p:txBody>
      </p:sp>
      <p:cxnSp>
        <p:nvCxnSpPr>
          <p:cNvPr id="26" name="Straight Connector 10"/>
          <p:cNvCxnSpPr/>
          <p:nvPr/>
        </p:nvCxnSpPr>
        <p:spPr>
          <a:xfrm rot="10800000" flipV="1">
            <a:off x="4474415" y="4340735"/>
            <a:ext cx="2209800" cy="1295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7" name="Straight Connector 10"/>
          <p:cNvCxnSpPr/>
          <p:nvPr/>
        </p:nvCxnSpPr>
        <p:spPr>
          <a:xfrm rot="10800000" flipV="1">
            <a:off x="4474415" y="4340735"/>
            <a:ext cx="2209800" cy="20574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8" name="Straight Connector 10"/>
          <p:cNvCxnSpPr/>
          <p:nvPr/>
        </p:nvCxnSpPr>
        <p:spPr>
          <a:xfrm rot="10800000" flipV="1">
            <a:off x="4398215" y="4340735"/>
            <a:ext cx="2286000" cy="6096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29" name="Straight Connector 10"/>
          <p:cNvCxnSpPr/>
          <p:nvPr/>
        </p:nvCxnSpPr>
        <p:spPr>
          <a:xfrm flipH="1" flipV="1">
            <a:off x="4474415" y="3573383"/>
            <a:ext cx="2263269" cy="798091"/>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cxnSp>
        <p:nvCxnSpPr>
          <p:cNvPr id="30" name="Straight Connector 10"/>
          <p:cNvCxnSpPr/>
          <p:nvPr/>
        </p:nvCxnSpPr>
        <p:spPr>
          <a:xfrm flipH="1" flipV="1">
            <a:off x="4398215" y="2811383"/>
            <a:ext cx="2272627" cy="1533354"/>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sp>
        <p:nvSpPr>
          <p:cNvPr id="31" name="Line Callout 1 (Accent Bar) 30"/>
          <p:cNvSpPr/>
          <p:nvPr/>
        </p:nvSpPr>
        <p:spPr>
          <a:xfrm>
            <a:off x="7499684" y="6011783"/>
            <a:ext cx="4399539" cy="457200"/>
          </a:xfrm>
          <a:prstGeom prst="accentCallout1">
            <a:avLst>
              <a:gd name="adj1" fmla="val 45066"/>
              <a:gd name="adj2" fmla="val -4051"/>
              <a:gd name="adj3" fmla="val -197948"/>
              <a:gd name="adj4" fmla="val -56243"/>
            </a:avLst>
          </a:prstGeom>
          <a:noFill/>
          <a:ln w="12700" cap="flat" cmpd="sng" algn="ctr">
            <a:solidFill>
              <a:srgbClr val="D34817">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Transition has high </a:t>
            </a:r>
            <a:r>
              <a:rPr kumimoji="0" lang="en-US" sz="2200" b="1" i="0" u="none" strike="noStrike" kern="0" cap="none" spc="0" normalizeH="0" baseline="0" noProof="0" dirty="0" err="1" smtClean="0">
                <a:ln>
                  <a:noFill/>
                </a:ln>
                <a:solidFill>
                  <a:prstClr val="black"/>
                </a:solidFill>
                <a:effectLst/>
                <a:uLnTx/>
                <a:uFillTx/>
                <a:latin typeface="Corbel" pitchFamily="34" charset="0"/>
                <a:ea typeface="+mn-ea"/>
                <a:cs typeface="+mn-cs"/>
              </a:rPr>
              <a:t>pr</a:t>
            </a: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 but the value is stale</a:t>
            </a:r>
          </a:p>
        </p:txBody>
      </p:sp>
      <p:sp>
        <p:nvSpPr>
          <p:cNvPr id="33" name="Line Callout 1 (Accent Bar) 32"/>
          <p:cNvSpPr/>
          <p:nvPr/>
        </p:nvSpPr>
        <p:spPr>
          <a:xfrm>
            <a:off x="7479623" y="2887583"/>
            <a:ext cx="4800600" cy="457200"/>
          </a:xfrm>
          <a:prstGeom prst="accentCallout1">
            <a:avLst>
              <a:gd name="adj1" fmla="val 53838"/>
              <a:gd name="adj2" fmla="val -2485"/>
              <a:gd name="adj3" fmla="val -15858"/>
              <a:gd name="adj4" fmla="val -54725"/>
            </a:avLst>
          </a:prstGeom>
          <a:noFill/>
          <a:ln w="12700" cap="flat" cmpd="sng" algn="ctr">
            <a:solidFill>
              <a:srgbClr val="D34817">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2200" b="1" kern="0" noProof="0" dirty="0" smtClean="0">
                <a:solidFill>
                  <a:prstClr val="black"/>
                </a:solidFill>
                <a:latin typeface="Corbel" pitchFamily="34" charset="0"/>
              </a:rPr>
              <a:t>T</a:t>
            </a:r>
            <a:r>
              <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rPr>
              <a:t>ransition has high </a:t>
            </a:r>
            <a:r>
              <a:rPr kumimoji="0" lang="en-US" sz="2200" b="1" i="0" u="none" strike="noStrike" kern="0" cap="none" spc="0" normalizeH="0" baseline="0" noProof="0" dirty="0" err="1" smtClean="0">
                <a:ln>
                  <a:noFill/>
                </a:ln>
                <a:solidFill>
                  <a:prstClr val="black"/>
                </a:solidFill>
                <a:effectLst/>
                <a:uLnTx/>
                <a:uFillTx/>
                <a:latin typeface="Corbel" pitchFamily="34" charset="0"/>
                <a:ea typeface="+mn-ea"/>
                <a:cs typeface="+mn-cs"/>
              </a:rPr>
              <a:t>pr</a:t>
            </a:r>
            <a:endParaRPr kumimoji="0" lang="en-US" sz="2200" b="1" i="0" u="none" strike="noStrike" kern="0" cap="none" spc="0" normalizeH="0" baseline="0" noProof="0" dirty="0" smtClean="0">
              <a:ln>
                <a:noFill/>
              </a:ln>
              <a:solidFill>
                <a:prstClr val="black"/>
              </a:solidFill>
              <a:effectLst/>
              <a:uLnTx/>
              <a:uFillTx/>
              <a:latin typeface="Corbel" pitchFamily="34" charset="0"/>
              <a:ea typeface="+mn-ea"/>
              <a:cs typeface="+mn-cs"/>
            </a:endParaRPr>
          </a:p>
        </p:txBody>
      </p:sp>
      <p:sp>
        <p:nvSpPr>
          <p:cNvPr id="34" name="TextBox 33"/>
          <p:cNvSpPr txBox="1"/>
          <p:nvPr/>
        </p:nvSpPr>
        <p:spPr>
          <a:xfrm>
            <a:off x="1644316" y="2673685"/>
            <a:ext cx="1298853" cy="461665"/>
          </a:xfrm>
          <a:prstGeom prst="rect">
            <a:avLst/>
          </a:prstGeom>
          <a:noFill/>
        </p:spPr>
        <p:txBody>
          <a:bodyPr wrap="none" rtlCol="0">
            <a:spAutoFit/>
          </a:bodyPr>
          <a:lstStyle/>
          <a:p>
            <a:r>
              <a:rPr lang="en-US" sz="2400" b="1" dirty="0" smtClean="0">
                <a:solidFill>
                  <a:srgbClr val="800000"/>
                </a:solidFill>
              </a:rPr>
              <a:t>Stage 2</a:t>
            </a:r>
            <a:endParaRPr lang="en-US" sz="2400" b="1" dirty="0">
              <a:solidFill>
                <a:srgbClr val="800000"/>
              </a:solidFill>
            </a:endParaRPr>
          </a:p>
        </p:txBody>
      </p:sp>
      <p:cxnSp>
        <p:nvCxnSpPr>
          <p:cNvPr id="35" name="Straight Connector 10"/>
          <p:cNvCxnSpPr/>
          <p:nvPr/>
        </p:nvCxnSpPr>
        <p:spPr>
          <a:xfrm flipH="1">
            <a:off x="4465053" y="2807368"/>
            <a:ext cx="2219158" cy="2138948"/>
          </a:xfrm>
          <a:prstGeom prst="line">
            <a:avLst/>
          </a:prstGeom>
          <a:noFill/>
          <a:ln w="38100" cap="flat" cmpd="sng" algn="ctr">
            <a:solidFill>
              <a:srgbClr val="0000FF"/>
            </a:solidFill>
            <a:prstDash val="solid"/>
          </a:ln>
          <a:effectLst>
            <a:outerShdw blurRad="38100" dist="25400" dir="5400000" algn="t" rotWithShape="0">
              <a:srgbClr val="000000">
                <a:alpha val="50000"/>
              </a:srgbClr>
            </a:outerShdw>
          </a:effectLst>
        </p:spPr>
      </p:cxnSp>
      <p:cxnSp>
        <p:nvCxnSpPr>
          <p:cNvPr id="36" name="Straight Connector 10"/>
          <p:cNvCxnSpPr/>
          <p:nvPr/>
        </p:nvCxnSpPr>
        <p:spPr>
          <a:xfrm rot="10800000" flipV="1">
            <a:off x="4403567" y="4346087"/>
            <a:ext cx="2286000" cy="609600"/>
          </a:xfrm>
          <a:prstGeom prst="line">
            <a:avLst/>
          </a:prstGeom>
          <a:noFill/>
          <a:ln w="38100" cap="flat" cmpd="sng" algn="ctr">
            <a:solidFill>
              <a:sysClr val="windowText" lastClr="000000"/>
            </a:solidFill>
            <a:prstDash val="solid"/>
          </a:ln>
          <a:effectLst>
            <a:outerShdw blurRad="38100" dist="25400" dir="5400000" algn="t" rotWithShape="0">
              <a:srgbClr val="000000">
                <a:alpha val="50000"/>
              </a:srgbClr>
            </a:outerShdw>
          </a:effectLst>
        </p:spPr>
      </p:cxnSp>
      <p:graphicFrame>
        <p:nvGraphicFramePr>
          <p:cNvPr id="37" name="Diagram 36"/>
          <p:cNvGraphicFramePr/>
          <p:nvPr>
            <p:extLst>
              <p:ext uri="{D42A27DB-BD31-4B8C-83A1-F6EECF244321}">
                <p14:modId xmlns:p14="http://schemas.microsoft.com/office/powerpoint/2010/main" val="1330158837"/>
              </p:ext>
            </p:extLst>
          </p:nvPr>
        </p:nvGraphicFramePr>
        <p:xfrm>
          <a:off x="2727158" y="880102"/>
          <a:ext cx="8128000" cy="1900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9" name="Title 1"/>
          <p:cNvSpPr>
            <a:spLocks noGrp="1"/>
          </p:cNvSpPr>
          <p:nvPr>
            <p:ph type="title"/>
          </p:nvPr>
        </p:nvSpPr>
        <p:spPr>
          <a:xfrm>
            <a:off x="2592925" y="624110"/>
            <a:ext cx="8911687" cy="1280890"/>
          </a:xfrm>
        </p:spPr>
        <p:txBody>
          <a:bodyPr/>
          <a:lstStyle/>
          <a:p>
            <a:r>
              <a:rPr lang="en-US" dirty="0" smtClean="0"/>
              <a:t>Extensions for Two-Stage Clustering</a:t>
            </a:r>
            <a:endParaRPr lang="en-US" dirty="0"/>
          </a:p>
        </p:txBody>
      </p:sp>
    </p:spTree>
    <p:extLst>
      <p:ext uri="{BB962C8B-B14F-4D97-AF65-F5344CB8AC3E}">
        <p14:creationId xmlns:p14="http://schemas.microsoft.com/office/powerpoint/2010/main" val="557019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4" fill="hold" nodeType="withEffect">
                                  <p:stCondLst>
                                    <p:cond delay="0"/>
                                  </p:stCondLst>
                                  <p:childTnLst>
                                    <p:animEffect transition="out" filter="wipe(down)">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22" presetClass="entr" presetSubtype="8"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left)">
                                      <p:cBhvr>
                                        <p:cTn id="10" dur="500"/>
                                        <p:tgtEl>
                                          <p:spTgt spid="29"/>
                                        </p:tgtEl>
                                      </p:cBhvr>
                                    </p:animEffect>
                                  </p:childTnLst>
                                </p:cTn>
                              </p:par>
                              <p:par>
                                <p:cTn id="11" presetID="22" presetClass="exit" presetSubtype="8" fill="hold" nodeType="withEffect">
                                  <p:stCondLst>
                                    <p:cond delay="0"/>
                                  </p:stCondLst>
                                  <p:childTnLst>
                                    <p:animEffect transition="out" filter="wipe(left)">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par>
                                <p:cTn id="14" presetID="22" presetClass="entr" presetSubtype="8"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22" presetClass="exit" presetSubtype="8" fill="hold" nodeType="withEffect">
                                  <p:stCondLst>
                                    <p:cond delay="0"/>
                                  </p:stCondLst>
                                  <p:childTnLst>
                                    <p:animEffect transition="out" filter="wipe(left)">
                                      <p:cBhvr>
                                        <p:cTn id="22" dur="500"/>
                                        <p:tgtEl>
                                          <p:spTgt spid="35"/>
                                        </p:tgtEl>
                                      </p:cBhvr>
                                    </p:animEffect>
                                    <p:set>
                                      <p:cBhvr>
                                        <p:cTn id="23" dur="1" fill="hold">
                                          <p:stCondLst>
                                            <p:cond delay="499"/>
                                          </p:stCondLst>
                                        </p:cTn>
                                        <p:tgtEl>
                                          <p:spTgt spid="35"/>
                                        </p:tgtEl>
                                        <p:attrNameLst>
                                          <p:attrName>style.visibility</p:attrName>
                                        </p:attrNameLst>
                                      </p:cBhvr>
                                      <p:to>
                                        <p:strVal val="hidden"/>
                                      </p:to>
                                    </p:set>
                                  </p:childTnLst>
                                </p:cTn>
                              </p:par>
                              <p:par>
                                <p:cTn id="24" presetID="22" presetClass="entr" presetSubtype="8" fill="hold"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22" presetClass="exit" presetSubtype="8" fill="hold" nodeType="withEffect">
                                  <p:stCondLst>
                                    <p:cond delay="0"/>
                                  </p:stCondLst>
                                  <p:childTnLst>
                                    <p:animEffect transition="out" filter="wipe(left)">
                                      <p:cBhvr>
                                        <p:cTn id="32" dur="500"/>
                                        <p:tgtEl>
                                          <p:spTgt spid="19"/>
                                        </p:tgtEl>
                                      </p:cBhvr>
                                    </p:animEffect>
                                    <p:set>
                                      <p:cBhvr>
                                        <p:cTn id="33" dur="1" fill="hold">
                                          <p:stCondLst>
                                            <p:cond delay="499"/>
                                          </p:stCondLst>
                                        </p:cTn>
                                        <p:tgtEl>
                                          <p:spTgt spid="19"/>
                                        </p:tgtEl>
                                        <p:attrNameLst>
                                          <p:attrName>style.visibility</p:attrName>
                                        </p:attrNameLst>
                                      </p:cBhvr>
                                      <p:to>
                                        <p:strVal val="hidden"/>
                                      </p:to>
                                    </p:set>
                                  </p:childTnLst>
                                </p:cTn>
                              </p:par>
                              <p:par>
                                <p:cTn id="34" presetID="22" presetClass="entr" presetSubtype="8"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wipe(left)">
                                      <p:cBhvr>
                                        <p:cTn id="3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3" grpId="1"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Questions to Ask</a:t>
            </a:r>
            <a:endParaRPr lang="en-US" dirty="0"/>
          </a:p>
        </p:txBody>
      </p:sp>
      <p:sp>
        <p:nvSpPr>
          <p:cNvPr id="3" name="Content Placeholder 2"/>
          <p:cNvSpPr>
            <a:spLocks noGrp="1"/>
          </p:cNvSpPr>
          <p:nvPr>
            <p:ph idx="1"/>
          </p:nvPr>
        </p:nvSpPr>
        <p:spPr>
          <a:xfrm>
            <a:off x="2589211" y="1671053"/>
            <a:ext cx="9161631" cy="4451684"/>
          </a:xfrm>
        </p:spPr>
        <p:txBody>
          <a:bodyPr>
            <a:normAutofit/>
          </a:bodyPr>
          <a:lstStyle/>
          <a:p>
            <a:r>
              <a:rPr lang="en-US" dirty="0" smtClean="0"/>
              <a:t>Finer-granularity trend: </a:t>
            </a:r>
            <a:r>
              <a:rPr lang="en-US" b="1" dirty="0" smtClean="0">
                <a:solidFill>
                  <a:srgbClr val="FF0000"/>
                </a:solidFill>
              </a:rPr>
              <a:t>Worthwhile?</a:t>
            </a:r>
            <a:endParaRPr lang="en-US" b="1" dirty="0">
              <a:solidFill>
                <a:srgbClr val="FF0000"/>
              </a:solidFill>
            </a:endParaRPr>
          </a:p>
          <a:p>
            <a:pPr lvl="1"/>
            <a:r>
              <a:rPr lang="en-US" dirty="0" smtClean="0"/>
              <a:t>How much benefit?</a:t>
            </a:r>
          </a:p>
          <a:p>
            <a:pPr lvl="1"/>
            <a:r>
              <a:rPr lang="en-US" dirty="0" smtClean="0"/>
              <a:t>How much more expensive?</a:t>
            </a:r>
          </a:p>
          <a:p>
            <a:pPr lvl="1"/>
            <a:r>
              <a:rPr lang="en-US" dirty="0" smtClean="0"/>
              <a:t>Robust to noise?</a:t>
            </a:r>
          </a:p>
          <a:p>
            <a:pPr lvl="1"/>
            <a:r>
              <a:rPr lang="en-US" dirty="0" smtClean="0"/>
              <a:t>What about lack of training data?</a:t>
            </a:r>
          </a:p>
          <a:p>
            <a:r>
              <a:rPr lang="en-US" dirty="0" smtClean="0"/>
              <a:t>Two-stage clustering: </a:t>
            </a:r>
            <a:r>
              <a:rPr lang="en-US" b="1" dirty="0" smtClean="0">
                <a:solidFill>
                  <a:srgbClr val="FF0000"/>
                </a:solidFill>
              </a:rPr>
              <a:t>Robust?</a:t>
            </a:r>
            <a:endParaRPr lang="en-US" dirty="0" smtClean="0"/>
          </a:p>
          <a:p>
            <a:pPr lvl="1">
              <a:lnSpc>
                <a:spcPct val="90000"/>
              </a:lnSpc>
            </a:pPr>
            <a:r>
              <a:rPr lang="en-US" dirty="0" smtClean="0"/>
              <a:t>How to fix early errors in the later stage? </a:t>
            </a:r>
            <a:endParaRPr lang="en-US" dirty="0"/>
          </a:p>
          <a:p>
            <a:pPr lvl="1">
              <a:lnSpc>
                <a:spcPct val="90000"/>
              </a:lnSpc>
            </a:pPr>
            <a:r>
              <a:rPr lang="en-US" dirty="0" smtClean="0"/>
              <a:t>Robust to erroneous data?</a:t>
            </a:r>
            <a:endParaRPr lang="en-US" dirty="0"/>
          </a:p>
          <a:p>
            <a:endParaRPr lang="en-US" dirty="0" smtClean="0"/>
          </a:p>
          <a:p>
            <a:endParaRPr lang="en-US" dirty="0"/>
          </a:p>
        </p:txBody>
      </p:sp>
    </p:spTree>
    <p:extLst>
      <p:ext uri="{BB962C8B-B14F-4D97-AF65-F5344CB8AC3E}">
        <p14:creationId xmlns:p14="http://schemas.microsoft.com/office/powerpoint/2010/main" val="47430511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469"/>
          </a:xfrm>
        </p:spPr>
        <p:txBody>
          <a:bodyPr/>
          <a:lstStyle/>
          <a:p>
            <a:r>
              <a:rPr lang="en-US" dirty="0" smtClean="0"/>
              <a:t>Example Time Machine </a:t>
            </a:r>
            <a:endParaRPr lang="en-US" dirty="0"/>
          </a:p>
        </p:txBody>
      </p:sp>
      <p:sp>
        <p:nvSpPr>
          <p:cNvPr id="5" name="TextBox 4"/>
          <p:cNvSpPr txBox="1"/>
          <p:nvPr/>
        </p:nvSpPr>
        <p:spPr>
          <a:xfrm>
            <a:off x="2646949" y="1310106"/>
            <a:ext cx="7814008" cy="523220"/>
          </a:xfrm>
          <a:prstGeom prst="rect">
            <a:avLst/>
          </a:prstGeom>
          <a:noFill/>
        </p:spPr>
        <p:txBody>
          <a:bodyPr wrap="none" rtlCol="0">
            <a:spAutoFit/>
          </a:bodyPr>
          <a:lstStyle/>
          <a:p>
            <a:r>
              <a:rPr lang="en-US" sz="2800" b="1" i="1" dirty="0" smtClean="0"/>
              <a:t>Timeline about Robert Downey Jr. (from KG) </a:t>
            </a:r>
            <a:endParaRPr lang="en-US" sz="2800" b="1" i="1" dirty="0"/>
          </a:p>
        </p:txBody>
      </p:sp>
      <p:pic>
        <p:nvPicPr>
          <p:cNvPr id="6" name="Picture 5" descr="timeline_rdjr_full_smaller.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62457" y="1771187"/>
            <a:ext cx="8839200" cy="3215349"/>
          </a:xfrm>
          <a:prstGeom prst="rect">
            <a:avLst/>
          </a:prstGeom>
        </p:spPr>
      </p:pic>
      <p:sp>
        <p:nvSpPr>
          <p:cNvPr id="7" name="Shape 78"/>
          <p:cNvSpPr/>
          <p:nvPr/>
        </p:nvSpPr>
        <p:spPr>
          <a:xfrm>
            <a:off x="8876787" y="1804737"/>
            <a:ext cx="2625080" cy="3236823"/>
          </a:xfrm>
          <a:prstGeom prst="roundRect">
            <a:avLst>
              <a:gd name="adj" fmla="val 16667"/>
            </a:avLst>
          </a:prstGeom>
          <a:noFill/>
          <a:ln w="76200" cap="flat" cmpd="sng">
            <a:solidFill>
              <a:srgbClr val="8C1515"/>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8" name="Shape 79"/>
          <p:cNvSpPr txBox="1"/>
          <p:nvPr/>
        </p:nvSpPr>
        <p:spPr>
          <a:xfrm>
            <a:off x="8966422" y="2747961"/>
            <a:ext cx="2610000" cy="1066380"/>
          </a:xfrm>
          <a:prstGeom prst="rect">
            <a:avLst/>
          </a:prstGeom>
          <a:noFill/>
          <a:ln>
            <a:noFill/>
          </a:ln>
        </p:spPr>
        <p:txBody>
          <a:bodyPr lIns="91425" tIns="91425" rIns="91425" bIns="91425" anchor="t" anchorCtr="0">
            <a:noAutofit/>
          </a:bodyPr>
          <a:lstStyle/>
          <a:p>
            <a:pPr lvl="0" rtl="0">
              <a:spcBef>
                <a:spcPts val="0"/>
              </a:spcBef>
              <a:buNone/>
            </a:pPr>
            <a:r>
              <a:rPr lang="en" sz="6000" b="1" dirty="0">
                <a:solidFill>
                  <a:srgbClr val="8B1515"/>
                </a:solidFill>
              </a:rPr>
              <a:t>ZOOM</a:t>
            </a:r>
          </a:p>
        </p:txBody>
      </p:sp>
      <p:sp>
        <p:nvSpPr>
          <p:cNvPr id="9" name="Rounded Rectangular Callout 8"/>
          <p:cNvSpPr/>
          <p:nvPr/>
        </p:nvSpPr>
        <p:spPr>
          <a:xfrm>
            <a:off x="2662457" y="5158370"/>
            <a:ext cx="2854960" cy="657491"/>
          </a:xfrm>
          <a:prstGeom prst="wedgeRoundRectCallout">
            <a:avLst>
              <a:gd name="adj1" fmla="val 14825"/>
              <a:gd name="adj2" fmla="val -166692"/>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ln>
                  <a:solidFill>
                    <a:srgbClr val="000000"/>
                  </a:solidFill>
                </a:ln>
                <a:solidFill>
                  <a:schemeClr val="tx1"/>
                </a:solidFill>
              </a:rPr>
              <a:t>Box = Event</a:t>
            </a:r>
          </a:p>
        </p:txBody>
      </p:sp>
      <p:sp>
        <p:nvSpPr>
          <p:cNvPr id="10" name="Rounded Rectangular Callout 9"/>
          <p:cNvSpPr/>
          <p:nvPr/>
        </p:nvSpPr>
        <p:spPr>
          <a:xfrm>
            <a:off x="6177817" y="5131633"/>
            <a:ext cx="3982720" cy="1352051"/>
          </a:xfrm>
          <a:prstGeom prst="wedgeRoundRectCallout">
            <a:avLst>
              <a:gd name="adj1" fmla="val -29373"/>
              <a:gd name="adj2" fmla="val -91652"/>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err="1" smtClean="0">
                <a:ln>
                  <a:solidFill>
                    <a:srgbClr val="000000"/>
                  </a:solidFill>
                </a:ln>
                <a:solidFill>
                  <a:schemeClr val="tx1"/>
                </a:solidFill>
              </a:rPr>
              <a:t>RDJr</a:t>
            </a:r>
            <a:r>
              <a:rPr lang="en-US" sz="2800" dirty="0" smtClean="0">
                <a:ln>
                  <a:solidFill>
                    <a:srgbClr val="000000"/>
                  </a:solidFill>
                </a:ln>
                <a:solidFill>
                  <a:schemeClr val="tx1"/>
                </a:solidFill>
              </a:rPr>
              <a:t> was award-nominated for Ally </a:t>
            </a:r>
            <a:r>
              <a:rPr lang="en-US" sz="2800" dirty="0" err="1" smtClean="0">
                <a:ln>
                  <a:solidFill>
                    <a:srgbClr val="000000"/>
                  </a:solidFill>
                </a:ln>
                <a:solidFill>
                  <a:schemeClr val="tx1"/>
                </a:solidFill>
              </a:rPr>
              <a:t>McBeal</a:t>
            </a:r>
            <a:r>
              <a:rPr lang="en-US" sz="2800" dirty="0" smtClean="0">
                <a:ln>
                  <a:solidFill>
                    <a:srgbClr val="000000"/>
                  </a:solidFill>
                </a:ln>
                <a:solidFill>
                  <a:schemeClr val="tx1"/>
                </a:solidFill>
              </a:rPr>
              <a:t> in 2000.</a:t>
            </a:r>
          </a:p>
        </p:txBody>
      </p:sp>
      <p:sp>
        <p:nvSpPr>
          <p:cNvPr id="11" name="Rectangle 10"/>
          <p:cNvSpPr/>
          <p:nvPr/>
        </p:nvSpPr>
        <p:spPr>
          <a:xfrm>
            <a:off x="6901181" y="6488668"/>
            <a:ext cx="5290819" cy="369332"/>
          </a:xfrm>
          <a:prstGeom prst="rect">
            <a:avLst/>
          </a:prstGeom>
        </p:spPr>
        <p:txBody>
          <a:bodyPr wrap="none">
            <a:spAutoFit/>
          </a:bodyPr>
          <a:lstStyle/>
          <a:p>
            <a:r>
              <a:rPr lang="en-US" dirty="0"/>
              <a:t>http://</a:t>
            </a:r>
            <a:r>
              <a:rPr lang="en-US" dirty="0" err="1"/>
              <a:t>cs.stanford.edu</a:t>
            </a:r>
            <a:r>
              <a:rPr lang="en-US" dirty="0"/>
              <a:t>/~</a:t>
            </a:r>
            <a:r>
              <a:rPr lang="en-US" dirty="0" err="1"/>
              <a:t>althoff</a:t>
            </a:r>
            <a:r>
              <a:rPr lang="en-US" dirty="0"/>
              <a:t>/</a:t>
            </a:r>
            <a:r>
              <a:rPr lang="en-US" dirty="0" err="1"/>
              <a:t>timemachine</a:t>
            </a:r>
            <a:r>
              <a:rPr lang="en-US" dirty="0"/>
              <a:t>/</a:t>
            </a:r>
          </a:p>
        </p:txBody>
      </p:sp>
      <p:sp>
        <p:nvSpPr>
          <p:cNvPr id="12" name="Rectangle 11"/>
          <p:cNvSpPr/>
          <p:nvPr/>
        </p:nvSpPr>
        <p:spPr>
          <a:xfrm>
            <a:off x="8436935" y="891492"/>
            <a:ext cx="3209232" cy="461665"/>
          </a:xfrm>
          <a:prstGeom prst="rect">
            <a:avLst/>
          </a:prstGeom>
        </p:spPr>
        <p:txBody>
          <a:bodyPr wrap="none">
            <a:spAutoFit/>
          </a:bodyPr>
          <a:lstStyle/>
          <a:p>
            <a:r>
              <a:rPr lang="en-US" sz="2400" dirty="0" smtClean="0">
                <a:latin typeface="Georgia"/>
                <a:cs typeface="Georgia"/>
              </a:rPr>
              <a:t>[</a:t>
            </a:r>
            <a:r>
              <a:rPr lang="en-US" sz="2400" dirty="0" err="1" smtClean="0">
                <a:latin typeface="Georgia"/>
                <a:cs typeface="Georgia"/>
              </a:rPr>
              <a:t>Althoff</a:t>
            </a:r>
            <a:r>
              <a:rPr lang="en-US" sz="2400" dirty="0" smtClean="0">
                <a:latin typeface="Georgia"/>
                <a:cs typeface="Georgia"/>
              </a:rPr>
              <a:t> </a:t>
            </a:r>
            <a:r>
              <a:rPr lang="en-US" sz="2400" i="1" dirty="0" smtClean="0">
                <a:latin typeface="Georgia"/>
                <a:cs typeface="Georgia"/>
              </a:rPr>
              <a:t>et al. </a:t>
            </a:r>
            <a:r>
              <a:rPr lang="en-US" sz="2400" dirty="0" smtClean="0">
                <a:latin typeface="Georgia"/>
                <a:cs typeface="Georgia"/>
              </a:rPr>
              <a:t>KDD 15] </a:t>
            </a:r>
            <a:endParaRPr lang="en-US" sz="2400" dirty="0">
              <a:latin typeface="Georgia"/>
              <a:cs typeface="Georgia"/>
            </a:endParaRPr>
          </a:p>
        </p:txBody>
      </p:sp>
    </p:spTree>
    <p:extLst>
      <p:ext uri="{BB962C8B-B14F-4D97-AF65-F5344CB8AC3E}">
        <p14:creationId xmlns:p14="http://schemas.microsoft.com/office/powerpoint/2010/main" val="26741753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Fusion and Cleaning</a:t>
            </a:r>
            <a:endParaRPr lang="en-US" b="1"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98069348"/>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465391" cy="1280890"/>
          </a:xfrm>
        </p:spPr>
        <p:txBody>
          <a:bodyPr>
            <a:normAutofit/>
          </a:bodyPr>
          <a:lstStyle/>
          <a:p>
            <a:r>
              <a:rPr lang="en-US" sz="4000" dirty="0" smtClean="0"/>
              <a:t>Fusion/Cleaning </a:t>
            </a:r>
            <a:r>
              <a:rPr lang="en-US" dirty="0" smtClean="0"/>
              <a:t>for Conventional Data—Two Dimensions</a:t>
            </a:r>
            <a:endParaRPr lang="en-US" dirty="0"/>
          </a:p>
        </p:txBody>
      </p:sp>
      <p:graphicFrame>
        <p:nvGraphicFramePr>
          <p:cNvPr id="30" name="Diagram 29"/>
          <p:cNvGraphicFramePr/>
          <p:nvPr>
            <p:extLst>
              <p:ext uri="{D42A27DB-BD31-4B8C-83A1-F6EECF244321}">
                <p14:modId xmlns:p14="http://schemas.microsoft.com/office/powerpoint/2010/main" val="1833658224"/>
              </p:ext>
            </p:extLst>
          </p:nvPr>
        </p:nvGraphicFramePr>
        <p:xfrm>
          <a:off x="2847473" y="2192421"/>
          <a:ext cx="8128000" cy="39035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 name="TextBox 30"/>
          <p:cNvSpPr txBox="1"/>
          <p:nvPr/>
        </p:nvSpPr>
        <p:spPr>
          <a:xfrm>
            <a:off x="2446440" y="3716417"/>
            <a:ext cx="1701498" cy="954107"/>
          </a:xfrm>
          <a:prstGeom prst="rect">
            <a:avLst/>
          </a:prstGeom>
          <a:noFill/>
        </p:spPr>
        <p:txBody>
          <a:bodyPr wrap="square" rtlCol="0">
            <a:spAutoFit/>
          </a:bodyPr>
          <a:lstStyle/>
          <a:p>
            <a:pPr algn="ctr"/>
            <a:r>
              <a:rPr lang="en-US" sz="2800" b="1" dirty="0" smtClean="0">
                <a:solidFill>
                  <a:srgbClr val="000090"/>
                </a:solidFill>
              </a:rPr>
              <a:t>Rule</a:t>
            </a:r>
          </a:p>
          <a:p>
            <a:pPr algn="ctr"/>
            <a:r>
              <a:rPr lang="en-US" sz="2800" b="1" dirty="0" smtClean="0">
                <a:solidFill>
                  <a:srgbClr val="000090"/>
                </a:solidFill>
              </a:rPr>
              <a:t>Based</a:t>
            </a:r>
            <a:endParaRPr lang="en-US" sz="2800" b="1" dirty="0">
              <a:solidFill>
                <a:srgbClr val="000090"/>
              </a:solidFill>
            </a:endParaRPr>
          </a:p>
        </p:txBody>
      </p:sp>
      <p:sp>
        <p:nvSpPr>
          <p:cNvPr id="32" name="TextBox 31"/>
          <p:cNvSpPr txBox="1"/>
          <p:nvPr/>
        </p:nvSpPr>
        <p:spPr>
          <a:xfrm>
            <a:off x="9857831" y="3628190"/>
            <a:ext cx="1701498" cy="954107"/>
          </a:xfrm>
          <a:prstGeom prst="rect">
            <a:avLst/>
          </a:prstGeom>
          <a:noFill/>
        </p:spPr>
        <p:txBody>
          <a:bodyPr wrap="square" rtlCol="0">
            <a:spAutoFit/>
          </a:bodyPr>
          <a:lstStyle/>
          <a:p>
            <a:pPr algn="ctr"/>
            <a:r>
              <a:rPr lang="en-US" sz="2800" b="1" dirty="0" smtClean="0">
                <a:solidFill>
                  <a:srgbClr val="000090"/>
                </a:solidFill>
              </a:rPr>
              <a:t>Learning</a:t>
            </a:r>
          </a:p>
          <a:p>
            <a:pPr algn="ctr"/>
            <a:r>
              <a:rPr lang="en-US" sz="2800" b="1" dirty="0" smtClean="0">
                <a:solidFill>
                  <a:srgbClr val="000090"/>
                </a:solidFill>
              </a:rPr>
              <a:t>Based</a:t>
            </a:r>
            <a:endParaRPr lang="en-US" sz="2800" b="1" dirty="0">
              <a:solidFill>
                <a:srgbClr val="000090"/>
              </a:solidFill>
            </a:endParaRPr>
          </a:p>
        </p:txBody>
      </p:sp>
      <p:sp>
        <p:nvSpPr>
          <p:cNvPr id="33" name="TextBox 32"/>
          <p:cNvSpPr txBox="1"/>
          <p:nvPr/>
        </p:nvSpPr>
        <p:spPr>
          <a:xfrm>
            <a:off x="4545263" y="6064316"/>
            <a:ext cx="4946315" cy="523220"/>
          </a:xfrm>
          <a:prstGeom prst="rect">
            <a:avLst/>
          </a:prstGeom>
          <a:noFill/>
        </p:spPr>
        <p:txBody>
          <a:bodyPr wrap="square" rtlCol="0">
            <a:spAutoFit/>
          </a:bodyPr>
          <a:lstStyle/>
          <a:p>
            <a:pPr algn="ctr"/>
            <a:r>
              <a:rPr lang="en-US" sz="2800" b="1" dirty="0" smtClean="0">
                <a:solidFill>
                  <a:srgbClr val="000090"/>
                </a:solidFill>
              </a:rPr>
              <a:t>Cleaning (Single-Source)</a:t>
            </a:r>
            <a:endParaRPr lang="en-US" sz="2800" b="1" dirty="0">
              <a:solidFill>
                <a:srgbClr val="000090"/>
              </a:solidFill>
            </a:endParaRPr>
          </a:p>
        </p:txBody>
      </p:sp>
      <p:sp>
        <p:nvSpPr>
          <p:cNvPr id="34" name="TextBox 33"/>
          <p:cNvSpPr txBox="1"/>
          <p:nvPr/>
        </p:nvSpPr>
        <p:spPr>
          <a:xfrm>
            <a:off x="4625474" y="1738294"/>
            <a:ext cx="4652210" cy="523220"/>
          </a:xfrm>
          <a:prstGeom prst="rect">
            <a:avLst/>
          </a:prstGeom>
          <a:noFill/>
        </p:spPr>
        <p:txBody>
          <a:bodyPr wrap="square" rtlCol="0">
            <a:spAutoFit/>
          </a:bodyPr>
          <a:lstStyle/>
          <a:p>
            <a:pPr algn="ctr"/>
            <a:r>
              <a:rPr lang="en-US" sz="2800" b="1" dirty="0" smtClean="0">
                <a:solidFill>
                  <a:srgbClr val="000090"/>
                </a:solidFill>
              </a:rPr>
              <a:t>Fusion (Multi-Source)</a:t>
            </a:r>
            <a:endParaRPr lang="en-US" sz="2800" b="1" dirty="0">
              <a:solidFill>
                <a:srgbClr val="000090"/>
              </a:solidFill>
            </a:endParaRPr>
          </a:p>
        </p:txBody>
      </p:sp>
      <p:sp>
        <p:nvSpPr>
          <p:cNvPr id="36" name="TextBox 35"/>
          <p:cNvSpPr txBox="1"/>
          <p:nvPr/>
        </p:nvSpPr>
        <p:spPr>
          <a:xfrm>
            <a:off x="1082842" y="4959683"/>
            <a:ext cx="2860842" cy="1477328"/>
          </a:xfrm>
          <a:prstGeom prst="rect">
            <a:avLst/>
          </a:prstGeom>
          <a:solidFill>
            <a:schemeClr val="accent1">
              <a:lumMod val="20000"/>
              <a:lumOff val="80000"/>
            </a:schemeClr>
          </a:solidFill>
          <a:ln>
            <a:noFill/>
          </a:ln>
        </p:spPr>
        <p:txBody>
          <a:bodyPr wrap="square" rtlCol="0">
            <a:spAutoFit/>
          </a:bodyPr>
          <a:lstStyle/>
          <a:p>
            <a:r>
              <a:rPr lang="en-US" dirty="0" smtClean="0">
                <a:solidFill>
                  <a:schemeClr val="accent1"/>
                </a:solidFill>
              </a:rPr>
              <a:t>E.g., finding the maximum subset of tuples that satisfy a set of given constraints (e.g., CFD)</a:t>
            </a:r>
            <a:endParaRPr lang="en-US" dirty="0">
              <a:solidFill>
                <a:schemeClr val="accent1"/>
              </a:solidFill>
            </a:endParaRPr>
          </a:p>
        </p:txBody>
      </p:sp>
      <p:sp>
        <p:nvSpPr>
          <p:cNvPr id="37" name="TextBox 36"/>
          <p:cNvSpPr txBox="1"/>
          <p:nvPr/>
        </p:nvSpPr>
        <p:spPr>
          <a:xfrm>
            <a:off x="1088188" y="2171031"/>
            <a:ext cx="2860842" cy="923330"/>
          </a:xfrm>
          <a:prstGeom prst="rect">
            <a:avLst/>
          </a:prstGeom>
          <a:solidFill>
            <a:schemeClr val="accent1">
              <a:lumMod val="20000"/>
              <a:lumOff val="80000"/>
            </a:schemeClr>
          </a:solidFill>
          <a:ln>
            <a:noFill/>
          </a:ln>
        </p:spPr>
        <p:txBody>
          <a:bodyPr wrap="square" rtlCol="0">
            <a:spAutoFit/>
          </a:bodyPr>
          <a:lstStyle/>
          <a:p>
            <a:r>
              <a:rPr lang="en-US" dirty="0" smtClean="0">
                <a:solidFill>
                  <a:schemeClr val="accent1"/>
                </a:solidFill>
              </a:rPr>
              <a:t>E.g., returning </a:t>
            </a:r>
            <a:r>
              <a:rPr lang="en-US" i="1" dirty="0" smtClean="0">
                <a:solidFill>
                  <a:schemeClr val="accent1"/>
                </a:solidFill>
              </a:rPr>
              <a:t>MAX</a:t>
            </a:r>
            <a:r>
              <a:rPr lang="en-US" dirty="0" smtClean="0">
                <a:solidFill>
                  <a:schemeClr val="accent1"/>
                </a:solidFill>
              </a:rPr>
              <a:t>(heights) and </a:t>
            </a:r>
            <a:r>
              <a:rPr lang="en-US" i="1" dirty="0" smtClean="0">
                <a:solidFill>
                  <a:schemeClr val="accent1"/>
                </a:solidFill>
              </a:rPr>
              <a:t>AVG</a:t>
            </a:r>
            <a:r>
              <a:rPr lang="en-US" dirty="0" smtClean="0">
                <a:solidFill>
                  <a:schemeClr val="accent1"/>
                </a:solidFill>
              </a:rPr>
              <a:t>(weights).</a:t>
            </a:r>
            <a:endParaRPr lang="en-US" dirty="0">
              <a:solidFill>
                <a:schemeClr val="accent1"/>
              </a:solidFill>
            </a:endParaRPr>
          </a:p>
        </p:txBody>
      </p:sp>
    </p:spTree>
    <p:extLst>
      <p:ext uri="{BB962C8B-B14F-4D97-AF65-F5344CB8AC3E}">
        <p14:creationId xmlns:p14="http://schemas.microsoft.com/office/powerpoint/2010/main" val="2762579952"/>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465391" cy="1280890"/>
          </a:xfrm>
        </p:spPr>
        <p:txBody>
          <a:bodyPr>
            <a:normAutofit/>
          </a:bodyPr>
          <a:lstStyle/>
          <a:p>
            <a:r>
              <a:rPr lang="en-US" sz="4000" dirty="0" smtClean="0"/>
              <a:t>Truth Discovery </a:t>
            </a:r>
            <a:r>
              <a:rPr lang="en-US" dirty="0" smtClean="0"/>
              <a:t>for Conventional Data</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203443334"/>
              </p:ext>
            </p:extLst>
          </p:nvPr>
        </p:nvGraphicFramePr>
        <p:xfrm>
          <a:off x="3232467" y="1576143"/>
          <a:ext cx="7087937" cy="3962400"/>
        </p:xfrm>
        <a:graphic>
          <a:graphicData uri="http://schemas.openxmlformats.org/drawingml/2006/table">
            <a:tbl>
              <a:tblPr firstRow="1" bandRow="1">
                <a:tableStyleId>{1E171933-4619-4E11-9A3F-F7608DF75F80}</a:tableStyleId>
              </a:tblPr>
              <a:tblGrid>
                <a:gridCol w="2422459"/>
                <a:gridCol w="1614973"/>
                <a:gridCol w="1614973"/>
                <a:gridCol w="1435532"/>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596900">
                <a:tc>
                  <a:txBody>
                    <a:bodyPr/>
                    <a:lstStyle/>
                    <a:p>
                      <a:pPr algn="ctr"/>
                      <a:r>
                        <a:rPr lang="en-US" dirty="0" err="1" smtClean="0"/>
                        <a:t>Stonebraker</a:t>
                      </a:r>
                      <a:r>
                        <a:rPr lang="en-US" dirty="0" smtClean="0"/>
                        <a:t> </a:t>
                      </a:r>
                      <a:br>
                        <a:rPr lang="en-US" dirty="0" smtClean="0"/>
                      </a:br>
                      <a:endParaRPr lang="en-US" dirty="0"/>
                    </a:p>
                  </a:txBody>
                  <a:tcPr/>
                </a:tc>
                <a:tc>
                  <a:txBody>
                    <a:bodyPr/>
                    <a:lstStyle/>
                    <a:p>
                      <a:pPr algn="ctr"/>
                      <a:r>
                        <a:rPr lang="en-US" dirty="0" smtClean="0"/>
                        <a:t>MIT</a:t>
                      </a:r>
                      <a:endParaRPr lang="en-US" b="0" dirty="0">
                        <a:solidFill>
                          <a:srgbClr val="000000"/>
                        </a:solidFill>
                      </a:endParaRPr>
                    </a:p>
                  </a:txBody>
                  <a:tcPr/>
                </a:tc>
                <a:tc>
                  <a:txBody>
                    <a:bodyPr/>
                    <a:lstStyle/>
                    <a:p>
                      <a:pPr algn="ctr"/>
                      <a:r>
                        <a:rPr lang="en-US" dirty="0" smtClean="0"/>
                        <a:t>UCB</a:t>
                      </a:r>
                      <a:endParaRPr lang="en-US" b="0" dirty="0">
                        <a:solidFill>
                          <a:srgbClr val="000000"/>
                        </a:solidFill>
                      </a:endParaRPr>
                    </a:p>
                  </a:txBody>
                  <a:tcPr/>
                </a:tc>
                <a:tc>
                  <a:txBody>
                    <a:bodyPr/>
                    <a:lstStyle/>
                    <a:p>
                      <a:pPr algn="ctr"/>
                      <a:r>
                        <a:rPr lang="en-US" sz="1800" kern="1200" dirty="0" smtClean="0"/>
                        <a:t>MIT</a:t>
                      </a:r>
                      <a:endParaRPr lang="en-US" sz="1800" b="0" kern="1200" dirty="0">
                        <a:solidFill>
                          <a:srgbClr val="000000"/>
                        </a:solidFill>
                        <a:latin typeface="+mn-lt"/>
                        <a:ea typeface="+mn-ea"/>
                        <a:cs typeface="+mn-cs"/>
                      </a:endParaRPr>
                    </a:p>
                  </a:txBody>
                  <a:tcPr/>
                </a:tc>
              </a:tr>
              <a:tr h="960120">
                <a:tc>
                  <a:txBody>
                    <a:bodyPr/>
                    <a:lstStyle/>
                    <a:p>
                      <a:pPr algn="ctr"/>
                      <a:r>
                        <a:rPr lang="en-US" dirty="0" smtClean="0"/>
                        <a:t>Dewitt</a:t>
                      </a:r>
                    </a:p>
                    <a:p>
                      <a:pPr algn="ctr"/>
                      <a:endParaRPr lang="en-US" sz="1600" dirty="0"/>
                    </a:p>
                  </a:txBody>
                  <a:tcPr/>
                </a:tc>
                <a:tc>
                  <a:txBody>
                    <a:bodyPr/>
                    <a:lstStyle/>
                    <a:p>
                      <a:pPr algn="ctr"/>
                      <a:r>
                        <a:rPr lang="en-US" sz="1800" kern="1200" dirty="0" smtClean="0"/>
                        <a:t>MSR</a:t>
                      </a:r>
                      <a:endParaRPr lang="en-US" sz="1800" b="0" kern="1200" dirty="0">
                        <a:solidFill>
                          <a:srgbClr val="000000"/>
                        </a:solidFill>
                        <a:latin typeface="+mn-lt"/>
                        <a:ea typeface="+mn-ea"/>
                        <a:cs typeface="+mn-cs"/>
                      </a:endParaRPr>
                    </a:p>
                  </a:txBody>
                  <a:tcPr/>
                </a:tc>
                <a:tc>
                  <a:txBody>
                    <a:bodyPr/>
                    <a:lstStyle/>
                    <a:p>
                      <a:pPr algn="ctr"/>
                      <a:r>
                        <a:rPr lang="en-US" sz="1800" kern="1200" dirty="0" smtClean="0"/>
                        <a:t>MSR</a:t>
                      </a:r>
                      <a:endParaRPr lang="en-US" sz="1800" b="0" kern="1200" dirty="0">
                        <a:solidFill>
                          <a:srgbClr val="000000"/>
                        </a:solidFill>
                        <a:latin typeface="+mn-lt"/>
                        <a:ea typeface="+mn-ea"/>
                        <a:cs typeface="+mn-cs"/>
                      </a:endParaRPr>
                    </a:p>
                  </a:txBody>
                  <a:tcPr/>
                </a:tc>
                <a:tc>
                  <a:txBody>
                    <a:bodyPr/>
                    <a:lstStyle/>
                    <a:p>
                      <a:pPr algn="ctr"/>
                      <a:r>
                        <a:rPr lang="en-US" dirty="0" err="1" smtClean="0"/>
                        <a:t>Wisc</a:t>
                      </a:r>
                      <a:endParaRPr lang="en-US" b="0" dirty="0">
                        <a:solidFill>
                          <a:srgbClr val="000000"/>
                        </a:solidFill>
                      </a:endParaRPr>
                    </a:p>
                  </a:txBody>
                  <a:tcPr/>
                </a:tc>
              </a:tr>
              <a:tr h="368300">
                <a:tc>
                  <a:txBody>
                    <a:bodyPr/>
                    <a:lstStyle/>
                    <a:p>
                      <a:pPr algn="ctr"/>
                      <a:r>
                        <a:rPr lang="en-US" dirty="0" smtClean="0"/>
                        <a:t>Bernstein</a:t>
                      </a:r>
                      <a:endParaRPr lang="en-US" dirty="0"/>
                    </a:p>
                  </a:txBody>
                  <a:tcPr/>
                </a:tc>
                <a:tc>
                  <a:txBody>
                    <a:bodyPr/>
                    <a:lstStyle/>
                    <a:p>
                      <a:pPr algn="ctr"/>
                      <a:r>
                        <a:rPr lang="en-US" sz="1800" kern="1200" dirty="0" smtClean="0"/>
                        <a:t>MSR</a:t>
                      </a:r>
                      <a:endParaRPr lang="en-US" sz="1800" b="0" kern="1200" dirty="0">
                        <a:solidFill>
                          <a:srgbClr val="000000"/>
                        </a:solidFill>
                        <a:latin typeface="+mn-lt"/>
                        <a:ea typeface="+mn-ea"/>
                        <a:cs typeface="+mn-cs"/>
                      </a:endParaRPr>
                    </a:p>
                  </a:txBody>
                  <a:tcPr/>
                </a:tc>
                <a:tc>
                  <a:txBody>
                    <a:bodyPr/>
                    <a:lstStyle/>
                    <a:p>
                      <a:pPr algn="ctr"/>
                      <a:r>
                        <a:rPr lang="en-US" sz="1800" kern="1200" dirty="0" smtClean="0"/>
                        <a:t>MSR</a:t>
                      </a:r>
                      <a:endParaRPr lang="en-US" sz="1800" b="0" kern="1200" dirty="0">
                        <a:solidFill>
                          <a:srgbClr val="000000"/>
                        </a:solidFill>
                        <a:latin typeface="+mn-lt"/>
                        <a:ea typeface="+mn-ea"/>
                        <a:cs typeface="+mn-cs"/>
                      </a:endParaRPr>
                    </a:p>
                  </a:txBody>
                  <a:tcPr/>
                </a:tc>
                <a:tc>
                  <a:txBody>
                    <a:bodyPr/>
                    <a:lstStyle/>
                    <a:p>
                      <a:pPr algn="ctr"/>
                      <a:r>
                        <a:rPr lang="en-US" sz="1800" kern="1200" dirty="0" smtClean="0"/>
                        <a:t>MSR</a:t>
                      </a:r>
                      <a:endParaRPr lang="en-US" sz="1800" b="0" kern="1200" dirty="0">
                        <a:solidFill>
                          <a:srgbClr val="000000"/>
                        </a:solidFill>
                        <a:latin typeface="+mn-lt"/>
                        <a:ea typeface="+mn-ea"/>
                        <a:cs typeface="+mn-cs"/>
                      </a:endParaRPr>
                    </a:p>
                  </a:txBody>
                  <a:tcPr/>
                </a:tc>
              </a:tr>
              <a:tr h="698500">
                <a:tc>
                  <a:txBody>
                    <a:bodyPr/>
                    <a:lstStyle/>
                    <a:p>
                      <a:pPr algn="ctr"/>
                      <a:r>
                        <a:rPr lang="en-US" dirty="0" smtClean="0"/>
                        <a:t>Carey</a:t>
                      </a:r>
                      <a:endParaRPr lang="en-US" sz="1600" dirty="0"/>
                    </a:p>
                  </a:txBody>
                  <a:tcPr/>
                </a:tc>
                <a:tc>
                  <a:txBody>
                    <a:bodyPr/>
                    <a:lstStyle/>
                    <a:p>
                      <a:pPr algn="ctr"/>
                      <a:r>
                        <a:rPr lang="en-US" sz="1800" kern="1200" dirty="0" smtClean="0"/>
                        <a:t>UCI</a:t>
                      </a:r>
                      <a:endParaRPr lang="en-US" sz="1800" b="0" kern="1200" dirty="0">
                        <a:solidFill>
                          <a:srgbClr val="000000"/>
                        </a:solidFill>
                        <a:latin typeface="+mn-lt"/>
                        <a:ea typeface="+mn-ea"/>
                        <a:cs typeface="+mn-cs"/>
                      </a:endParaRPr>
                    </a:p>
                  </a:txBody>
                  <a:tcPr/>
                </a:tc>
                <a:tc>
                  <a:txBody>
                    <a:bodyPr/>
                    <a:lstStyle/>
                    <a:p>
                      <a:pPr algn="ctr"/>
                      <a:r>
                        <a:rPr lang="en-US" dirty="0" smtClean="0"/>
                        <a:t>AT&amp;T</a:t>
                      </a:r>
                      <a:endParaRPr lang="en-US" b="0" dirty="0">
                        <a:solidFill>
                          <a:srgbClr val="000000"/>
                        </a:solidFill>
                      </a:endParaRPr>
                    </a:p>
                  </a:txBody>
                  <a:tcPr/>
                </a:tc>
                <a:tc>
                  <a:txBody>
                    <a:bodyPr/>
                    <a:lstStyle/>
                    <a:p>
                      <a:pPr algn="ctr"/>
                      <a:r>
                        <a:rPr lang="en-US" dirty="0" smtClean="0"/>
                        <a:t>BEA</a:t>
                      </a:r>
                      <a:endParaRPr lang="en-US" b="0" dirty="0">
                        <a:solidFill>
                          <a:srgbClr val="000000"/>
                        </a:solidFill>
                      </a:endParaRPr>
                    </a:p>
                  </a:txBody>
                  <a:tcPr/>
                </a:tc>
              </a:tr>
              <a:tr h="914400">
                <a:tc>
                  <a:txBody>
                    <a:bodyPr/>
                    <a:lstStyle/>
                    <a:p>
                      <a:pPr algn="ctr"/>
                      <a:r>
                        <a:rPr lang="en-US" dirty="0" smtClean="0"/>
                        <a:t>Halevy</a:t>
                      </a:r>
                      <a:endParaRPr lang="en-US" sz="1600" dirty="0"/>
                    </a:p>
                  </a:txBody>
                  <a:tcPr/>
                </a:tc>
                <a:tc>
                  <a:txBody>
                    <a:bodyPr/>
                    <a:lstStyle/>
                    <a:p>
                      <a:pPr algn="ctr"/>
                      <a:r>
                        <a:rPr lang="en-US" sz="1800" kern="1200" dirty="0" smtClean="0"/>
                        <a:t>Google</a:t>
                      </a:r>
                      <a:endParaRPr lang="en-US" sz="1800" b="0" kern="1200" dirty="0">
                        <a:solidFill>
                          <a:srgbClr val="000000"/>
                        </a:solidFill>
                        <a:latin typeface="+mn-lt"/>
                        <a:ea typeface="+mn-ea"/>
                        <a:cs typeface="+mn-cs"/>
                      </a:endParaRPr>
                    </a:p>
                  </a:txBody>
                  <a:tcPr/>
                </a:tc>
                <a:tc>
                  <a:txBody>
                    <a:bodyPr/>
                    <a:lstStyle/>
                    <a:p>
                      <a:pPr algn="ctr"/>
                      <a:r>
                        <a:rPr lang="en-US" sz="1800" kern="1200" dirty="0" smtClean="0"/>
                        <a:t>Google</a:t>
                      </a:r>
                      <a:endParaRPr lang="en-US" sz="1800" b="0" kern="1200" dirty="0">
                        <a:solidFill>
                          <a:srgbClr val="000000"/>
                        </a:solidFill>
                        <a:latin typeface="+mn-lt"/>
                        <a:ea typeface="+mn-ea"/>
                        <a:cs typeface="+mn-cs"/>
                      </a:endParaRPr>
                    </a:p>
                  </a:txBody>
                  <a:tcPr/>
                </a:tc>
                <a:tc>
                  <a:txBody>
                    <a:bodyPr/>
                    <a:lstStyle/>
                    <a:p>
                      <a:pPr algn="ctr"/>
                      <a:r>
                        <a:rPr lang="en-US" dirty="0" smtClean="0"/>
                        <a:t>UW</a:t>
                      </a:r>
                      <a:endParaRPr lang="en-US" b="0" dirty="0">
                        <a:solidFill>
                          <a:srgbClr val="000000"/>
                        </a:solidFill>
                      </a:endParaRPr>
                    </a:p>
                  </a:txBody>
                  <a:tcPr/>
                </a:tc>
              </a:tr>
            </a:tbl>
          </a:graphicData>
        </a:graphic>
      </p:graphicFrame>
    </p:spTree>
    <p:extLst>
      <p:ext uri="{BB962C8B-B14F-4D97-AF65-F5344CB8AC3E}">
        <p14:creationId xmlns:p14="http://schemas.microsoft.com/office/powerpoint/2010/main" val="1567546795"/>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465391" cy="1280890"/>
          </a:xfrm>
        </p:spPr>
        <p:txBody>
          <a:bodyPr>
            <a:normAutofit/>
          </a:bodyPr>
          <a:lstStyle/>
          <a:p>
            <a:r>
              <a:rPr lang="en-US" sz="4000" dirty="0" smtClean="0"/>
              <a:t>Truth Discovery </a:t>
            </a:r>
            <a:r>
              <a:rPr lang="en-US" dirty="0" smtClean="0"/>
              <a:t>for Conventional Data</a:t>
            </a:r>
            <a:endParaRPr lang="en-US" dirty="0"/>
          </a:p>
        </p:txBody>
      </p:sp>
      <p:sp>
        <p:nvSpPr>
          <p:cNvPr id="6" name="Content Placeholder 2"/>
          <p:cNvSpPr>
            <a:spLocks noGrp="1"/>
          </p:cNvSpPr>
          <p:nvPr>
            <p:ph idx="1"/>
          </p:nvPr>
        </p:nvSpPr>
        <p:spPr>
          <a:xfrm>
            <a:off x="2589211" y="5628105"/>
            <a:ext cx="9161631" cy="1229895"/>
          </a:xfrm>
        </p:spPr>
        <p:txBody>
          <a:bodyPr>
            <a:normAutofit/>
          </a:bodyPr>
          <a:lstStyle/>
          <a:p>
            <a:r>
              <a:rPr lang="en-US" dirty="0" smtClean="0"/>
              <a:t>Vote in favor of values provided by more sources</a:t>
            </a:r>
          </a:p>
          <a:p>
            <a:pPr marL="0" indent="0">
              <a:buNone/>
            </a:pPr>
            <a:endParaRPr lang="en-US" b="1" dirty="0">
              <a:solidFill>
                <a:srgbClr val="FF000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85672517"/>
              </p:ext>
            </p:extLst>
          </p:nvPr>
        </p:nvGraphicFramePr>
        <p:xfrm>
          <a:off x="3232467" y="1576143"/>
          <a:ext cx="7087937" cy="3962400"/>
        </p:xfrm>
        <a:graphic>
          <a:graphicData uri="http://schemas.openxmlformats.org/drawingml/2006/table">
            <a:tbl>
              <a:tblPr firstRow="1" bandRow="1">
                <a:tableStyleId>{1E171933-4619-4E11-9A3F-F7608DF75F80}</a:tableStyleId>
              </a:tblPr>
              <a:tblGrid>
                <a:gridCol w="2422459"/>
                <a:gridCol w="1614973"/>
                <a:gridCol w="1614973"/>
                <a:gridCol w="1435532"/>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596900">
                <a:tc>
                  <a:txBody>
                    <a:bodyPr/>
                    <a:lstStyle/>
                    <a:p>
                      <a:pPr algn="ctr"/>
                      <a:r>
                        <a:rPr lang="en-US" dirty="0" err="1" smtClean="0"/>
                        <a:t>Stonebraker</a:t>
                      </a:r>
                      <a:r>
                        <a:rPr lang="en-US" dirty="0" smtClean="0"/>
                        <a:t> </a:t>
                      </a:r>
                      <a:br>
                        <a:rPr lang="en-US" dirty="0" smtClean="0"/>
                      </a:br>
                      <a:endParaRPr lang="en-US" dirty="0"/>
                    </a:p>
                  </a:txBody>
                  <a:tcPr/>
                </a:tc>
                <a:tc>
                  <a:txBody>
                    <a:bodyPr/>
                    <a:lstStyle/>
                    <a:p>
                      <a:pPr algn="ctr"/>
                      <a:r>
                        <a:rPr lang="en-US" dirty="0" smtClean="0">
                          <a:solidFill>
                            <a:srgbClr val="FF0000"/>
                          </a:solidFill>
                        </a:rPr>
                        <a:t>MIT</a:t>
                      </a:r>
                      <a:endParaRPr lang="en-US" b="0" dirty="0">
                        <a:solidFill>
                          <a:srgbClr val="FF0000"/>
                        </a:solidFill>
                      </a:endParaRPr>
                    </a:p>
                  </a:txBody>
                  <a:tcPr/>
                </a:tc>
                <a:tc>
                  <a:txBody>
                    <a:bodyPr/>
                    <a:lstStyle/>
                    <a:p>
                      <a:pPr algn="ctr"/>
                      <a:r>
                        <a:rPr lang="en-US" dirty="0" smtClean="0"/>
                        <a:t>UCB</a:t>
                      </a:r>
                      <a:endParaRPr lang="en-US" b="0" dirty="0">
                        <a:solidFill>
                          <a:schemeClr val="tx1"/>
                        </a:solidFill>
                      </a:endParaRPr>
                    </a:p>
                  </a:txBody>
                  <a:tcPr/>
                </a:tc>
                <a:tc>
                  <a:txBody>
                    <a:bodyPr/>
                    <a:lstStyle/>
                    <a:p>
                      <a:pPr algn="ctr"/>
                      <a:r>
                        <a:rPr lang="en-US" sz="1800" kern="1200" dirty="0" smtClean="0">
                          <a:solidFill>
                            <a:srgbClr val="FF0000"/>
                          </a:solidFill>
                        </a:rPr>
                        <a:t>MIT</a:t>
                      </a:r>
                      <a:endParaRPr lang="en-US" sz="1800" b="0" kern="1200" dirty="0">
                        <a:solidFill>
                          <a:srgbClr val="FF0000"/>
                        </a:solidFill>
                        <a:latin typeface="+mn-lt"/>
                        <a:ea typeface="+mn-ea"/>
                        <a:cs typeface="+mn-cs"/>
                      </a:endParaRPr>
                    </a:p>
                  </a:txBody>
                  <a:tcPr/>
                </a:tc>
              </a:tr>
              <a:tr h="960120">
                <a:tc>
                  <a:txBody>
                    <a:bodyPr/>
                    <a:lstStyle/>
                    <a:p>
                      <a:pPr algn="ctr"/>
                      <a:r>
                        <a:rPr lang="en-US" dirty="0" smtClean="0"/>
                        <a:t>Dewitt</a:t>
                      </a:r>
                    </a:p>
                    <a:p>
                      <a:pPr algn="ctr"/>
                      <a:endParaRPr lang="en-US" sz="1600" dirty="0"/>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c>
                  <a:txBody>
                    <a:bodyPr/>
                    <a:lstStyle/>
                    <a:p>
                      <a:pPr algn="ctr"/>
                      <a:r>
                        <a:rPr lang="en-US" dirty="0" err="1" smtClean="0"/>
                        <a:t>Wisc</a:t>
                      </a:r>
                      <a:endParaRPr lang="en-US" b="0" dirty="0">
                        <a:solidFill>
                          <a:schemeClr val="tx1"/>
                        </a:solidFill>
                      </a:endParaRPr>
                    </a:p>
                  </a:txBody>
                  <a:tcPr/>
                </a:tc>
              </a:tr>
              <a:tr h="368300">
                <a:tc>
                  <a:txBody>
                    <a:bodyPr/>
                    <a:lstStyle/>
                    <a:p>
                      <a:pPr algn="ctr"/>
                      <a:r>
                        <a:rPr lang="en-US" dirty="0" smtClean="0"/>
                        <a:t>Bernstein</a:t>
                      </a:r>
                      <a:endParaRPr lang="en-US" dirty="0"/>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r>
              <a:tr h="698500">
                <a:tc>
                  <a:txBody>
                    <a:bodyPr/>
                    <a:lstStyle/>
                    <a:p>
                      <a:pPr algn="ctr"/>
                      <a:r>
                        <a:rPr lang="en-US" dirty="0" smtClean="0"/>
                        <a:t>Carey</a:t>
                      </a:r>
                      <a:endParaRPr lang="en-US" sz="1600" dirty="0"/>
                    </a:p>
                  </a:txBody>
                  <a:tcPr/>
                </a:tc>
                <a:tc>
                  <a:txBody>
                    <a:bodyPr/>
                    <a:lstStyle/>
                    <a:p>
                      <a:pPr algn="ctr"/>
                      <a:r>
                        <a:rPr lang="en-US" sz="1800" kern="1200" dirty="0" smtClean="0"/>
                        <a:t>UCI</a:t>
                      </a:r>
                      <a:endParaRPr lang="en-US" sz="1800" b="0" kern="1200" dirty="0">
                        <a:solidFill>
                          <a:srgbClr val="FF0000"/>
                        </a:solidFill>
                        <a:latin typeface="+mn-lt"/>
                        <a:ea typeface="+mn-ea"/>
                        <a:cs typeface="+mn-cs"/>
                      </a:endParaRPr>
                    </a:p>
                  </a:txBody>
                  <a:tcPr/>
                </a:tc>
                <a:tc>
                  <a:txBody>
                    <a:bodyPr/>
                    <a:lstStyle/>
                    <a:p>
                      <a:pPr algn="ctr"/>
                      <a:r>
                        <a:rPr lang="en-US" dirty="0" smtClean="0"/>
                        <a:t>AT&amp;T</a:t>
                      </a:r>
                      <a:endParaRPr lang="en-US" b="0" dirty="0">
                        <a:solidFill>
                          <a:schemeClr val="tx1"/>
                        </a:solidFill>
                      </a:endParaRPr>
                    </a:p>
                  </a:txBody>
                  <a:tcPr/>
                </a:tc>
                <a:tc>
                  <a:txBody>
                    <a:bodyPr/>
                    <a:lstStyle/>
                    <a:p>
                      <a:pPr algn="ctr"/>
                      <a:r>
                        <a:rPr lang="en-US" dirty="0" smtClean="0"/>
                        <a:t>BEA</a:t>
                      </a:r>
                      <a:endParaRPr lang="en-US" b="0" dirty="0">
                        <a:solidFill>
                          <a:schemeClr val="tx1"/>
                        </a:solidFill>
                      </a:endParaRPr>
                    </a:p>
                  </a:txBody>
                  <a:tcPr/>
                </a:tc>
              </a:tr>
              <a:tr h="914400">
                <a:tc>
                  <a:txBody>
                    <a:bodyPr/>
                    <a:lstStyle/>
                    <a:p>
                      <a:pPr algn="ctr"/>
                      <a:r>
                        <a:rPr lang="en-US" dirty="0" smtClean="0"/>
                        <a:t>Halevy</a:t>
                      </a:r>
                      <a:endParaRPr lang="en-US" sz="1600" dirty="0"/>
                    </a:p>
                  </a:txBody>
                  <a:tcPr/>
                </a:tc>
                <a:tc>
                  <a:txBody>
                    <a:bodyPr/>
                    <a:lstStyle/>
                    <a:p>
                      <a:pPr algn="ctr"/>
                      <a:r>
                        <a:rPr lang="en-US" sz="1800" kern="1200" dirty="0" smtClean="0">
                          <a:solidFill>
                            <a:srgbClr val="FF0000"/>
                          </a:solidFill>
                        </a:rPr>
                        <a:t>Google</a:t>
                      </a:r>
                      <a:endParaRPr lang="en-US" sz="1800" b="0" kern="1200" dirty="0">
                        <a:solidFill>
                          <a:srgbClr val="FF0000"/>
                        </a:solidFill>
                        <a:latin typeface="+mn-lt"/>
                        <a:ea typeface="+mn-ea"/>
                        <a:cs typeface="+mn-cs"/>
                      </a:endParaRPr>
                    </a:p>
                  </a:txBody>
                  <a:tcPr/>
                </a:tc>
                <a:tc>
                  <a:txBody>
                    <a:bodyPr/>
                    <a:lstStyle/>
                    <a:p>
                      <a:pPr algn="ctr"/>
                      <a:r>
                        <a:rPr lang="en-US" sz="1800" kern="1200" dirty="0" smtClean="0">
                          <a:solidFill>
                            <a:srgbClr val="FF0000"/>
                          </a:solidFill>
                        </a:rPr>
                        <a:t>Google</a:t>
                      </a:r>
                      <a:endParaRPr lang="en-US" sz="1800" b="0" kern="1200" dirty="0">
                        <a:solidFill>
                          <a:srgbClr val="FF0000"/>
                        </a:solidFill>
                        <a:latin typeface="+mn-lt"/>
                        <a:ea typeface="+mn-ea"/>
                        <a:cs typeface="+mn-cs"/>
                      </a:endParaRPr>
                    </a:p>
                  </a:txBody>
                  <a:tcPr/>
                </a:tc>
                <a:tc>
                  <a:txBody>
                    <a:bodyPr/>
                    <a:lstStyle/>
                    <a:p>
                      <a:pPr algn="ctr"/>
                      <a:r>
                        <a:rPr lang="en-US" dirty="0" smtClean="0"/>
                        <a:t>UW</a:t>
                      </a:r>
                      <a:endParaRPr lang="en-US" b="0" dirty="0">
                        <a:solidFill>
                          <a:schemeClr val="tx1"/>
                        </a:solidFill>
                      </a:endParaRPr>
                    </a:p>
                  </a:txBody>
                  <a:tcPr/>
                </a:tc>
              </a:tr>
            </a:tbl>
          </a:graphicData>
        </a:graphic>
      </p:graphicFrame>
      <p:sp>
        <p:nvSpPr>
          <p:cNvPr id="3" name="Down Arrow 2"/>
          <p:cNvSpPr/>
          <p:nvPr/>
        </p:nvSpPr>
        <p:spPr>
          <a:xfrm>
            <a:off x="6256391" y="1256629"/>
            <a:ext cx="414421" cy="3609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1395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465391" cy="1280890"/>
          </a:xfrm>
        </p:spPr>
        <p:txBody>
          <a:bodyPr>
            <a:normAutofit/>
          </a:bodyPr>
          <a:lstStyle/>
          <a:p>
            <a:r>
              <a:rPr lang="en-US" sz="4000" dirty="0" smtClean="0"/>
              <a:t>Truth Discovery </a:t>
            </a:r>
            <a:r>
              <a:rPr lang="en-US" dirty="0" smtClean="0"/>
              <a:t>for Conventional Data</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771848991"/>
              </p:ext>
            </p:extLst>
          </p:nvPr>
        </p:nvGraphicFramePr>
        <p:xfrm>
          <a:off x="3232467" y="1576143"/>
          <a:ext cx="7087937" cy="3962400"/>
        </p:xfrm>
        <a:graphic>
          <a:graphicData uri="http://schemas.openxmlformats.org/drawingml/2006/table">
            <a:tbl>
              <a:tblPr firstRow="1" bandRow="1">
                <a:tableStyleId>{1E171933-4619-4E11-9A3F-F7608DF75F80}</a:tableStyleId>
              </a:tblPr>
              <a:tblGrid>
                <a:gridCol w="2422459"/>
                <a:gridCol w="1614973"/>
                <a:gridCol w="1614973"/>
                <a:gridCol w="1435532"/>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596900">
                <a:tc>
                  <a:txBody>
                    <a:bodyPr/>
                    <a:lstStyle/>
                    <a:p>
                      <a:pPr algn="ctr"/>
                      <a:r>
                        <a:rPr lang="en-US" dirty="0" err="1" smtClean="0"/>
                        <a:t>Stonebraker</a:t>
                      </a:r>
                      <a:r>
                        <a:rPr lang="en-US" dirty="0" smtClean="0"/>
                        <a:t> </a:t>
                      </a:r>
                      <a:br>
                        <a:rPr lang="en-US" dirty="0" smtClean="0"/>
                      </a:br>
                      <a:endParaRPr lang="en-US" dirty="0"/>
                    </a:p>
                  </a:txBody>
                  <a:tcPr/>
                </a:tc>
                <a:tc>
                  <a:txBody>
                    <a:bodyPr/>
                    <a:lstStyle/>
                    <a:p>
                      <a:pPr algn="ctr"/>
                      <a:r>
                        <a:rPr lang="en-US" dirty="0" smtClean="0">
                          <a:solidFill>
                            <a:srgbClr val="FF0000"/>
                          </a:solidFill>
                        </a:rPr>
                        <a:t>MIT</a:t>
                      </a:r>
                      <a:endParaRPr lang="en-US" b="0" dirty="0">
                        <a:solidFill>
                          <a:srgbClr val="FF0000"/>
                        </a:solidFill>
                      </a:endParaRPr>
                    </a:p>
                  </a:txBody>
                  <a:tcPr/>
                </a:tc>
                <a:tc>
                  <a:txBody>
                    <a:bodyPr/>
                    <a:lstStyle/>
                    <a:p>
                      <a:pPr algn="ctr"/>
                      <a:r>
                        <a:rPr lang="en-US" dirty="0" smtClean="0"/>
                        <a:t>UCB</a:t>
                      </a:r>
                      <a:endParaRPr lang="en-US" b="0" dirty="0">
                        <a:solidFill>
                          <a:schemeClr val="tx1"/>
                        </a:solidFill>
                      </a:endParaRPr>
                    </a:p>
                  </a:txBody>
                  <a:tcPr/>
                </a:tc>
                <a:tc>
                  <a:txBody>
                    <a:bodyPr/>
                    <a:lstStyle/>
                    <a:p>
                      <a:pPr algn="ctr"/>
                      <a:r>
                        <a:rPr lang="en-US" sz="1800" kern="1200" dirty="0" smtClean="0">
                          <a:solidFill>
                            <a:srgbClr val="FF0000"/>
                          </a:solidFill>
                        </a:rPr>
                        <a:t>MIT</a:t>
                      </a:r>
                      <a:endParaRPr lang="en-US" sz="1800" b="0" kern="1200" dirty="0">
                        <a:solidFill>
                          <a:srgbClr val="FF0000"/>
                        </a:solidFill>
                        <a:latin typeface="+mn-lt"/>
                        <a:ea typeface="+mn-ea"/>
                        <a:cs typeface="+mn-cs"/>
                      </a:endParaRPr>
                    </a:p>
                  </a:txBody>
                  <a:tcPr/>
                </a:tc>
              </a:tr>
              <a:tr h="960120">
                <a:tc>
                  <a:txBody>
                    <a:bodyPr/>
                    <a:lstStyle/>
                    <a:p>
                      <a:pPr algn="ctr"/>
                      <a:r>
                        <a:rPr lang="en-US" dirty="0" smtClean="0"/>
                        <a:t>Dewitt</a:t>
                      </a:r>
                    </a:p>
                    <a:p>
                      <a:pPr algn="ctr"/>
                      <a:endParaRPr lang="en-US" sz="1600" dirty="0"/>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c>
                  <a:txBody>
                    <a:bodyPr/>
                    <a:lstStyle/>
                    <a:p>
                      <a:pPr algn="ctr"/>
                      <a:r>
                        <a:rPr lang="en-US" dirty="0" err="1" smtClean="0"/>
                        <a:t>Wisc</a:t>
                      </a:r>
                      <a:endParaRPr lang="en-US" b="0" dirty="0">
                        <a:solidFill>
                          <a:schemeClr val="tx1"/>
                        </a:solidFill>
                      </a:endParaRPr>
                    </a:p>
                  </a:txBody>
                  <a:tcPr/>
                </a:tc>
              </a:tr>
              <a:tr h="368300">
                <a:tc>
                  <a:txBody>
                    <a:bodyPr/>
                    <a:lstStyle/>
                    <a:p>
                      <a:pPr algn="ctr"/>
                      <a:r>
                        <a:rPr lang="en-US" dirty="0" smtClean="0"/>
                        <a:t>Bernstein</a:t>
                      </a:r>
                      <a:endParaRPr lang="en-US" dirty="0"/>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c>
                  <a:txBody>
                    <a:bodyPr/>
                    <a:lstStyle/>
                    <a:p>
                      <a:pPr algn="ctr"/>
                      <a:r>
                        <a:rPr lang="en-US" sz="1800" kern="1200" dirty="0" smtClean="0">
                          <a:solidFill>
                            <a:srgbClr val="FF0000"/>
                          </a:solidFill>
                        </a:rPr>
                        <a:t>MSR</a:t>
                      </a:r>
                      <a:endParaRPr lang="en-US" sz="1800" b="0" kern="1200" dirty="0">
                        <a:solidFill>
                          <a:srgbClr val="FF0000"/>
                        </a:solidFill>
                        <a:latin typeface="+mn-lt"/>
                        <a:ea typeface="+mn-ea"/>
                        <a:cs typeface="+mn-cs"/>
                      </a:endParaRPr>
                    </a:p>
                  </a:txBody>
                  <a:tcPr/>
                </a:tc>
              </a:tr>
              <a:tr h="698500">
                <a:tc>
                  <a:txBody>
                    <a:bodyPr/>
                    <a:lstStyle/>
                    <a:p>
                      <a:pPr algn="ctr"/>
                      <a:r>
                        <a:rPr lang="en-US" dirty="0" smtClean="0"/>
                        <a:t>Carey</a:t>
                      </a:r>
                      <a:endParaRPr lang="en-US" sz="1600" dirty="0"/>
                    </a:p>
                  </a:txBody>
                  <a:tcPr/>
                </a:tc>
                <a:tc>
                  <a:txBody>
                    <a:bodyPr/>
                    <a:lstStyle/>
                    <a:p>
                      <a:pPr algn="ctr"/>
                      <a:r>
                        <a:rPr lang="en-US" sz="1800" kern="1200" dirty="0" smtClean="0">
                          <a:solidFill>
                            <a:srgbClr val="FF0000"/>
                          </a:solidFill>
                        </a:rPr>
                        <a:t>UCI</a:t>
                      </a:r>
                      <a:endParaRPr lang="en-US" sz="1800" b="0" kern="1200" dirty="0">
                        <a:solidFill>
                          <a:srgbClr val="FF0000"/>
                        </a:solidFill>
                        <a:latin typeface="+mn-lt"/>
                        <a:ea typeface="+mn-ea"/>
                        <a:cs typeface="+mn-cs"/>
                      </a:endParaRPr>
                    </a:p>
                  </a:txBody>
                  <a:tcPr/>
                </a:tc>
                <a:tc>
                  <a:txBody>
                    <a:bodyPr/>
                    <a:lstStyle/>
                    <a:p>
                      <a:pPr algn="ctr"/>
                      <a:r>
                        <a:rPr lang="en-US" dirty="0" smtClean="0"/>
                        <a:t>AT&amp;T</a:t>
                      </a:r>
                      <a:endParaRPr lang="en-US" b="0" dirty="0">
                        <a:solidFill>
                          <a:schemeClr val="tx1"/>
                        </a:solidFill>
                      </a:endParaRPr>
                    </a:p>
                  </a:txBody>
                  <a:tcPr/>
                </a:tc>
                <a:tc>
                  <a:txBody>
                    <a:bodyPr/>
                    <a:lstStyle/>
                    <a:p>
                      <a:pPr algn="ctr"/>
                      <a:r>
                        <a:rPr lang="en-US" dirty="0" smtClean="0"/>
                        <a:t>BEA</a:t>
                      </a:r>
                      <a:endParaRPr lang="en-US" b="0" dirty="0">
                        <a:solidFill>
                          <a:schemeClr val="tx1"/>
                        </a:solidFill>
                      </a:endParaRPr>
                    </a:p>
                  </a:txBody>
                  <a:tcPr/>
                </a:tc>
              </a:tr>
              <a:tr h="914400">
                <a:tc>
                  <a:txBody>
                    <a:bodyPr/>
                    <a:lstStyle/>
                    <a:p>
                      <a:pPr algn="ctr"/>
                      <a:r>
                        <a:rPr lang="en-US" dirty="0" smtClean="0"/>
                        <a:t>Halevy</a:t>
                      </a:r>
                      <a:endParaRPr lang="en-US" sz="1600" dirty="0"/>
                    </a:p>
                  </a:txBody>
                  <a:tcPr/>
                </a:tc>
                <a:tc>
                  <a:txBody>
                    <a:bodyPr/>
                    <a:lstStyle/>
                    <a:p>
                      <a:pPr algn="ctr"/>
                      <a:r>
                        <a:rPr lang="en-US" sz="1800" kern="1200" dirty="0" smtClean="0">
                          <a:solidFill>
                            <a:srgbClr val="FF0000"/>
                          </a:solidFill>
                        </a:rPr>
                        <a:t>Google</a:t>
                      </a:r>
                      <a:endParaRPr lang="en-US" sz="1800" b="0" kern="1200" dirty="0">
                        <a:solidFill>
                          <a:srgbClr val="FF0000"/>
                        </a:solidFill>
                        <a:latin typeface="+mn-lt"/>
                        <a:ea typeface="+mn-ea"/>
                        <a:cs typeface="+mn-cs"/>
                      </a:endParaRPr>
                    </a:p>
                  </a:txBody>
                  <a:tcPr/>
                </a:tc>
                <a:tc>
                  <a:txBody>
                    <a:bodyPr/>
                    <a:lstStyle/>
                    <a:p>
                      <a:pPr algn="ctr"/>
                      <a:r>
                        <a:rPr lang="en-US" sz="1800" kern="1200" dirty="0" smtClean="0">
                          <a:solidFill>
                            <a:srgbClr val="FF0000"/>
                          </a:solidFill>
                        </a:rPr>
                        <a:t>Google</a:t>
                      </a:r>
                      <a:endParaRPr lang="en-US" sz="1800" b="0" kern="1200" dirty="0">
                        <a:solidFill>
                          <a:srgbClr val="FF0000"/>
                        </a:solidFill>
                        <a:latin typeface="+mn-lt"/>
                        <a:ea typeface="+mn-ea"/>
                        <a:cs typeface="+mn-cs"/>
                      </a:endParaRPr>
                    </a:p>
                  </a:txBody>
                  <a:tcPr/>
                </a:tc>
                <a:tc>
                  <a:txBody>
                    <a:bodyPr/>
                    <a:lstStyle/>
                    <a:p>
                      <a:pPr algn="ctr"/>
                      <a:r>
                        <a:rPr lang="en-US" dirty="0" smtClean="0"/>
                        <a:t>UW</a:t>
                      </a:r>
                      <a:endParaRPr lang="en-US" b="0" dirty="0">
                        <a:solidFill>
                          <a:schemeClr val="tx1"/>
                        </a:solidFill>
                      </a:endParaRPr>
                    </a:p>
                  </a:txBody>
                  <a:tcPr/>
                </a:tc>
              </a:tr>
            </a:tbl>
          </a:graphicData>
        </a:graphic>
      </p:graphicFrame>
      <p:sp>
        <p:nvSpPr>
          <p:cNvPr id="6" name="Content Placeholder 2"/>
          <p:cNvSpPr>
            <a:spLocks noGrp="1"/>
          </p:cNvSpPr>
          <p:nvPr>
            <p:ph idx="1"/>
          </p:nvPr>
        </p:nvSpPr>
        <p:spPr>
          <a:xfrm>
            <a:off x="2589211" y="5628105"/>
            <a:ext cx="9161631" cy="1229895"/>
          </a:xfrm>
        </p:spPr>
        <p:txBody>
          <a:bodyPr>
            <a:normAutofit/>
          </a:bodyPr>
          <a:lstStyle/>
          <a:p>
            <a:r>
              <a:rPr lang="en-US" dirty="0" smtClean="0"/>
              <a:t>Vote in favor of values provided by more sources</a:t>
            </a:r>
          </a:p>
          <a:p>
            <a:r>
              <a:rPr lang="en-US" dirty="0" smtClean="0"/>
              <a:t>Give higher vote to a more trustworthy source</a:t>
            </a:r>
          </a:p>
          <a:p>
            <a:endParaRPr lang="en-US" b="1" dirty="0">
              <a:solidFill>
                <a:srgbClr val="FF0000"/>
              </a:solidFill>
            </a:endParaRPr>
          </a:p>
        </p:txBody>
      </p:sp>
      <p:sp>
        <p:nvSpPr>
          <p:cNvPr id="7" name="Down Arrow 6"/>
          <p:cNvSpPr/>
          <p:nvPr/>
        </p:nvSpPr>
        <p:spPr>
          <a:xfrm>
            <a:off x="6256391" y="1256629"/>
            <a:ext cx="414421" cy="3609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139521"/>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465391" cy="1280890"/>
          </a:xfrm>
        </p:spPr>
        <p:txBody>
          <a:bodyPr>
            <a:normAutofit/>
          </a:bodyPr>
          <a:lstStyle/>
          <a:p>
            <a:r>
              <a:rPr lang="en-US" sz="4000" dirty="0"/>
              <a:t>Why NOT Working for Temporal Data?</a:t>
            </a:r>
            <a:endParaRPr lang="en-US" dirty="0"/>
          </a:p>
        </p:txBody>
      </p:sp>
      <p:sp>
        <p:nvSpPr>
          <p:cNvPr id="6" name="Content Placeholder 2"/>
          <p:cNvSpPr>
            <a:spLocks noGrp="1"/>
          </p:cNvSpPr>
          <p:nvPr>
            <p:ph idx="1"/>
          </p:nvPr>
        </p:nvSpPr>
        <p:spPr>
          <a:xfrm>
            <a:off x="2589211" y="5628105"/>
            <a:ext cx="9161631" cy="1229895"/>
          </a:xfrm>
        </p:spPr>
        <p:txBody>
          <a:bodyPr>
            <a:normAutofit/>
          </a:bodyPr>
          <a:lstStyle/>
          <a:p>
            <a:r>
              <a:rPr lang="en-US" kern="0" dirty="0"/>
              <a:t>True values can evolve over time </a:t>
            </a:r>
          </a:p>
          <a:p>
            <a:r>
              <a:rPr lang="en-US" kern="0" dirty="0"/>
              <a:t>Low-quality data can be caused by different </a:t>
            </a:r>
            <a:r>
              <a:rPr lang="en-US" kern="0" dirty="0" smtClean="0"/>
              <a:t>reasons</a:t>
            </a:r>
            <a:endParaRPr lang="en-US" kern="0" dirty="0"/>
          </a:p>
        </p:txBody>
      </p:sp>
      <p:graphicFrame>
        <p:nvGraphicFramePr>
          <p:cNvPr id="7" name="Table 6"/>
          <p:cNvGraphicFramePr>
            <a:graphicFrameLocks noGrp="1"/>
          </p:cNvGraphicFramePr>
          <p:nvPr>
            <p:extLst>
              <p:ext uri="{D42A27DB-BD31-4B8C-83A1-F6EECF244321}">
                <p14:modId xmlns:p14="http://schemas.microsoft.com/office/powerpoint/2010/main" val="4205848144"/>
              </p:ext>
            </p:extLst>
          </p:nvPr>
        </p:nvGraphicFramePr>
        <p:xfrm>
          <a:off x="3232463" y="1562758"/>
          <a:ext cx="7128046" cy="3962400"/>
        </p:xfrm>
        <a:graphic>
          <a:graphicData uri="http://schemas.openxmlformats.org/drawingml/2006/table">
            <a:tbl>
              <a:tblPr firstRow="1" bandRow="1">
                <a:tableStyleId>{1E171933-4619-4E11-9A3F-F7608DF75F80}</a:tableStyleId>
              </a:tblPr>
              <a:tblGrid>
                <a:gridCol w="2436167"/>
                <a:gridCol w="1624112"/>
                <a:gridCol w="1624112"/>
                <a:gridCol w="1443655"/>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596900">
                <a:tc>
                  <a:txBody>
                    <a:bodyPr/>
                    <a:lstStyle/>
                    <a:p>
                      <a:pPr algn="ctr"/>
                      <a:r>
                        <a:rPr lang="en-US" dirty="0" err="1" smtClean="0"/>
                        <a:t>Stonebraker</a:t>
                      </a:r>
                      <a:r>
                        <a:rPr lang="en-US" dirty="0" smtClean="0"/>
                        <a:t> </a:t>
                      </a:r>
                      <a:br>
                        <a:rPr lang="en-US" dirty="0" smtClean="0"/>
                      </a:br>
                      <a:r>
                        <a:rPr lang="en-US" sz="1600" dirty="0" smtClean="0"/>
                        <a:t>(</a:t>
                      </a:r>
                      <a:r>
                        <a:rPr lang="az-Cyrl-AZ" sz="1600" dirty="0" smtClean="0"/>
                        <a:t>Ѳ</a:t>
                      </a:r>
                      <a:r>
                        <a:rPr lang="en-US" sz="1600" dirty="0" smtClean="0"/>
                        <a:t>, UCB), (02, </a:t>
                      </a:r>
                      <a:r>
                        <a:rPr lang="en-US" sz="1600" b="1" i="1" kern="1200" dirty="0" smtClean="0"/>
                        <a:t>MIT</a:t>
                      </a:r>
                      <a:r>
                        <a:rPr lang="en-US" sz="1600" dirty="0" smtClean="0"/>
                        <a:t>)</a:t>
                      </a:r>
                      <a:endParaRPr lang="en-US" dirty="0"/>
                    </a:p>
                  </a:txBody>
                  <a:tcPr/>
                </a:tc>
                <a:tc>
                  <a:txBody>
                    <a:bodyPr/>
                    <a:lstStyle/>
                    <a:p>
                      <a:pPr algn="ctr"/>
                      <a:r>
                        <a:rPr lang="en-US" b="1" dirty="0" smtClean="0"/>
                        <a:t>(03,</a:t>
                      </a:r>
                      <a:r>
                        <a:rPr lang="en-US" b="1" baseline="0" dirty="0" smtClean="0"/>
                        <a:t> </a:t>
                      </a:r>
                      <a:r>
                        <a:rPr lang="en-US" b="1" dirty="0" smtClean="0"/>
                        <a:t>MIT)</a:t>
                      </a:r>
                      <a:endParaRPr lang="en-US" b="1" dirty="0">
                        <a:solidFill>
                          <a:schemeClr val="tx1"/>
                        </a:solidFill>
                      </a:endParaRPr>
                    </a:p>
                  </a:txBody>
                  <a:tcPr/>
                </a:tc>
                <a:tc>
                  <a:txBody>
                    <a:bodyPr/>
                    <a:lstStyle/>
                    <a:p>
                      <a:pPr algn="ctr"/>
                      <a:r>
                        <a:rPr lang="en-US" b="1" dirty="0" smtClean="0"/>
                        <a:t>(00, UCB)</a:t>
                      </a:r>
                      <a:endParaRPr lang="en-US" b="1" dirty="0">
                        <a:solidFill>
                          <a:schemeClr val="tx1"/>
                        </a:solidFill>
                      </a:endParaRPr>
                    </a:p>
                  </a:txBody>
                  <a:tcPr/>
                </a:tc>
                <a:tc>
                  <a:txBody>
                    <a:bodyPr/>
                    <a:lstStyle/>
                    <a:p>
                      <a:pPr algn="ctr"/>
                      <a:r>
                        <a:rPr lang="en-US" dirty="0" smtClean="0"/>
                        <a:t>(01, UCB)</a:t>
                      </a:r>
                    </a:p>
                    <a:p>
                      <a:pPr algn="ctr"/>
                      <a:r>
                        <a:rPr lang="en-US" b="1" dirty="0" smtClean="0"/>
                        <a:t>(06, MIT)</a:t>
                      </a:r>
                      <a:endParaRPr lang="en-US" b="1" dirty="0">
                        <a:solidFill>
                          <a:schemeClr val="tx1"/>
                        </a:solidFill>
                      </a:endParaRPr>
                    </a:p>
                  </a:txBody>
                  <a:tcPr/>
                </a:tc>
              </a:tr>
              <a:tr h="960120">
                <a:tc>
                  <a:txBody>
                    <a:bodyPr/>
                    <a:lstStyle/>
                    <a:p>
                      <a:pPr algn="ctr"/>
                      <a:r>
                        <a:rPr lang="en-US" dirty="0" smtClean="0"/>
                        <a:t>Dewitt</a:t>
                      </a:r>
                    </a:p>
                    <a:p>
                      <a:pPr algn="ctr"/>
                      <a:r>
                        <a:rPr lang="en-US" sz="1600" dirty="0" smtClean="0"/>
                        <a:t>(</a:t>
                      </a:r>
                      <a:r>
                        <a:rPr lang="az-Cyrl-AZ" sz="1600" dirty="0" smtClean="0"/>
                        <a:t>Ѳ</a:t>
                      </a:r>
                      <a:r>
                        <a:rPr lang="en-US" sz="1600" dirty="0" smtClean="0"/>
                        <a:t>, </a:t>
                      </a:r>
                      <a:r>
                        <a:rPr lang="en-US" sz="1600" dirty="0" err="1" smtClean="0"/>
                        <a:t>Wisc</a:t>
                      </a:r>
                      <a:r>
                        <a:rPr lang="en-US" sz="1600" dirty="0" smtClean="0"/>
                        <a:t>), (08, </a:t>
                      </a:r>
                      <a:r>
                        <a:rPr lang="en-US" sz="1600" b="1" i="1" kern="1200" dirty="0" smtClean="0"/>
                        <a:t>MSR</a:t>
                      </a:r>
                      <a:r>
                        <a:rPr lang="en-US" sz="1600" dirty="0" smtClean="0"/>
                        <a:t>)</a:t>
                      </a:r>
                      <a:endParaRPr lang="en-US" sz="1600" dirty="0"/>
                    </a:p>
                  </a:txBody>
                  <a:tcPr/>
                </a:tc>
                <a:tc>
                  <a:txBody>
                    <a:bodyPr/>
                    <a:lstStyle/>
                    <a:p>
                      <a:pPr algn="ctr"/>
                      <a:r>
                        <a:rPr lang="en-US" dirty="0" smtClean="0"/>
                        <a:t>(00, </a:t>
                      </a:r>
                      <a:r>
                        <a:rPr lang="en-US" dirty="0" err="1" smtClean="0"/>
                        <a:t>Wisc</a:t>
                      </a:r>
                      <a:r>
                        <a:rPr lang="en-US" dirty="0" smtClean="0"/>
                        <a:t>)</a:t>
                      </a:r>
                    </a:p>
                    <a:p>
                      <a:pPr algn="ctr"/>
                      <a:r>
                        <a:rPr lang="en-US" b="1" dirty="0" smtClean="0"/>
                        <a:t>(09, MSR)</a:t>
                      </a:r>
                      <a:endParaRPr lang="en-US" b="1" dirty="0">
                        <a:solidFill>
                          <a:schemeClr val="tx1"/>
                        </a:solidFill>
                      </a:endParaRPr>
                    </a:p>
                  </a:txBody>
                  <a:tcPr/>
                </a:tc>
                <a:tc>
                  <a:txBody>
                    <a:bodyPr/>
                    <a:lstStyle/>
                    <a:p>
                      <a:pPr algn="ctr"/>
                      <a:r>
                        <a:rPr lang="en-US" dirty="0" smtClean="0"/>
                        <a:t>(00,</a:t>
                      </a:r>
                      <a:r>
                        <a:rPr lang="en-US" baseline="0" dirty="0" smtClean="0"/>
                        <a:t> UW)</a:t>
                      </a:r>
                    </a:p>
                    <a:p>
                      <a:pPr algn="ctr"/>
                      <a:r>
                        <a:rPr lang="en-US" baseline="0" dirty="0" smtClean="0"/>
                        <a:t>(01, </a:t>
                      </a:r>
                      <a:r>
                        <a:rPr lang="en-US" baseline="0" dirty="0" err="1" smtClean="0"/>
                        <a:t>Wisc</a:t>
                      </a:r>
                      <a:r>
                        <a:rPr lang="en-US" baseline="0" dirty="0" smtClean="0"/>
                        <a:t>)</a:t>
                      </a:r>
                    </a:p>
                    <a:p>
                      <a:pPr algn="ctr"/>
                      <a:r>
                        <a:rPr lang="en-US" b="1" baseline="0" dirty="0" smtClean="0"/>
                        <a:t>(08, </a:t>
                      </a:r>
                      <a:r>
                        <a:rPr lang="en-US" b="1" dirty="0" smtClean="0"/>
                        <a:t>MSR)</a:t>
                      </a:r>
                      <a:endParaRPr lang="en-US" b="1" dirty="0">
                        <a:solidFill>
                          <a:schemeClr val="tx1"/>
                        </a:solidFill>
                      </a:endParaRPr>
                    </a:p>
                  </a:txBody>
                  <a:tcPr/>
                </a:tc>
                <a:tc>
                  <a:txBody>
                    <a:bodyPr/>
                    <a:lstStyle/>
                    <a:p>
                      <a:pPr algn="ctr"/>
                      <a:r>
                        <a:rPr lang="en-US" dirty="0" smtClean="0"/>
                        <a:t>(01, UW)</a:t>
                      </a:r>
                    </a:p>
                    <a:p>
                      <a:pPr algn="ctr"/>
                      <a:r>
                        <a:rPr lang="en-US" b="1" dirty="0" smtClean="0"/>
                        <a:t>(02, </a:t>
                      </a:r>
                      <a:r>
                        <a:rPr lang="en-US" b="1" dirty="0" err="1" smtClean="0"/>
                        <a:t>Wisc</a:t>
                      </a:r>
                      <a:r>
                        <a:rPr lang="en-US" b="1" dirty="0" smtClean="0"/>
                        <a:t>)</a:t>
                      </a:r>
                      <a:endParaRPr lang="en-US" b="1" dirty="0">
                        <a:solidFill>
                          <a:schemeClr val="tx1"/>
                        </a:solidFill>
                      </a:endParaRPr>
                    </a:p>
                  </a:txBody>
                  <a:tcPr/>
                </a:tc>
              </a:tr>
              <a:tr h="368300">
                <a:tc>
                  <a:txBody>
                    <a:bodyPr/>
                    <a:lstStyle/>
                    <a:p>
                      <a:pPr algn="ctr"/>
                      <a:r>
                        <a:rPr lang="en-US" dirty="0" smtClean="0"/>
                        <a:t>Bernstein </a:t>
                      </a:r>
                      <a:r>
                        <a:rPr lang="en-US" sz="1600" dirty="0" smtClean="0"/>
                        <a:t>(</a:t>
                      </a:r>
                      <a:r>
                        <a:rPr lang="az-Cyrl-AZ" sz="1600" dirty="0" smtClean="0"/>
                        <a:t>Ѳ</a:t>
                      </a:r>
                      <a:r>
                        <a:rPr lang="en-US" sz="1600" dirty="0" smtClean="0"/>
                        <a:t>, </a:t>
                      </a:r>
                      <a:r>
                        <a:rPr lang="en-US" sz="1600" b="1" i="1" dirty="0" smtClean="0"/>
                        <a:t>MSR</a:t>
                      </a:r>
                      <a:r>
                        <a:rPr lang="en-US" sz="1600" dirty="0" smtClean="0"/>
                        <a:t>)</a:t>
                      </a:r>
                      <a:endParaRPr lang="en-US" dirty="0"/>
                    </a:p>
                  </a:txBody>
                  <a:tcPr/>
                </a:tc>
                <a:tc>
                  <a:txBody>
                    <a:bodyPr/>
                    <a:lstStyle/>
                    <a:p>
                      <a:pPr algn="ctr"/>
                      <a:r>
                        <a:rPr lang="en-US" b="1" dirty="0" smtClean="0"/>
                        <a:t>(00, MSR)</a:t>
                      </a:r>
                      <a:endParaRPr lang="en-US" b="1" dirty="0">
                        <a:solidFill>
                          <a:schemeClr val="tx1"/>
                        </a:solidFill>
                      </a:endParaRPr>
                    </a:p>
                  </a:txBody>
                  <a:tcPr/>
                </a:tc>
                <a:tc>
                  <a:txBody>
                    <a:bodyPr/>
                    <a:lstStyle/>
                    <a:p>
                      <a:pPr algn="ctr"/>
                      <a:r>
                        <a:rPr lang="en-US" b="1" dirty="0" smtClean="0"/>
                        <a:t>(00, MSR)</a:t>
                      </a:r>
                      <a:endParaRPr lang="en-US" b="1" dirty="0">
                        <a:solidFill>
                          <a:schemeClr val="tx1"/>
                        </a:solidFill>
                      </a:endParaRPr>
                    </a:p>
                  </a:txBody>
                  <a:tcPr/>
                </a:tc>
                <a:tc>
                  <a:txBody>
                    <a:bodyPr/>
                    <a:lstStyle/>
                    <a:p>
                      <a:pPr algn="ctr"/>
                      <a:r>
                        <a:rPr lang="en-US" b="1" dirty="0" smtClean="0"/>
                        <a:t>(01, MSR)</a:t>
                      </a:r>
                      <a:endParaRPr lang="en-US" b="1" dirty="0">
                        <a:solidFill>
                          <a:schemeClr val="tx1"/>
                        </a:solidFill>
                      </a:endParaRPr>
                    </a:p>
                  </a:txBody>
                  <a:tcPr/>
                </a:tc>
              </a:tr>
              <a:tr h="698500">
                <a:tc>
                  <a:txBody>
                    <a:bodyPr/>
                    <a:lstStyle/>
                    <a:p>
                      <a:pPr algn="ctr"/>
                      <a:r>
                        <a:rPr lang="en-US" dirty="0" smtClean="0"/>
                        <a:t>Carey </a:t>
                      </a:r>
                      <a:r>
                        <a:rPr lang="en-US" sz="1600" dirty="0" smtClean="0"/>
                        <a:t>(</a:t>
                      </a:r>
                      <a:r>
                        <a:rPr lang="az-Cyrl-AZ" sz="1600" dirty="0" smtClean="0"/>
                        <a:t>Ѳ</a:t>
                      </a:r>
                      <a:r>
                        <a:rPr lang="en-US" sz="1600" dirty="0" smtClean="0"/>
                        <a:t>, </a:t>
                      </a:r>
                      <a:r>
                        <a:rPr lang="en-US" sz="1600" dirty="0" err="1" smtClean="0"/>
                        <a:t>Propell</a:t>
                      </a:r>
                      <a:r>
                        <a:rPr lang="en-US" sz="1600" dirty="0" smtClean="0"/>
                        <a:t>),</a:t>
                      </a:r>
                    </a:p>
                    <a:p>
                      <a:pPr algn="ctr"/>
                      <a:r>
                        <a:rPr lang="en-US" sz="1600" dirty="0" smtClean="0"/>
                        <a:t>(02,</a:t>
                      </a:r>
                      <a:r>
                        <a:rPr lang="en-US" sz="1600" baseline="0" dirty="0" smtClean="0"/>
                        <a:t> BEA), (08, </a:t>
                      </a:r>
                      <a:r>
                        <a:rPr lang="en-US" sz="1600" b="1" i="1" baseline="0" dirty="0" smtClean="0"/>
                        <a:t>UCI</a:t>
                      </a:r>
                      <a:r>
                        <a:rPr lang="en-US" sz="1600" baseline="0" dirty="0" smtClean="0"/>
                        <a:t>)</a:t>
                      </a:r>
                      <a:endParaRPr lang="en-US" sz="1600" dirty="0"/>
                    </a:p>
                  </a:txBody>
                  <a:tcPr/>
                </a:tc>
                <a:tc>
                  <a:txBody>
                    <a:bodyPr/>
                    <a:lstStyle/>
                    <a:p>
                      <a:pPr algn="ctr"/>
                      <a:r>
                        <a:rPr lang="en-US" dirty="0" smtClean="0"/>
                        <a:t>(04, BEA)</a:t>
                      </a:r>
                    </a:p>
                    <a:p>
                      <a:pPr algn="ctr"/>
                      <a:r>
                        <a:rPr lang="en-US" b="1" dirty="0" smtClean="0"/>
                        <a:t>(09, UCI)</a:t>
                      </a:r>
                      <a:endParaRPr lang="en-US" b="1" dirty="0">
                        <a:solidFill>
                          <a:schemeClr val="tx1"/>
                        </a:solidFill>
                      </a:endParaRPr>
                    </a:p>
                  </a:txBody>
                  <a:tcPr/>
                </a:tc>
                <a:tc>
                  <a:txBody>
                    <a:bodyPr/>
                    <a:lstStyle/>
                    <a:p>
                      <a:pPr algn="ctr"/>
                      <a:r>
                        <a:rPr lang="en-US" b="1" dirty="0" smtClean="0"/>
                        <a:t>(05, AT&amp;T)</a:t>
                      </a:r>
                      <a:endParaRPr lang="en-US" b="1" dirty="0">
                        <a:solidFill>
                          <a:schemeClr val="tx1"/>
                        </a:solidFill>
                      </a:endParaRPr>
                    </a:p>
                  </a:txBody>
                  <a:tcPr/>
                </a:tc>
                <a:tc>
                  <a:txBody>
                    <a:bodyPr/>
                    <a:lstStyle/>
                    <a:p>
                      <a:pPr algn="ctr"/>
                      <a:r>
                        <a:rPr lang="en-US" b="1" dirty="0" smtClean="0"/>
                        <a:t>(06, BEA)</a:t>
                      </a:r>
                      <a:endParaRPr lang="en-US" b="1" dirty="0">
                        <a:solidFill>
                          <a:schemeClr val="tx1"/>
                        </a:solidFill>
                      </a:endParaRPr>
                    </a:p>
                  </a:txBody>
                  <a:tcPr/>
                </a:tc>
              </a:tr>
              <a:tr h="914400">
                <a:tc>
                  <a:txBody>
                    <a:bodyPr/>
                    <a:lstStyle/>
                    <a:p>
                      <a:pPr algn="ctr"/>
                      <a:r>
                        <a:rPr lang="en-US" dirty="0" smtClean="0"/>
                        <a:t>Halevy</a:t>
                      </a:r>
                    </a:p>
                    <a:p>
                      <a:pPr algn="ctr"/>
                      <a:r>
                        <a:rPr lang="en-US" sz="1600" dirty="0" smtClean="0"/>
                        <a:t>(</a:t>
                      </a:r>
                      <a:r>
                        <a:rPr lang="az-Cyrl-AZ" sz="1600" dirty="0" smtClean="0"/>
                        <a:t>Ѳ</a:t>
                      </a:r>
                      <a:r>
                        <a:rPr lang="en-US" sz="1600" dirty="0" smtClean="0"/>
                        <a:t>, UW), (05, </a:t>
                      </a:r>
                      <a:r>
                        <a:rPr lang="en-US" sz="1600" b="1" i="1" dirty="0" smtClean="0"/>
                        <a:t>Google</a:t>
                      </a:r>
                      <a:r>
                        <a:rPr lang="en-US" sz="1600" dirty="0" smtClean="0"/>
                        <a:t>)</a:t>
                      </a:r>
                      <a:endParaRPr lang="en-US" sz="1600" dirty="0"/>
                    </a:p>
                  </a:txBody>
                  <a:tcPr/>
                </a:tc>
                <a:tc>
                  <a:txBody>
                    <a:bodyPr/>
                    <a:lstStyle/>
                    <a:p>
                      <a:pPr algn="ctr"/>
                      <a:r>
                        <a:rPr lang="en-US" dirty="0" smtClean="0"/>
                        <a:t>(00,</a:t>
                      </a:r>
                      <a:r>
                        <a:rPr lang="en-US" baseline="0" dirty="0" smtClean="0"/>
                        <a:t> UW)</a:t>
                      </a:r>
                    </a:p>
                    <a:p>
                      <a:pPr algn="ctr"/>
                      <a:r>
                        <a:rPr lang="en-US" b="1" baseline="0" dirty="0" smtClean="0"/>
                        <a:t>(07, </a:t>
                      </a:r>
                      <a:r>
                        <a:rPr lang="en-US" b="1" dirty="0" smtClean="0"/>
                        <a:t>Google)</a:t>
                      </a:r>
                      <a:endParaRPr lang="en-US" b="1" dirty="0">
                        <a:solidFill>
                          <a:schemeClr val="tx1"/>
                        </a:solidFill>
                      </a:endParaRPr>
                    </a:p>
                  </a:txBody>
                  <a:tcPr/>
                </a:tc>
                <a:tc>
                  <a:txBody>
                    <a:bodyPr/>
                    <a:lstStyle/>
                    <a:p>
                      <a:pPr algn="ctr"/>
                      <a:r>
                        <a:rPr lang="en-US" dirty="0" smtClean="0"/>
                        <a:t>(00, </a:t>
                      </a:r>
                      <a:r>
                        <a:rPr lang="en-US" dirty="0" err="1" smtClean="0"/>
                        <a:t>Wisc</a:t>
                      </a:r>
                      <a:r>
                        <a:rPr lang="en-US" dirty="0" smtClean="0"/>
                        <a:t>)</a:t>
                      </a:r>
                    </a:p>
                    <a:p>
                      <a:pPr algn="ctr"/>
                      <a:r>
                        <a:rPr lang="en-US" dirty="0" smtClean="0"/>
                        <a:t>(02, UW)</a:t>
                      </a:r>
                    </a:p>
                    <a:p>
                      <a:pPr algn="ctr"/>
                      <a:r>
                        <a:rPr lang="en-US" b="1" dirty="0" smtClean="0"/>
                        <a:t>(05, Google)</a:t>
                      </a:r>
                      <a:endParaRPr lang="en-US" b="1" dirty="0">
                        <a:solidFill>
                          <a:schemeClr val="tx1"/>
                        </a:solidFill>
                      </a:endParaRPr>
                    </a:p>
                  </a:txBody>
                  <a:tcPr/>
                </a:tc>
                <a:tc>
                  <a:txBody>
                    <a:bodyPr/>
                    <a:lstStyle/>
                    <a:p>
                      <a:pPr algn="ctr"/>
                      <a:r>
                        <a:rPr lang="en-US" dirty="0" smtClean="0"/>
                        <a:t>(01, </a:t>
                      </a:r>
                      <a:r>
                        <a:rPr lang="en-US" dirty="0" err="1" smtClean="0"/>
                        <a:t>Wisc</a:t>
                      </a:r>
                      <a:r>
                        <a:rPr lang="en-US" dirty="0" smtClean="0"/>
                        <a:t>)</a:t>
                      </a:r>
                    </a:p>
                    <a:p>
                      <a:pPr algn="ctr"/>
                      <a:r>
                        <a:rPr lang="en-US" b="1" dirty="0" smtClean="0"/>
                        <a:t>(06, UW)</a:t>
                      </a:r>
                      <a:endParaRPr lang="en-US" b="1" dirty="0">
                        <a:solidFill>
                          <a:schemeClr val="tx1"/>
                        </a:solidFill>
                      </a:endParaRPr>
                    </a:p>
                  </a:txBody>
                  <a:tcPr/>
                </a:tc>
              </a:tr>
            </a:tbl>
          </a:graphicData>
        </a:graphic>
      </p:graphicFrame>
      <p:sp>
        <p:nvSpPr>
          <p:cNvPr id="8" name="Oval 7"/>
          <p:cNvSpPr/>
          <p:nvPr/>
        </p:nvSpPr>
        <p:spPr>
          <a:xfrm>
            <a:off x="7164113" y="2275303"/>
            <a:ext cx="1913021" cy="35827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00B0F0"/>
                </a:solidFill>
              </a:rPr>
              <a:t>Out-of-date!</a:t>
            </a:r>
            <a:endParaRPr lang="en-US" sz="1400" b="1" dirty="0">
              <a:solidFill>
                <a:srgbClr val="00B0F0"/>
              </a:solidFill>
            </a:endParaRPr>
          </a:p>
        </p:txBody>
      </p:sp>
      <p:sp>
        <p:nvSpPr>
          <p:cNvPr id="9" name="Oval 8"/>
          <p:cNvSpPr/>
          <p:nvPr/>
        </p:nvSpPr>
        <p:spPr>
          <a:xfrm>
            <a:off x="8666722" y="4232441"/>
            <a:ext cx="1913021" cy="35827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00B0F0"/>
                </a:solidFill>
              </a:rPr>
              <a:t>Out-of-date!</a:t>
            </a:r>
            <a:endParaRPr lang="en-US" sz="1400" b="1" dirty="0">
              <a:solidFill>
                <a:srgbClr val="00B0F0"/>
              </a:solidFill>
            </a:endParaRPr>
          </a:p>
        </p:txBody>
      </p:sp>
      <p:sp>
        <p:nvSpPr>
          <p:cNvPr id="10" name="Oval 9"/>
          <p:cNvSpPr/>
          <p:nvPr/>
        </p:nvSpPr>
        <p:spPr>
          <a:xfrm>
            <a:off x="8653355" y="3176335"/>
            <a:ext cx="1913021" cy="35827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rgbClr val="00B0F0"/>
                </a:solidFill>
              </a:rPr>
              <a:t>Out-of-date!</a:t>
            </a:r>
            <a:endParaRPr lang="en-US" sz="1400" b="1" dirty="0">
              <a:solidFill>
                <a:srgbClr val="00B0F0"/>
              </a:solidFill>
            </a:endParaRPr>
          </a:p>
        </p:txBody>
      </p:sp>
      <p:sp>
        <p:nvSpPr>
          <p:cNvPr id="11" name="Oval 10"/>
          <p:cNvSpPr/>
          <p:nvPr/>
        </p:nvSpPr>
        <p:spPr>
          <a:xfrm>
            <a:off x="7598594" y="4266788"/>
            <a:ext cx="990600" cy="304800"/>
          </a:xfrm>
          <a:prstGeom prst="ellipse">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0000"/>
                </a:solidFill>
              </a:rPr>
              <a:t>ERR!</a:t>
            </a:r>
          </a:p>
        </p:txBody>
      </p:sp>
      <p:sp>
        <p:nvSpPr>
          <p:cNvPr id="12" name="Oval 11"/>
          <p:cNvSpPr/>
          <p:nvPr/>
        </p:nvSpPr>
        <p:spPr>
          <a:xfrm>
            <a:off x="8777707" y="5220368"/>
            <a:ext cx="1783348" cy="541421"/>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bg1"/>
                </a:solidFill>
              </a:rPr>
              <a:t>Slow publishing!</a:t>
            </a:r>
            <a:endParaRPr lang="en-US" sz="1400" b="1" dirty="0">
              <a:solidFill>
                <a:schemeClr val="bg1"/>
              </a:solidFill>
            </a:endParaRPr>
          </a:p>
        </p:txBody>
      </p:sp>
    </p:spTree>
    <p:extLst>
      <p:ext uri="{BB962C8B-B14F-4D97-AF65-F5344CB8AC3E}">
        <p14:creationId xmlns:p14="http://schemas.microsoft.com/office/powerpoint/2010/main" val="13272456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465391" cy="1280890"/>
          </a:xfrm>
        </p:spPr>
        <p:txBody>
          <a:bodyPr>
            <a:normAutofit/>
          </a:bodyPr>
          <a:lstStyle/>
          <a:p>
            <a:r>
              <a:rPr lang="en-US" sz="4000" dirty="0" smtClean="0"/>
              <a:t>But There ARE Opportunities</a:t>
            </a:r>
            <a:endParaRPr lang="en-US" dirty="0"/>
          </a:p>
        </p:txBody>
      </p:sp>
      <p:sp>
        <p:nvSpPr>
          <p:cNvPr id="6" name="Content Placeholder 2"/>
          <p:cNvSpPr>
            <a:spLocks noGrp="1"/>
          </p:cNvSpPr>
          <p:nvPr>
            <p:ph idx="1"/>
          </p:nvPr>
        </p:nvSpPr>
        <p:spPr>
          <a:xfrm>
            <a:off x="2589211" y="5628105"/>
            <a:ext cx="9161631" cy="1229895"/>
          </a:xfrm>
        </p:spPr>
        <p:txBody>
          <a:bodyPr>
            <a:normAutofit/>
          </a:bodyPr>
          <a:lstStyle/>
          <a:p>
            <a:r>
              <a:rPr lang="en-US" kern="0" dirty="0" smtClean="0"/>
              <a:t>Update history </a:t>
            </a:r>
            <a:endParaRPr lang="en-US" kern="0" dirty="0"/>
          </a:p>
          <a:p>
            <a:r>
              <a:rPr lang="en-US" kern="0" dirty="0" smtClean="0"/>
              <a:t>Partial order; e.g., </a:t>
            </a:r>
            <a:r>
              <a:rPr lang="en-US" kern="0" dirty="0" err="1" smtClean="0"/>
              <a:t>single</a:t>
            </a:r>
            <a:r>
              <a:rPr lang="en-US" kern="0" dirty="0" err="1" smtClean="0">
                <a:sym typeface="Wingdings"/>
              </a:rPr>
              <a:t>marrieddivorced</a:t>
            </a:r>
            <a:endParaRPr lang="en-US" kern="0" dirty="0"/>
          </a:p>
        </p:txBody>
      </p:sp>
      <p:graphicFrame>
        <p:nvGraphicFramePr>
          <p:cNvPr id="7" name="Table 6"/>
          <p:cNvGraphicFramePr>
            <a:graphicFrameLocks noGrp="1"/>
          </p:cNvGraphicFramePr>
          <p:nvPr>
            <p:extLst>
              <p:ext uri="{D42A27DB-BD31-4B8C-83A1-F6EECF244321}">
                <p14:modId xmlns:p14="http://schemas.microsoft.com/office/powerpoint/2010/main" val="4267805801"/>
              </p:ext>
            </p:extLst>
          </p:nvPr>
        </p:nvGraphicFramePr>
        <p:xfrm>
          <a:off x="3232463" y="1562758"/>
          <a:ext cx="7128046" cy="3962400"/>
        </p:xfrm>
        <a:graphic>
          <a:graphicData uri="http://schemas.openxmlformats.org/drawingml/2006/table">
            <a:tbl>
              <a:tblPr firstRow="1" bandRow="1">
                <a:tableStyleId>{1E171933-4619-4E11-9A3F-F7608DF75F80}</a:tableStyleId>
              </a:tblPr>
              <a:tblGrid>
                <a:gridCol w="2436167"/>
                <a:gridCol w="1624112"/>
                <a:gridCol w="1624112"/>
                <a:gridCol w="1443655"/>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596900">
                <a:tc>
                  <a:txBody>
                    <a:bodyPr/>
                    <a:lstStyle/>
                    <a:p>
                      <a:pPr algn="ctr"/>
                      <a:r>
                        <a:rPr lang="en-US" dirty="0" err="1" smtClean="0"/>
                        <a:t>Stonebraker</a:t>
                      </a:r>
                      <a:r>
                        <a:rPr lang="en-US" dirty="0" smtClean="0"/>
                        <a:t> </a:t>
                      </a:r>
                      <a:br>
                        <a:rPr lang="en-US" dirty="0" smtClean="0"/>
                      </a:br>
                      <a:r>
                        <a:rPr lang="en-US" sz="1600" dirty="0" smtClean="0"/>
                        <a:t>(</a:t>
                      </a:r>
                      <a:r>
                        <a:rPr lang="az-Cyrl-AZ" sz="1600" dirty="0" smtClean="0"/>
                        <a:t>Ѳ</a:t>
                      </a:r>
                      <a:r>
                        <a:rPr lang="en-US" sz="1600" dirty="0" smtClean="0"/>
                        <a:t>, UCB), (02, </a:t>
                      </a:r>
                      <a:r>
                        <a:rPr lang="en-US" sz="1600" b="1" i="1" kern="1200" dirty="0" smtClean="0"/>
                        <a:t>MIT</a:t>
                      </a:r>
                      <a:r>
                        <a:rPr lang="en-US" sz="1600" dirty="0" smtClean="0"/>
                        <a:t>)</a:t>
                      </a:r>
                      <a:endParaRPr lang="en-US" dirty="0"/>
                    </a:p>
                  </a:txBody>
                  <a:tcPr/>
                </a:tc>
                <a:tc>
                  <a:txBody>
                    <a:bodyPr/>
                    <a:lstStyle/>
                    <a:p>
                      <a:pPr algn="ctr"/>
                      <a:r>
                        <a:rPr lang="en-US" b="1" dirty="0" smtClean="0"/>
                        <a:t>(03,</a:t>
                      </a:r>
                      <a:r>
                        <a:rPr lang="en-US" b="1" baseline="0" dirty="0" smtClean="0"/>
                        <a:t> </a:t>
                      </a:r>
                      <a:r>
                        <a:rPr lang="en-US" b="1" dirty="0" smtClean="0"/>
                        <a:t>MIT)</a:t>
                      </a:r>
                      <a:endParaRPr lang="en-US" b="1" dirty="0">
                        <a:solidFill>
                          <a:schemeClr val="tx1"/>
                        </a:solidFill>
                      </a:endParaRPr>
                    </a:p>
                  </a:txBody>
                  <a:tcPr/>
                </a:tc>
                <a:tc>
                  <a:txBody>
                    <a:bodyPr/>
                    <a:lstStyle/>
                    <a:p>
                      <a:pPr algn="ctr"/>
                      <a:r>
                        <a:rPr lang="en-US" b="1" dirty="0" smtClean="0"/>
                        <a:t>(00, UCB)</a:t>
                      </a:r>
                      <a:endParaRPr lang="en-US" b="1" dirty="0">
                        <a:solidFill>
                          <a:schemeClr val="tx1"/>
                        </a:solidFill>
                      </a:endParaRPr>
                    </a:p>
                  </a:txBody>
                  <a:tcPr/>
                </a:tc>
                <a:tc>
                  <a:txBody>
                    <a:bodyPr/>
                    <a:lstStyle/>
                    <a:p>
                      <a:pPr algn="ctr"/>
                      <a:r>
                        <a:rPr lang="en-US" dirty="0" smtClean="0"/>
                        <a:t>(01, UCB)</a:t>
                      </a:r>
                    </a:p>
                    <a:p>
                      <a:pPr algn="ctr"/>
                      <a:r>
                        <a:rPr lang="en-US" b="1" dirty="0" smtClean="0"/>
                        <a:t>(06, MIT)</a:t>
                      </a:r>
                      <a:endParaRPr lang="en-US" b="1" dirty="0">
                        <a:solidFill>
                          <a:schemeClr val="tx1"/>
                        </a:solidFill>
                      </a:endParaRPr>
                    </a:p>
                  </a:txBody>
                  <a:tcPr/>
                </a:tc>
              </a:tr>
              <a:tr h="960120">
                <a:tc>
                  <a:txBody>
                    <a:bodyPr/>
                    <a:lstStyle/>
                    <a:p>
                      <a:pPr algn="ctr"/>
                      <a:r>
                        <a:rPr lang="en-US" dirty="0" smtClean="0"/>
                        <a:t>Dewitt</a:t>
                      </a:r>
                    </a:p>
                    <a:p>
                      <a:pPr algn="ctr"/>
                      <a:r>
                        <a:rPr lang="en-US" sz="1600" dirty="0" smtClean="0"/>
                        <a:t>(</a:t>
                      </a:r>
                      <a:r>
                        <a:rPr lang="az-Cyrl-AZ" sz="1600" dirty="0" smtClean="0"/>
                        <a:t>Ѳ</a:t>
                      </a:r>
                      <a:r>
                        <a:rPr lang="en-US" sz="1600" dirty="0" smtClean="0"/>
                        <a:t>, </a:t>
                      </a:r>
                      <a:r>
                        <a:rPr lang="en-US" sz="1600" dirty="0" err="1" smtClean="0"/>
                        <a:t>Wisc</a:t>
                      </a:r>
                      <a:r>
                        <a:rPr lang="en-US" sz="1600" dirty="0" smtClean="0"/>
                        <a:t>), (08, </a:t>
                      </a:r>
                      <a:r>
                        <a:rPr lang="en-US" sz="1600" b="1" i="1" kern="1200" dirty="0" smtClean="0"/>
                        <a:t>MSR</a:t>
                      </a:r>
                      <a:r>
                        <a:rPr lang="en-US" sz="1600" dirty="0" smtClean="0"/>
                        <a:t>)</a:t>
                      </a:r>
                      <a:endParaRPr lang="en-US" sz="1600" dirty="0"/>
                    </a:p>
                  </a:txBody>
                  <a:tcPr/>
                </a:tc>
                <a:tc>
                  <a:txBody>
                    <a:bodyPr/>
                    <a:lstStyle/>
                    <a:p>
                      <a:pPr algn="ctr"/>
                      <a:r>
                        <a:rPr lang="en-US" dirty="0" smtClean="0"/>
                        <a:t>(00, </a:t>
                      </a:r>
                      <a:r>
                        <a:rPr lang="en-US" dirty="0" err="1" smtClean="0"/>
                        <a:t>Wisc</a:t>
                      </a:r>
                      <a:r>
                        <a:rPr lang="en-US" dirty="0" smtClean="0"/>
                        <a:t>)</a:t>
                      </a:r>
                    </a:p>
                    <a:p>
                      <a:pPr algn="ctr"/>
                      <a:r>
                        <a:rPr lang="en-US" b="1" dirty="0" smtClean="0"/>
                        <a:t>(09, MSR)</a:t>
                      </a:r>
                      <a:endParaRPr lang="en-US" b="1" dirty="0">
                        <a:solidFill>
                          <a:schemeClr val="tx1"/>
                        </a:solidFill>
                      </a:endParaRPr>
                    </a:p>
                  </a:txBody>
                  <a:tcPr/>
                </a:tc>
                <a:tc>
                  <a:txBody>
                    <a:bodyPr/>
                    <a:lstStyle/>
                    <a:p>
                      <a:pPr algn="ctr"/>
                      <a:r>
                        <a:rPr lang="en-US" dirty="0" smtClean="0"/>
                        <a:t>(00,</a:t>
                      </a:r>
                      <a:r>
                        <a:rPr lang="en-US" baseline="0" dirty="0" smtClean="0"/>
                        <a:t> UW)</a:t>
                      </a:r>
                    </a:p>
                    <a:p>
                      <a:pPr algn="ctr"/>
                      <a:r>
                        <a:rPr lang="en-US" baseline="0" dirty="0" smtClean="0"/>
                        <a:t>(01, </a:t>
                      </a:r>
                      <a:r>
                        <a:rPr lang="en-US" baseline="0" dirty="0" err="1" smtClean="0"/>
                        <a:t>Wisc</a:t>
                      </a:r>
                      <a:r>
                        <a:rPr lang="en-US" baseline="0" dirty="0" smtClean="0"/>
                        <a:t>)</a:t>
                      </a:r>
                    </a:p>
                    <a:p>
                      <a:pPr algn="ctr"/>
                      <a:r>
                        <a:rPr lang="en-US" b="1" baseline="0" dirty="0" smtClean="0"/>
                        <a:t>(08, </a:t>
                      </a:r>
                      <a:r>
                        <a:rPr lang="en-US" b="1" dirty="0" smtClean="0"/>
                        <a:t>MSR)</a:t>
                      </a:r>
                      <a:endParaRPr lang="en-US" b="1" dirty="0">
                        <a:solidFill>
                          <a:schemeClr val="tx1"/>
                        </a:solidFill>
                      </a:endParaRPr>
                    </a:p>
                  </a:txBody>
                  <a:tcPr/>
                </a:tc>
                <a:tc>
                  <a:txBody>
                    <a:bodyPr/>
                    <a:lstStyle/>
                    <a:p>
                      <a:pPr algn="ctr"/>
                      <a:r>
                        <a:rPr lang="en-US" dirty="0" smtClean="0"/>
                        <a:t>(01, UW)</a:t>
                      </a:r>
                    </a:p>
                    <a:p>
                      <a:pPr algn="ctr"/>
                      <a:r>
                        <a:rPr lang="en-US" b="1" dirty="0" smtClean="0"/>
                        <a:t>(02, </a:t>
                      </a:r>
                      <a:r>
                        <a:rPr lang="en-US" b="1" dirty="0" err="1" smtClean="0"/>
                        <a:t>Wisc</a:t>
                      </a:r>
                      <a:r>
                        <a:rPr lang="en-US" b="1" dirty="0" smtClean="0"/>
                        <a:t>)</a:t>
                      </a:r>
                      <a:endParaRPr lang="en-US" b="1" dirty="0">
                        <a:solidFill>
                          <a:schemeClr val="tx1"/>
                        </a:solidFill>
                      </a:endParaRPr>
                    </a:p>
                  </a:txBody>
                  <a:tcPr/>
                </a:tc>
              </a:tr>
              <a:tr h="368300">
                <a:tc>
                  <a:txBody>
                    <a:bodyPr/>
                    <a:lstStyle/>
                    <a:p>
                      <a:pPr algn="ctr"/>
                      <a:r>
                        <a:rPr lang="en-US" dirty="0" smtClean="0"/>
                        <a:t>Bernstein </a:t>
                      </a:r>
                      <a:r>
                        <a:rPr lang="en-US" sz="1600" dirty="0" smtClean="0"/>
                        <a:t>(</a:t>
                      </a:r>
                      <a:r>
                        <a:rPr lang="az-Cyrl-AZ" sz="1600" dirty="0" smtClean="0"/>
                        <a:t>Ѳ</a:t>
                      </a:r>
                      <a:r>
                        <a:rPr lang="en-US" sz="1600" dirty="0" smtClean="0"/>
                        <a:t>, </a:t>
                      </a:r>
                      <a:r>
                        <a:rPr lang="en-US" sz="1600" b="1" i="1" dirty="0" smtClean="0"/>
                        <a:t>MSR</a:t>
                      </a:r>
                      <a:r>
                        <a:rPr lang="en-US" sz="1600" dirty="0" smtClean="0"/>
                        <a:t>)</a:t>
                      </a:r>
                      <a:endParaRPr lang="en-US" dirty="0"/>
                    </a:p>
                  </a:txBody>
                  <a:tcPr/>
                </a:tc>
                <a:tc>
                  <a:txBody>
                    <a:bodyPr/>
                    <a:lstStyle/>
                    <a:p>
                      <a:pPr algn="ctr"/>
                      <a:r>
                        <a:rPr lang="en-US" b="1" dirty="0" smtClean="0"/>
                        <a:t>(00, MSR)</a:t>
                      </a:r>
                      <a:endParaRPr lang="en-US" b="1" dirty="0">
                        <a:solidFill>
                          <a:schemeClr val="tx1"/>
                        </a:solidFill>
                      </a:endParaRPr>
                    </a:p>
                  </a:txBody>
                  <a:tcPr/>
                </a:tc>
                <a:tc>
                  <a:txBody>
                    <a:bodyPr/>
                    <a:lstStyle/>
                    <a:p>
                      <a:pPr algn="ctr"/>
                      <a:r>
                        <a:rPr lang="en-US" b="1" dirty="0" smtClean="0"/>
                        <a:t>(00, MSR)</a:t>
                      </a:r>
                      <a:endParaRPr lang="en-US" b="1" dirty="0">
                        <a:solidFill>
                          <a:schemeClr val="tx1"/>
                        </a:solidFill>
                      </a:endParaRPr>
                    </a:p>
                  </a:txBody>
                  <a:tcPr/>
                </a:tc>
                <a:tc>
                  <a:txBody>
                    <a:bodyPr/>
                    <a:lstStyle/>
                    <a:p>
                      <a:pPr algn="ctr"/>
                      <a:r>
                        <a:rPr lang="en-US" b="1" dirty="0" smtClean="0"/>
                        <a:t>(01, MSR)</a:t>
                      </a:r>
                      <a:endParaRPr lang="en-US" b="1" dirty="0">
                        <a:solidFill>
                          <a:schemeClr val="tx1"/>
                        </a:solidFill>
                      </a:endParaRPr>
                    </a:p>
                  </a:txBody>
                  <a:tcPr/>
                </a:tc>
              </a:tr>
              <a:tr h="698500">
                <a:tc>
                  <a:txBody>
                    <a:bodyPr/>
                    <a:lstStyle/>
                    <a:p>
                      <a:pPr algn="ctr"/>
                      <a:r>
                        <a:rPr lang="en-US" dirty="0" smtClean="0"/>
                        <a:t>Carey </a:t>
                      </a:r>
                      <a:r>
                        <a:rPr lang="en-US" sz="1600" dirty="0" smtClean="0"/>
                        <a:t>(</a:t>
                      </a:r>
                      <a:r>
                        <a:rPr lang="az-Cyrl-AZ" sz="1600" dirty="0" smtClean="0"/>
                        <a:t>Ѳ</a:t>
                      </a:r>
                      <a:r>
                        <a:rPr lang="en-US" sz="1600" dirty="0" smtClean="0"/>
                        <a:t>, </a:t>
                      </a:r>
                      <a:r>
                        <a:rPr lang="en-US" sz="1600" dirty="0" err="1" smtClean="0"/>
                        <a:t>Propell</a:t>
                      </a:r>
                      <a:r>
                        <a:rPr lang="en-US" sz="1600" dirty="0" smtClean="0"/>
                        <a:t>),</a:t>
                      </a:r>
                    </a:p>
                    <a:p>
                      <a:pPr algn="ctr"/>
                      <a:r>
                        <a:rPr lang="en-US" sz="1600" dirty="0" smtClean="0"/>
                        <a:t>(02,</a:t>
                      </a:r>
                      <a:r>
                        <a:rPr lang="en-US" sz="1600" baseline="0" dirty="0" smtClean="0"/>
                        <a:t> BEA), (08, </a:t>
                      </a:r>
                      <a:r>
                        <a:rPr lang="en-US" sz="1600" b="1" i="1" baseline="0" dirty="0" smtClean="0"/>
                        <a:t>UCI</a:t>
                      </a:r>
                      <a:r>
                        <a:rPr lang="en-US" sz="1600" baseline="0" dirty="0" smtClean="0"/>
                        <a:t>)</a:t>
                      </a:r>
                      <a:endParaRPr lang="en-US" sz="1600" dirty="0"/>
                    </a:p>
                  </a:txBody>
                  <a:tcPr/>
                </a:tc>
                <a:tc>
                  <a:txBody>
                    <a:bodyPr/>
                    <a:lstStyle/>
                    <a:p>
                      <a:pPr algn="ctr"/>
                      <a:r>
                        <a:rPr lang="en-US" dirty="0" smtClean="0"/>
                        <a:t>(04, BEA)</a:t>
                      </a:r>
                    </a:p>
                    <a:p>
                      <a:pPr algn="ctr"/>
                      <a:r>
                        <a:rPr lang="en-US" b="1" dirty="0" smtClean="0"/>
                        <a:t>(09, UCI)</a:t>
                      </a:r>
                      <a:endParaRPr lang="en-US" b="1" dirty="0">
                        <a:solidFill>
                          <a:schemeClr val="tx1"/>
                        </a:solidFill>
                      </a:endParaRPr>
                    </a:p>
                  </a:txBody>
                  <a:tcPr/>
                </a:tc>
                <a:tc>
                  <a:txBody>
                    <a:bodyPr/>
                    <a:lstStyle/>
                    <a:p>
                      <a:pPr algn="ctr"/>
                      <a:r>
                        <a:rPr lang="en-US" b="1" dirty="0" smtClean="0"/>
                        <a:t>(05, AT&amp;T)</a:t>
                      </a:r>
                      <a:endParaRPr lang="en-US" b="1" dirty="0">
                        <a:solidFill>
                          <a:schemeClr val="tx1"/>
                        </a:solidFill>
                      </a:endParaRPr>
                    </a:p>
                  </a:txBody>
                  <a:tcPr/>
                </a:tc>
                <a:tc>
                  <a:txBody>
                    <a:bodyPr/>
                    <a:lstStyle/>
                    <a:p>
                      <a:pPr algn="ctr"/>
                      <a:r>
                        <a:rPr lang="en-US" b="1" dirty="0" smtClean="0"/>
                        <a:t>(06, BEA)</a:t>
                      </a:r>
                      <a:endParaRPr lang="en-US" b="1" dirty="0">
                        <a:solidFill>
                          <a:schemeClr val="tx1"/>
                        </a:solidFill>
                      </a:endParaRPr>
                    </a:p>
                  </a:txBody>
                  <a:tcPr/>
                </a:tc>
              </a:tr>
              <a:tr h="914400">
                <a:tc>
                  <a:txBody>
                    <a:bodyPr/>
                    <a:lstStyle/>
                    <a:p>
                      <a:pPr algn="ctr"/>
                      <a:r>
                        <a:rPr lang="en-US" dirty="0" smtClean="0"/>
                        <a:t>Halevy</a:t>
                      </a:r>
                    </a:p>
                    <a:p>
                      <a:pPr algn="ctr"/>
                      <a:r>
                        <a:rPr lang="en-US" sz="1600" dirty="0" smtClean="0"/>
                        <a:t>(</a:t>
                      </a:r>
                      <a:r>
                        <a:rPr lang="az-Cyrl-AZ" sz="1600" dirty="0" smtClean="0"/>
                        <a:t>Ѳ</a:t>
                      </a:r>
                      <a:r>
                        <a:rPr lang="en-US" sz="1600" dirty="0" smtClean="0"/>
                        <a:t>, UW), (05, </a:t>
                      </a:r>
                      <a:r>
                        <a:rPr lang="en-US" sz="1600" b="1" i="1" dirty="0" smtClean="0"/>
                        <a:t>Google</a:t>
                      </a:r>
                      <a:r>
                        <a:rPr lang="en-US" sz="1600" dirty="0" smtClean="0"/>
                        <a:t>)</a:t>
                      </a:r>
                      <a:endParaRPr lang="en-US" sz="1600" dirty="0"/>
                    </a:p>
                  </a:txBody>
                  <a:tcPr/>
                </a:tc>
                <a:tc>
                  <a:txBody>
                    <a:bodyPr/>
                    <a:lstStyle/>
                    <a:p>
                      <a:pPr algn="ctr"/>
                      <a:r>
                        <a:rPr lang="en-US" dirty="0" smtClean="0"/>
                        <a:t>(00,</a:t>
                      </a:r>
                      <a:r>
                        <a:rPr lang="en-US" baseline="0" dirty="0" smtClean="0"/>
                        <a:t> UW)</a:t>
                      </a:r>
                    </a:p>
                    <a:p>
                      <a:pPr algn="ctr"/>
                      <a:r>
                        <a:rPr lang="en-US" b="1" baseline="0" dirty="0" smtClean="0"/>
                        <a:t>(07, </a:t>
                      </a:r>
                      <a:r>
                        <a:rPr lang="en-US" b="1" dirty="0" smtClean="0"/>
                        <a:t>Google)</a:t>
                      </a:r>
                      <a:endParaRPr lang="en-US" b="1" dirty="0">
                        <a:solidFill>
                          <a:schemeClr val="tx1"/>
                        </a:solidFill>
                      </a:endParaRPr>
                    </a:p>
                  </a:txBody>
                  <a:tcPr/>
                </a:tc>
                <a:tc>
                  <a:txBody>
                    <a:bodyPr/>
                    <a:lstStyle/>
                    <a:p>
                      <a:pPr algn="ctr"/>
                      <a:r>
                        <a:rPr lang="en-US" dirty="0" smtClean="0"/>
                        <a:t>(00, </a:t>
                      </a:r>
                      <a:r>
                        <a:rPr lang="en-US" dirty="0" err="1" smtClean="0"/>
                        <a:t>Wisc</a:t>
                      </a:r>
                      <a:r>
                        <a:rPr lang="en-US" dirty="0" smtClean="0"/>
                        <a:t>)</a:t>
                      </a:r>
                    </a:p>
                    <a:p>
                      <a:pPr algn="ctr"/>
                      <a:r>
                        <a:rPr lang="en-US" dirty="0" smtClean="0"/>
                        <a:t>(02, UW)</a:t>
                      </a:r>
                    </a:p>
                    <a:p>
                      <a:pPr algn="ctr"/>
                      <a:r>
                        <a:rPr lang="en-US" b="1" dirty="0" smtClean="0"/>
                        <a:t>(05, Google)</a:t>
                      </a:r>
                      <a:endParaRPr lang="en-US" b="1" dirty="0">
                        <a:solidFill>
                          <a:schemeClr val="tx1"/>
                        </a:solidFill>
                      </a:endParaRPr>
                    </a:p>
                  </a:txBody>
                  <a:tcPr/>
                </a:tc>
                <a:tc>
                  <a:txBody>
                    <a:bodyPr/>
                    <a:lstStyle/>
                    <a:p>
                      <a:pPr algn="ctr"/>
                      <a:r>
                        <a:rPr lang="en-US" dirty="0" smtClean="0"/>
                        <a:t>(01, </a:t>
                      </a:r>
                      <a:r>
                        <a:rPr lang="en-US" dirty="0" err="1" smtClean="0"/>
                        <a:t>Wisc</a:t>
                      </a:r>
                      <a:r>
                        <a:rPr lang="en-US" dirty="0" smtClean="0"/>
                        <a:t>)</a:t>
                      </a:r>
                    </a:p>
                    <a:p>
                      <a:pPr algn="ctr"/>
                      <a:r>
                        <a:rPr lang="en-US" b="1" dirty="0" smtClean="0"/>
                        <a:t>(06, UW)</a:t>
                      </a:r>
                      <a:endParaRPr lang="en-US" b="1" dirty="0">
                        <a:solidFill>
                          <a:schemeClr val="tx1"/>
                        </a:solidFill>
                      </a:endParaRPr>
                    </a:p>
                  </a:txBody>
                  <a:tcPr/>
                </a:tc>
              </a:tr>
            </a:tbl>
          </a:graphicData>
        </a:graphic>
      </p:graphicFrame>
      <p:sp>
        <p:nvSpPr>
          <p:cNvPr id="13" name="Rounded Rectangle 12"/>
          <p:cNvSpPr/>
          <p:nvPr/>
        </p:nvSpPr>
        <p:spPr bwMode="auto">
          <a:xfrm>
            <a:off x="5894930" y="1962220"/>
            <a:ext cx="588753" cy="390621"/>
          </a:xfrm>
          <a:prstGeom prst="roundRect">
            <a:avLst/>
          </a:prstGeom>
          <a:noFill/>
          <a:ln w="38100" cap="flat" cmpd="sng" algn="ctr">
            <a:solidFill>
              <a:schemeClr val="accent1">
                <a:lumMod val="60000"/>
                <a:lumOff val="40000"/>
              </a:schemeClr>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41263441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543902"/>
            <a:ext cx="9010316" cy="1280890"/>
          </a:xfrm>
        </p:spPr>
        <p:txBody>
          <a:bodyPr>
            <a:normAutofit fontScale="90000"/>
          </a:bodyPr>
          <a:lstStyle/>
          <a:p>
            <a:r>
              <a:rPr lang="en-US" sz="4000" dirty="0"/>
              <a:t>Key Solution 1. Data </a:t>
            </a:r>
            <a:r>
              <a:rPr lang="en-US" sz="4000" dirty="0" smtClean="0"/>
              <a:t>Currency </a:t>
            </a:r>
            <a:br>
              <a:rPr lang="en-US" sz="4000" dirty="0" smtClean="0"/>
            </a:br>
            <a:r>
              <a:rPr lang="en-US" sz="2700" dirty="0"/>
              <a:t> </a:t>
            </a:r>
            <a:r>
              <a:rPr lang="en-US" sz="2700" dirty="0" smtClean="0"/>
              <a:t>                                              </a:t>
            </a:r>
            <a:r>
              <a:rPr lang="en-US" sz="2700" dirty="0"/>
              <a:t> </a:t>
            </a:r>
            <a:r>
              <a:rPr lang="en-US" sz="2700" dirty="0" smtClean="0"/>
              <a:t>[Fan et al. PODS’11, Fan et al. ICDE’13]</a:t>
            </a:r>
            <a:br>
              <a:rPr lang="en-US" sz="2700" dirty="0" smtClean="0"/>
            </a:br>
            <a:endParaRPr lang="en-US" sz="2200" dirty="0"/>
          </a:p>
        </p:txBody>
      </p:sp>
      <p:sp>
        <p:nvSpPr>
          <p:cNvPr id="6" name="Content Placeholder 2"/>
          <p:cNvSpPr>
            <a:spLocks noGrp="1"/>
          </p:cNvSpPr>
          <p:nvPr>
            <p:ph idx="1"/>
          </p:nvPr>
        </p:nvSpPr>
        <p:spPr>
          <a:xfrm>
            <a:off x="2589211" y="5628105"/>
            <a:ext cx="9161631" cy="1229895"/>
          </a:xfrm>
        </p:spPr>
        <p:txBody>
          <a:bodyPr>
            <a:normAutofit/>
          </a:bodyPr>
          <a:lstStyle/>
          <a:p>
            <a:r>
              <a:rPr lang="en-US" kern="0" dirty="0" smtClean="0"/>
              <a:t>What if there are even NO timestamps?</a:t>
            </a:r>
          </a:p>
        </p:txBody>
      </p:sp>
      <p:graphicFrame>
        <p:nvGraphicFramePr>
          <p:cNvPr id="7" name="Table 6"/>
          <p:cNvGraphicFramePr>
            <a:graphicFrameLocks noGrp="1"/>
          </p:cNvGraphicFramePr>
          <p:nvPr>
            <p:extLst>
              <p:ext uri="{D42A27DB-BD31-4B8C-83A1-F6EECF244321}">
                <p14:modId xmlns:p14="http://schemas.microsoft.com/office/powerpoint/2010/main" val="176857001"/>
              </p:ext>
            </p:extLst>
          </p:nvPr>
        </p:nvGraphicFramePr>
        <p:xfrm>
          <a:off x="3232463" y="1562758"/>
          <a:ext cx="7128046" cy="3962400"/>
        </p:xfrm>
        <a:graphic>
          <a:graphicData uri="http://schemas.openxmlformats.org/drawingml/2006/table">
            <a:tbl>
              <a:tblPr firstRow="1" bandRow="1">
                <a:tableStyleId>{1E171933-4619-4E11-9A3F-F7608DF75F80}</a:tableStyleId>
              </a:tblPr>
              <a:tblGrid>
                <a:gridCol w="2436167"/>
                <a:gridCol w="1624112"/>
                <a:gridCol w="1624112"/>
                <a:gridCol w="1443655"/>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596900">
                <a:tc>
                  <a:txBody>
                    <a:bodyPr/>
                    <a:lstStyle/>
                    <a:p>
                      <a:pPr algn="ctr"/>
                      <a:r>
                        <a:rPr lang="en-US" dirty="0" err="1" smtClean="0"/>
                        <a:t>Stonebraker</a:t>
                      </a:r>
                      <a:r>
                        <a:rPr lang="en-US" dirty="0" smtClean="0"/>
                        <a:t> </a:t>
                      </a:r>
                      <a:br>
                        <a:rPr lang="en-US" dirty="0" smtClean="0"/>
                      </a:br>
                      <a:r>
                        <a:rPr lang="en-US" sz="1600" dirty="0" smtClean="0"/>
                        <a:t>(02, </a:t>
                      </a:r>
                      <a:r>
                        <a:rPr lang="en-US" sz="1600" b="1" i="1" kern="1200" dirty="0" smtClean="0"/>
                        <a:t>MIT</a:t>
                      </a:r>
                      <a:r>
                        <a:rPr lang="en-US" sz="1600" dirty="0" smtClean="0"/>
                        <a:t>)</a:t>
                      </a:r>
                      <a:endParaRPr lang="en-US" dirty="0"/>
                    </a:p>
                  </a:txBody>
                  <a:tcPr/>
                </a:tc>
                <a:tc>
                  <a:txBody>
                    <a:bodyPr/>
                    <a:lstStyle/>
                    <a:p>
                      <a:pPr algn="ctr"/>
                      <a:r>
                        <a:rPr lang="en-US" b="0" dirty="0" smtClean="0"/>
                        <a:t>MIT</a:t>
                      </a:r>
                      <a:endParaRPr lang="en-US" b="0" dirty="0">
                        <a:solidFill>
                          <a:schemeClr val="tx1"/>
                        </a:solidFill>
                      </a:endParaRPr>
                    </a:p>
                  </a:txBody>
                  <a:tcPr/>
                </a:tc>
                <a:tc>
                  <a:txBody>
                    <a:bodyPr/>
                    <a:lstStyle/>
                    <a:p>
                      <a:pPr algn="ctr"/>
                      <a:r>
                        <a:rPr lang="en-US" b="0" dirty="0" smtClean="0"/>
                        <a:t>UCB</a:t>
                      </a:r>
                      <a:endParaRPr lang="en-US" b="0" dirty="0">
                        <a:solidFill>
                          <a:schemeClr val="tx1"/>
                        </a:solidFill>
                      </a:endParaRPr>
                    </a:p>
                  </a:txBody>
                  <a:tcPr/>
                </a:tc>
                <a:tc>
                  <a:txBody>
                    <a:bodyPr/>
                    <a:lstStyle/>
                    <a:p>
                      <a:pPr algn="ctr"/>
                      <a:r>
                        <a:rPr lang="en-US" b="0" dirty="0" smtClean="0"/>
                        <a:t>UCB</a:t>
                      </a:r>
                    </a:p>
                    <a:p>
                      <a:pPr algn="ctr"/>
                      <a:r>
                        <a:rPr lang="en-US" b="0" dirty="0" smtClean="0"/>
                        <a:t>MIT</a:t>
                      </a:r>
                      <a:endParaRPr lang="en-US" b="0" dirty="0">
                        <a:solidFill>
                          <a:schemeClr val="tx1"/>
                        </a:solidFill>
                      </a:endParaRPr>
                    </a:p>
                  </a:txBody>
                  <a:tcPr/>
                </a:tc>
              </a:tr>
              <a:tr h="960120">
                <a:tc>
                  <a:txBody>
                    <a:bodyPr/>
                    <a:lstStyle/>
                    <a:p>
                      <a:pPr algn="ctr"/>
                      <a:r>
                        <a:rPr lang="en-US" dirty="0" smtClean="0"/>
                        <a:t>Dewitt</a:t>
                      </a:r>
                    </a:p>
                    <a:p>
                      <a:pPr algn="ctr"/>
                      <a:r>
                        <a:rPr lang="en-US" sz="1600" dirty="0" smtClean="0"/>
                        <a:t>(08, </a:t>
                      </a:r>
                      <a:r>
                        <a:rPr lang="en-US" sz="1600" b="1" i="1" kern="1200" dirty="0" smtClean="0"/>
                        <a:t>MSR</a:t>
                      </a:r>
                      <a:r>
                        <a:rPr lang="en-US" sz="1600" dirty="0" smtClean="0"/>
                        <a:t>)</a:t>
                      </a:r>
                      <a:endParaRPr lang="en-US" sz="1600" dirty="0"/>
                    </a:p>
                  </a:txBody>
                  <a:tcPr/>
                </a:tc>
                <a:tc>
                  <a:txBody>
                    <a:bodyPr/>
                    <a:lstStyle/>
                    <a:p>
                      <a:pPr algn="ctr"/>
                      <a:r>
                        <a:rPr lang="en-US" b="0" dirty="0" err="1" smtClean="0"/>
                        <a:t>Wisc</a:t>
                      </a:r>
                      <a:endParaRPr lang="en-US" b="0" dirty="0" smtClean="0"/>
                    </a:p>
                    <a:p>
                      <a:pPr algn="ctr"/>
                      <a:r>
                        <a:rPr lang="en-US" b="0" dirty="0" smtClean="0"/>
                        <a:t>MSR</a:t>
                      </a:r>
                      <a:endParaRPr lang="en-US" b="0" dirty="0">
                        <a:solidFill>
                          <a:schemeClr val="tx1"/>
                        </a:solidFill>
                      </a:endParaRPr>
                    </a:p>
                  </a:txBody>
                  <a:tcPr/>
                </a:tc>
                <a:tc>
                  <a:txBody>
                    <a:bodyPr/>
                    <a:lstStyle/>
                    <a:p>
                      <a:pPr algn="ctr"/>
                      <a:r>
                        <a:rPr lang="en-US" b="0" baseline="0" dirty="0" smtClean="0"/>
                        <a:t>UW</a:t>
                      </a:r>
                    </a:p>
                    <a:p>
                      <a:pPr algn="ctr"/>
                      <a:r>
                        <a:rPr lang="en-US" b="0" baseline="0" dirty="0" err="1" smtClean="0"/>
                        <a:t>Wisc</a:t>
                      </a:r>
                      <a:endParaRPr lang="en-US" b="0" baseline="0" dirty="0" smtClean="0"/>
                    </a:p>
                    <a:p>
                      <a:pPr algn="ctr"/>
                      <a:r>
                        <a:rPr lang="en-US" b="0" dirty="0" smtClean="0"/>
                        <a:t>MSR</a:t>
                      </a:r>
                      <a:endParaRPr lang="en-US" b="0" dirty="0">
                        <a:solidFill>
                          <a:schemeClr val="tx1"/>
                        </a:solidFill>
                      </a:endParaRPr>
                    </a:p>
                  </a:txBody>
                  <a:tcPr/>
                </a:tc>
                <a:tc>
                  <a:txBody>
                    <a:bodyPr/>
                    <a:lstStyle/>
                    <a:p>
                      <a:pPr algn="ctr"/>
                      <a:r>
                        <a:rPr lang="en-US" b="0" dirty="0" smtClean="0"/>
                        <a:t>UW</a:t>
                      </a:r>
                    </a:p>
                    <a:p>
                      <a:pPr algn="ctr"/>
                      <a:r>
                        <a:rPr lang="en-US" b="0" dirty="0" err="1" smtClean="0"/>
                        <a:t>Wisc</a:t>
                      </a:r>
                      <a:endParaRPr lang="en-US" b="0" dirty="0">
                        <a:solidFill>
                          <a:schemeClr val="tx1"/>
                        </a:solidFill>
                      </a:endParaRPr>
                    </a:p>
                  </a:txBody>
                  <a:tcPr/>
                </a:tc>
              </a:tr>
              <a:tr h="368300">
                <a:tc>
                  <a:txBody>
                    <a:bodyPr/>
                    <a:lstStyle/>
                    <a:p>
                      <a:pPr algn="ctr"/>
                      <a:r>
                        <a:rPr lang="en-US" dirty="0" smtClean="0"/>
                        <a:t>Bernstein </a:t>
                      </a:r>
                      <a:r>
                        <a:rPr lang="en-US" sz="1600" dirty="0" smtClean="0"/>
                        <a:t>(</a:t>
                      </a:r>
                      <a:r>
                        <a:rPr lang="az-Cyrl-AZ" sz="1600" dirty="0" smtClean="0"/>
                        <a:t>Ѳ</a:t>
                      </a:r>
                      <a:r>
                        <a:rPr lang="en-US" sz="1600" dirty="0" smtClean="0"/>
                        <a:t>, </a:t>
                      </a:r>
                      <a:r>
                        <a:rPr lang="en-US" sz="1600" b="1" i="1" dirty="0" smtClean="0"/>
                        <a:t>MSR</a:t>
                      </a:r>
                      <a:r>
                        <a:rPr lang="en-US" sz="1600" dirty="0" smtClean="0"/>
                        <a:t>)</a:t>
                      </a:r>
                      <a:endParaRPr lang="en-US" dirty="0"/>
                    </a:p>
                  </a:txBody>
                  <a:tcPr/>
                </a:tc>
                <a:tc>
                  <a:txBody>
                    <a:bodyPr/>
                    <a:lstStyle/>
                    <a:p>
                      <a:pPr algn="ctr"/>
                      <a:r>
                        <a:rPr lang="en-US" b="0" dirty="0" smtClean="0"/>
                        <a:t>MSR</a:t>
                      </a:r>
                      <a:endParaRPr lang="en-US" b="0" dirty="0">
                        <a:solidFill>
                          <a:schemeClr val="tx1"/>
                        </a:solidFill>
                      </a:endParaRPr>
                    </a:p>
                  </a:txBody>
                  <a:tcPr/>
                </a:tc>
                <a:tc>
                  <a:txBody>
                    <a:bodyPr/>
                    <a:lstStyle/>
                    <a:p>
                      <a:pPr algn="ctr"/>
                      <a:r>
                        <a:rPr lang="en-US" b="0" dirty="0" smtClean="0"/>
                        <a:t>MSR</a:t>
                      </a:r>
                      <a:endParaRPr lang="en-US" b="0" dirty="0">
                        <a:solidFill>
                          <a:schemeClr val="tx1"/>
                        </a:solidFill>
                      </a:endParaRPr>
                    </a:p>
                  </a:txBody>
                  <a:tcPr/>
                </a:tc>
                <a:tc>
                  <a:txBody>
                    <a:bodyPr/>
                    <a:lstStyle/>
                    <a:p>
                      <a:pPr algn="ctr"/>
                      <a:r>
                        <a:rPr lang="en-US" b="0" dirty="0" smtClean="0"/>
                        <a:t>MSR</a:t>
                      </a:r>
                      <a:endParaRPr lang="en-US" b="0" dirty="0">
                        <a:solidFill>
                          <a:schemeClr val="tx1"/>
                        </a:solidFill>
                      </a:endParaRPr>
                    </a:p>
                  </a:txBody>
                  <a:tcPr/>
                </a:tc>
              </a:tr>
              <a:tr h="698500">
                <a:tc>
                  <a:txBody>
                    <a:bodyPr/>
                    <a:lstStyle/>
                    <a:p>
                      <a:pPr algn="ctr"/>
                      <a:r>
                        <a:rPr lang="en-US" dirty="0" smtClean="0"/>
                        <a:t>Carey </a:t>
                      </a:r>
                    </a:p>
                    <a:p>
                      <a:pPr algn="ctr"/>
                      <a:r>
                        <a:rPr lang="en-US" sz="1600" baseline="0" dirty="0" smtClean="0"/>
                        <a:t>(08, </a:t>
                      </a:r>
                      <a:r>
                        <a:rPr lang="en-US" sz="1600" b="1" i="1" baseline="0" dirty="0" smtClean="0"/>
                        <a:t>UCI</a:t>
                      </a:r>
                      <a:r>
                        <a:rPr lang="en-US" sz="1600" baseline="0" dirty="0" smtClean="0"/>
                        <a:t>)</a:t>
                      </a:r>
                      <a:endParaRPr lang="en-US" sz="1600" dirty="0"/>
                    </a:p>
                  </a:txBody>
                  <a:tcPr/>
                </a:tc>
                <a:tc>
                  <a:txBody>
                    <a:bodyPr/>
                    <a:lstStyle/>
                    <a:p>
                      <a:pPr algn="ctr"/>
                      <a:r>
                        <a:rPr lang="en-US" b="0" dirty="0" smtClean="0"/>
                        <a:t>BEA</a:t>
                      </a:r>
                    </a:p>
                    <a:p>
                      <a:pPr algn="ctr"/>
                      <a:r>
                        <a:rPr lang="en-US" b="0" dirty="0" smtClean="0"/>
                        <a:t>UCI</a:t>
                      </a:r>
                      <a:endParaRPr lang="en-US" b="0" dirty="0">
                        <a:solidFill>
                          <a:schemeClr val="tx1"/>
                        </a:solidFill>
                      </a:endParaRPr>
                    </a:p>
                  </a:txBody>
                  <a:tcPr/>
                </a:tc>
                <a:tc>
                  <a:txBody>
                    <a:bodyPr/>
                    <a:lstStyle/>
                    <a:p>
                      <a:pPr algn="ctr"/>
                      <a:r>
                        <a:rPr lang="en-US" b="0" dirty="0" smtClean="0"/>
                        <a:t>AT&amp;T</a:t>
                      </a:r>
                      <a:endParaRPr lang="en-US" b="0" dirty="0">
                        <a:solidFill>
                          <a:schemeClr val="tx1"/>
                        </a:solidFill>
                      </a:endParaRPr>
                    </a:p>
                  </a:txBody>
                  <a:tcPr/>
                </a:tc>
                <a:tc>
                  <a:txBody>
                    <a:bodyPr/>
                    <a:lstStyle/>
                    <a:p>
                      <a:pPr algn="ctr"/>
                      <a:r>
                        <a:rPr lang="en-US" b="0" dirty="0" smtClean="0"/>
                        <a:t>BEA</a:t>
                      </a:r>
                      <a:endParaRPr lang="en-US" b="0" dirty="0">
                        <a:solidFill>
                          <a:schemeClr val="tx1"/>
                        </a:solidFill>
                      </a:endParaRPr>
                    </a:p>
                  </a:txBody>
                  <a:tcPr/>
                </a:tc>
              </a:tr>
              <a:tr h="914400">
                <a:tc>
                  <a:txBody>
                    <a:bodyPr/>
                    <a:lstStyle/>
                    <a:p>
                      <a:pPr algn="ctr"/>
                      <a:r>
                        <a:rPr lang="en-US" dirty="0" smtClean="0"/>
                        <a:t>Halevy</a:t>
                      </a:r>
                    </a:p>
                    <a:p>
                      <a:pPr algn="ctr"/>
                      <a:r>
                        <a:rPr lang="en-US" sz="1600" dirty="0" smtClean="0"/>
                        <a:t>(05, </a:t>
                      </a:r>
                      <a:r>
                        <a:rPr lang="en-US" sz="1600" b="1" i="1" dirty="0" smtClean="0"/>
                        <a:t>Google</a:t>
                      </a:r>
                      <a:r>
                        <a:rPr lang="en-US" sz="1600" dirty="0" smtClean="0"/>
                        <a:t>)</a:t>
                      </a:r>
                      <a:endParaRPr lang="en-US" sz="1600" dirty="0"/>
                    </a:p>
                  </a:txBody>
                  <a:tcPr/>
                </a:tc>
                <a:tc>
                  <a:txBody>
                    <a:bodyPr/>
                    <a:lstStyle/>
                    <a:p>
                      <a:pPr algn="ctr"/>
                      <a:r>
                        <a:rPr lang="en-US" b="0" baseline="0" dirty="0" smtClean="0"/>
                        <a:t>UW</a:t>
                      </a:r>
                    </a:p>
                    <a:p>
                      <a:pPr algn="ctr"/>
                      <a:r>
                        <a:rPr lang="en-US" b="0" dirty="0" smtClean="0"/>
                        <a:t>Google</a:t>
                      </a:r>
                      <a:endParaRPr lang="en-US" b="0" dirty="0">
                        <a:solidFill>
                          <a:schemeClr val="tx1"/>
                        </a:solidFill>
                      </a:endParaRPr>
                    </a:p>
                  </a:txBody>
                  <a:tcPr/>
                </a:tc>
                <a:tc>
                  <a:txBody>
                    <a:bodyPr/>
                    <a:lstStyle/>
                    <a:p>
                      <a:pPr algn="ctr"/>
                      <a:r>
                        <a:rPr lang="en-US" b="0" dirty="0" err="1" smtClean="0"/>
                        <a:t>Wisc</a:t>
                      </a:r>
                      <a:endParaRPr lang="en-US" b="0" dirty="0" smtClean="0"/>
                    </a:p>
                    <a:p>
                      <a:pPr algn="ctr"/>
                      <a:r>
                        <a:rPr lang="en-US" b="0" dirty="0" smtClean="0"/>
                        <a:t>UW</a:t>
                      </a:r>
                    </a:p>
                    <a:p>
                      <a:pPr algn="ctr"/>
                      <a:r>
                        <a:rPr lang="en-US" b="0" dirty="0" smtClean="0"/>
                        <a:t>Google</a:t>
                      </a:r>
                      <a:endParaRPr lang="en-US" b="0" dirty="0">
                        <a:solidFill>
                          <a:schemeClr val="tx1"/>
                        </a:solidFill>
                      </a:endParaRPr>
                    </a:p>
                  </a:txBody>
                  <a:tcPr/>
                </a:tc>
                <a:tc>
                  <a:txBody>
                    <a:bodyPr/>
                    <a:lstStyle/>
                    <a:p>
                      <a:pPr algn="ctr"/>
                      <a:r>
                        <a:rPr lang="en-US" b="0" dirty="0" err="1" smtClean="0"/>
                        <a:t>Wisc</a:t>
                      </a:r>
                      <a:endParaRPr lang="en-US" b="0" dirty="0" smtClean="0"/>
                    </a:p>
                    <a:p>
                      <a:pPr algn="ctr"/>
                      <a:r>
                        <a:rPr lang="en-US" b="0" dirty="0" smtClean="0"/>
                        <a:t>UW</a:t>
                      </a:r>
                      <a:endParaRPr lang="en-US" b="0" dirty="0">
                        <a:solidFill>
                          <a:schemeClr val="tx1"/>
                        </a:solidFill>
                      </a:endParaRPr>
                    </a:p>
                  </a:txBody>
                  <a:tcPr/>
                </a:tc>
              </a:tr>
            </a:tbl>
          </a:graphicData>
        </a:graphic>
      </p:graphicFrame>
      <p:graphicFrame>
        <p:nvGraphicFramePr>
          <p:cNvPr id="8" name="Diagram 7"/>
          <p:cNvGraphicFramePr/>
          <p:nvPr>
            <p:extLst>
              <p:ext uri="{D42A27DB-BD31-4B8C-83A1-F6EECF244321}">
                <p14:modId xmlns:p14="http://schemas.microsoft.com/office/powerpoint/2010/main" val="1266293318"/>
              </p:ext>
            </p:extLst>
          </p:nvPr>
        </p:nvGraphicFramePr>
        <p:xfrm>
          <a:off x="307490" y="1457198"/>
          <a:ext cx="2700421" cy="1858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320842" y="3622842"/>
            <a:ext cx="2553370" cy="1569660"/>
          </a:xfrm>
          <a:prstGeom prst="rect">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dirty="0"/>
              <a:t>Input: Data w/o timestamps</a:t>
            </a:r>
          </a:p>
          <a:p>
            <a:pPr algn="l"/>
            <a:r>
              <a:rPr lang="en-US" dirty="0"/>
              <a:t>Output: Current </a:t>
            </a:r>
            <a:r>
              <a:rPr lang="en-US" dirty="0" smtClean="0"/>
              <a:t>values</a:t>
            </a:r>
            <a:endParaRPr lang="en-US" dirty="0"/>
          </a:p>
        </p:txBody>
      </p:sp>
    </p:spTree>
    <p:extLst>
      <p:ext uri="{BB962C8B-B14F-4D97-AF65-F5344CB8AC3E}">
        <p14:creationId xmlns:p14="http://schemas.microsoft.com/office/powerpoint/2010/main" val="1682363380"/>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2589211" y="5628105"/>
            <a:ext cx="9161631" cy="1229895"/>
          </a:xfrm>
        </p:spPr>
        <p:txBody>
          <a:bodyPr>
            <a:normAutofit fontScale="85000" lnSpcReduction="10000"/>
          </a:bodyPr>
          <a:lstStyle/>
          <a:p>
            <a:r>
              <a:rPr lang="en-US" kern="0" dirty="0" smtClean="0"/>
              <a:t>Currency constraints; (shameless) e.g., </a:t>
            </a:r>
            <a:r>
              <a:rPr lang="en-US" i="1" kern="0" dirty="0" smtClean="0"/>
              <a:t>affiliation</a:t>
            </a:r>
            <a:r>
              <a:rPr lang="en-US" kern="0" dirty="0" smtClean="0"/>
              <a:t> </a:t>
            </a:r>
            <a:r>
              <a:rPr lang="en-US" kern="0" dirty="0"/>
              <a:t>moves always </a:t>
            </a:r>
            <a:endParaRPr lang="en-US" kern="0" dirty="0" smtClean="0"/>
          </a:p>
          <a:p>
            <a:pPr lvl="1"/>
            <a:r>
              <a:rPr lang="en-US" kern="0" dirty="0"/>
              <a:t>from Univ. to </a:t>
            </a:r>
            <a:r>
              <a:rPr lang="en-US" kern="0" dirty="0" smtClean="0"/>
              <a:t>Industry</a:t>
            </a:r>
          </a:p>
          <a:p>
            <a:pPr lvl="1"/>
            <a:r>
              <a:rPr lang="en-US" kern="0" dirty="0" smtClean="0"/>
              <a:t>from East to West in the same category</a:t>
            </a:r>
            <a:endParaRPr lang="en-US" kern="0" dirty="0"/>
          </a:p>
        </p:txBody>
      </p:sp>
      <p:graphicFrame>
        <p:nvGraphicFramePr>
          <p:cNvPr id="7" name="Table 6"/>
          <p:cNvGraphicFramePr>
            <a:graphicFrameLocks noGrp="1"/>
          </p:cNvGraphicFramePr>
          <p:nvPr>
            <p:extLst>
              <p:ext uri="{D42A27DB-BD31-4B8C-83A1-F6EECF244321}">
                <p14:modId xmlns:p14="http://schemas.microsoft.com/office/powerpoint/2010/main" val="1187598873"/>
              </p:ext>
            </p:extLst>
          </p:nvPr>
        </p:nvGraphicFramePr>
        <p:xfrm>
          <a:off x="3232463" y="1562758"/>
          <a:ext cx="7128046" cy="3962400"/>
        </p:xfrm>
        <a:graphic>
          <a:graphicData uri="http://schemas.openxmlformats.org/drawingml/2006/table">
            <a:tbl>
              <a:tblPr firstRow="1" bandRow="1">
                <a:tableStyleId>{1E171933-4619-4E11-9A3F-F7608DF75F80}</a:tableStyleId>
              </a:tblPr>
              <a:tblGrid>
                <a:gridCol w="2436167"/>
                <a:gridCol w="1624112"/>
                <a:gridCol w="1624112"/>
                <a:gridCol w="1443655"/>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596900">
                <a:tc>
                  <a:txBody>
                    <a:bodyPr/>
                    <a:lstStyle/>
                    <a:p>
                      <a:pPr algn="ctr"/>
                      <a:r>
                        <a:rPr lang="en-US" dirty="0" err="1" smtClean="0"/>
                        <a:t>Stonebraker</a:t>
                      </a:r>
                      <a:r>
                        <a:rPr lang="en-US" dirty="0" smtClean="0"/>
                        <a:t> </a:t>
                      </a:r>
                      <a:br>
                        <a:rPr lang="en-US" dirty="0" smtClean="0"/>
                      </a:br>
                      <a:r>
                        <a:rPr lang="en-US" sz="1600" dirty="0" smtClean="0"/>
                        <a:t>(02, </a:t>
                      </a:r>
                      <a:r>
                        <a:rPr lang="en-US" sz="1600" b="1" i="1" kern="1200" dirty="0" smtClean="0"/>
                        <a:t>MIT</a:t>
                      </a:r>
                      <a:r>
                        <a:rPr lang="en-US" sz="1600" dirty="0" smtClean="0"/>
                        <a:t>)</a:t>
                      </a:r>
                      <a:endParaRPr lang="en-US" dirty="0"/>
                    </a:p>
                  </a:txBody>
                  <a:tcPr/>
                </a:tc>
                <a:tc>
                  <a:txBody>
                    <a:bodyPr/>
                    <a:lstStyle/>
                    <a:p>
                      <a:pPr algn="ctr"/>
                      <a:r>
                        <a:rPr lang="en-US" b="0" dirty="0" smtClean="0">
                          <a:solidFill>
                            <a:schemeClr val="tx1"/>
                          </a:solidFill>
                        </a:rPr>
                        <a:t>MIT</a:t>
                      </a:r>
                      <a:endParaRPr lang="en-US" b="0" dirty="0">
                        <a:solidFill>
                          <a:schemeClr val="tx1"/>
                        </a:solidFill>
                      </a:endParaRPr>
                    </a:p>
                  </a:txBody>
                  <a:tcPr/>
                </a:tc>
                <a:tc>
                  <a:txBody>
                    <a:bodyPr/>
                    <a:lstStyle/>
                    <a:p>
                      <a:pPr algn="ctr"/>
                      <a:r>
                        <a:rPr lang="en-US" b="0" dirty="0" smtClean="0">
                          <a:solidFill>
                            <a:srgbClr val="FF0000"/>
                          </a:solidFill>
                        </a:rPr>
                        <a:t>UCB</a:t>
                      </a:r>
                      <a:endParaRPr lang="en-US" b="0" dirty="0">
                        <a:solidFill>
                          <a:srgbClr val="FF0000"/>
                        </a:solidFill>
                      </a:endParaRPr>
                    </a:p>
                  </a:txBody>
                  <a:tcPr/>
                </a:tc>
                <a:tc>
                  <a:txBody>
                    <a:bodyPr/>
                    <a:lstStyle/>
                    <a:p>
                      <a:pPr algn="ctr"/>
                      <a:r>
                        <a:rPr lang="en-US" b="0" dirty="0" smtClean="0">
                          <a:solidFill>
                            <a:srgbClr val="FF0000"/>
                          </a:solidFill>
                        </a:rPr>
                        <a:t>UCB</a:t>
                      </a:r>
                    </a:p>
                    <a:p>
                      <a:pPr algn="ctr"/>
                      <a:r>
                        <a:rPr lang="en-US" b="0" dirty="0" smtClean="0">
                          <a:solidFill>
                            <a:schemeClr val="tx1"/>
                          </a:solidFill>
                        </a:rPr>
                        <a:t>MIT</a:t>
                      </a:r>
                      <a:endParaRPr lang="en-US" b="0" dirty="0">
                        <a:solidFill>
                          <a:schemeClr val="tx1"/>
                        </a:solidFill>
                      </a:endParaRPr>
                    </a:p>
                  </a:txBody>
                  <a:tcPr/>
                </a:tc>
              </a:tr>
              <a:tr h="960120">
                <a:tc>
                  <a:txBody>
                    <a:bodyPr/>
                    <a:lstStyle/>
                    <a:p>
                      <a:pPr algn="ctr"/>
                      <a:r>
                        <a:rPr lang="en-US" dirty="0" smtClean="0"/>
                        <a:t>Dewitt</a:t>
                      </a:r>
                    </a:p>
                    <a:p>
                      <a:pPr algn="ctr"/>
                      <a:r>
                        <a:rPr lang="en-US" sz="1600" dirty="0" smtClean="0"/>
                        <a:t>(08, </a:t>
                      </a:r>
                      <a:r>
                        <a:rPr lang="en-US" sz="1600" b="1" i="1" kern="1200" dirty="0" smtClean="0"/>
                        <a:t>MSR</a:t>
                      </a:r>
                      <a:r>
                        <a:rPr lang="en-US" sz="1600" dirty="0" smtClean="0"/>
                        <a:t>)</a:t>
                      </a:r>
                      <a:endParaRPr lang="en-US" sz="1600" dirty="0"/>
                    </a:p>
                  </a:txBody>
                  <a:tcPr/>
                </a:tc>
                <a:tc>
                  <a:txBody>
                    <a:bodyPr/>
                    <a:lstStyle/>
                    <a:p>
                      <a:pPr algn="ctr"/>
                      <a:r>
                        <a:rPr lang="en-US" b="0" dirty="0" err="1" smtClean="0"/>
                        <a:t>Wisc</a:t>
                      </a:r>
                      <a:endParaRPr lang="en-US" b="0" dirty="0" smtClean="0"/>
                    </a:p>
                    <a:p>
                      <a:pPr algn="ctr"/>
                      <a:r>
                        <a:rPr lang="en-US" b="0" dirty="0" smtClean="0">
                          <a:solidFill>
                            <a:srgbClr val="FF0000"/>
                          </a:solidFill>
                        </a:rPr>
                        <a:t>MSR</a:t>
                      </a:r>
                      <a:endParaRPr lang="en-US" b="0" dirty="0">
                        <a:solidFill>
                          <a:srgbClr val="FF0000"/>
                        </a:solidFill>
                      </a:endParaRPr>
                    </a:p>
                  </a:txBody>
                  <a:tcPr/>
                </a:tc>
                <a:tc>
                  <a:txBody>
                    <a:bodyPr/>
                    <a:lstStyle/>
                    <a:p>
                      <a:pPr algn="ctr"/>
                      <a:r>
                        <a:rPr lang="en-US" b="0" baseline="0" dirty="0" smtClean="0"/>
                        <a:t>UW</a:t>
                      </a:r>
                    </a:p>
                    <a:p>
                      <a:pPr algn="ctr"/>
                      <a:r>
                        <a:rPr lang="en-US" b="0" baseline="0" dirty="0" err="1" smtClean="0"/>
                        <a:t>Wisc</a:t>
                      </a:r>
                      <a:endParaRPr lang="en-US" b="0" baseline="0" dirty="0" smtClean="0"/>
                    </a:p>
                    <a:p>
                      <a:pPr algn="ctr"/>
                      <a:r>
                        <a:rPr lang="en-US" b="0" dirty="0" smtClean="0">
                          <a:solidFill>
                            <a:srgbClr val="FF0000"/>
                          </a:solidFill>
                        </a:rPr>
                        <a:t>MSR</a:t>
                      </a:r>
                      <a:endParaRPr lang="en-US" b="0" dirty="0">
                        <a:solidFill>
                          <a:srgbClr val="FF0000"/>
                        </a:solidFill>
                      </a:endParaRPr>
                    </a:p>
                  </a:txBody>
                  <a:tcPr/>
                </a:tc>
                <a:tc>
                  <a:txBody>
                    <a:bodyPr/>
                    <a:lstStyle/>
                    <a:p>
                      <a:pPr algn="ctr"/>
                      <a:r>
                        <a:rPr lang="en-US" b="0" dirty="0" smtClean="0"/>
                        <a:t>UW</a:t>
                      </a:r>
                    </a:p>
                    <a:p>
                      <a:pPr algn="ctr"/>
                      <a:r>
                        <a:rPr lang="en-US" b="0" dirty="0" err="1" smtClean="0"/>
                        <a:t>Wisc</a:t>
                      </a:r>
                      <a:endParaRPr lang="en-US" b="0" dirty="0">
                        <a:solidFill>
                          <a:schemeClr val="tx1"/>
                        </a:solidFill>
                      </a:endParaRPr>
                    </a:p>
                  </a:txBody>
                  <a:tcPr/>
                </a:tc>
              </a:tr>
              <a:tr h="368300">
                <a:tc>
                  <a:txBody>
                    <a:bodyPr/>
                    <a:lstStyle/>
                    <a:p>
                      <a:pPr algn="ctr"/>
                      <a:r>
                        <a:rPr lang="en-US" dirty="0" smtClean="0"/>
                        <a:t>Bernstein </a:t>
                      </a:r>
                      <a:r>
                        <a:rPr lang="en-US" sz="1600" dirty="0" smtClean="0"/>
                        <a:t>(</a:t>
                      </a:r>
                      <a:r>
                        <a:rPr lang="az-Cyrl-AZ" sz="1600" dirty="0" smtClean="0"/>
                        <a:t>Ѳ</a:t>
                      </a:r>
                      <a:r>
                        <a:rPr lang="en-US" sz="1600" dirty="0" smtClean="0"/>
                        <a:t>, </a:t>
                      </a:r>
                      <a:r>
                        <a:rPr lang="en-US" sz="1600" b="1" i="1" dirty="0" smtClean="0"/>
                        <a:t>MSR</a:t>
                      </a:r>
                      <a:r>
                        <a:rPr lang="en-US" sz="1600" dirty="0" smtClean="0"/>
                        <a:t>)</a:t>
                      </a:r>
                      <a:endParaRPr lang="en-US" dirty="0"/>
                    </a:p>
                  </a:txBody>
                  <a:tcPr/>
                </a:tc>
                <a:tc>
                  <a:txBody>
                    <a:bodyPr/>
                    <a:lstStyle/>
                    <a:p>
                      <a:pPr algn="ctr"/>
                      <a:r>
                        <a:rPr lang="en-US" b="0" dirty="0" smtClean="0">
                          <a:solidFill>
                            <a:srgbClr val="FF0000"/>
                          </a:solidFill>
                        </a:rPr>
                        <a:t>MSR</a:t>
                      </a:r>
                      <a:endParaRPr lang="en-US" b="0" dirty="0">
                        <a:solidFill>
                          <a:srgbClr val="FF0000"/>
                        </a:solidFill>
                      </a:endParaRPr>
                    </a:p>
                  </a:txBody>
                  <a:tcPr/>
                </a:tc>
                <a:tc>
                  <a:txBody>
                    <a:bodyPr/>
                    <a:lstStyle/>
                    <a:p>
                      <a:pPr algn="ctr"/>
                      <a:r>
                        <a:rPr lang="en-US" b="0" dirty="0" smtClean="0">
                          <a:solidFill>
                            <a:srgbClr val="FF0000"/>
                          </a:solidFill>
                        </a:rPr>
                        <a:t>MSR</a:t>
                      </a:r>
                      <a:endParaRPr lang="en-US" b="0" dirty="0">
                        <a:solidFill>
                          <a:srgbClr val="FF0000"/>
                        </a:solidFill>
                      </a:endParaRPr>
                    </a:p>
                  </a:txBody>
                  <a:tcPr/>
                </a:tc>
                <a:tc>
                  <a:txBody>
                    <a:bodyPr/>
                    <a:lstStyle/>
                    <a:p>
                      <a:pPr algn="ctr"/>
                      <a:r>
                        <a:rPr lang="en-US" b="0" dirty="0" smtClean="0">
                          <a:solidFill>
                            <a:srgbClr val="FF0000"/>
                          </a:solidFill>
                        </a:rPr>
                        <a:t>MSR</a:t>
                      </a:r>
                      <a:endParaRPr lang="en-US" b="0" dirty="0">
                        <a:solidFill>
                          <a:srgbClr val="FF0000"/>
                        </a:solidFill>
                      </a:endParaRPr>
                    </a:p>
                  </a:txBody>
                  <a:tcPr/>
                </a:tc>
              </a:tr>
              <a:tr h="698500">
                <a:tc>
                  <a:txBody>
                    <a:bodyPr/>
                    <a:lstStyle/>
                    <a:p>
                      <a:pPr algn="ctr"/>
                      <a:r>
                        <a:rPr lang="en-US" dirty="0" smtClean="0"/>
                        <a:t>Carey </a:t>
                      </a:r>
                    </a:p>
                    <a:p>
                      <a:pPr algn="ctr"/>
                      <a:r>
                        <a:rPr lang="en-US" sz="1600" baseline="0" dirty="0" smtClean="0"/>
                        <a:t>(08, </a:t>
                      </a:r>
                      <a:r>
                        <a:rPr lang="en-US" sz="1600" b="1" i="1" baseline="0" dirty="0" smtClean="0"/>
                        <a:t>UCI</a:t>
                      </a:r>
                      <a:r>
                        <a:rPr lang="en-US" sz="1600" baseline="0" dirty="0" smtClean="0"/>
                        <a:t>)</a:t>
                      </a:r>
                      <a:endParaRPr lang="en-US" sz="1600" dirty="0"/>
                    </a:p>
                  </a:txBody>
                  <a:tcPr/>
                </a:tc>
                <a:tc>
                  <a:txBody>
                    <a:bodyPr/>
                    <a:lstStyle/>
                    <a:p>
                      <a:pPr algn="ctr"/>
                      <a:r>
                        <a:rPr lang="en-US" b="0" dirty="0" smtClean="0">
                          <a:solidFill>
                            <a:srgbClr val="FF0000"/>
                          </a:solidFill>
                        </a:rPr>
                        <a:t>BEA</a:t>
                      </a:r>
                    </a:p>
                    <a:p>
                      <a:pPr algn="ctr"/>
                      <a:r>
                        <a:rPr lang="en-US" b="0" dirty="0" smtClean="0"/>
                        <a:t>UCI</a:t>
                      </a:r>
                      <a:endParaRPr lang="en-US" b="0" dirty="0">
                        <a:solidFill>
                          <a:schemeClr val="tx1"/>
                        </a:solidFill>
                      </a:endParaRPr>
                    </a:p>
                  </a:txBody>
                  <a:tcPr/>
                </a:tc>
                <a:tc>
                  <a:txBody>
                    <a:bodyPr/>
                    <a:lstStyle/>
                    <a:p>
                      <a:pPr algn="ctr"/>
                      <a:r>
                        <a:rPr lang="en-US" b="0" dirty="0" smtClean="0"/>
                        <a:t>AT&amp;T</a:t>
                      </a:r>
                      <a:endParaRPr lang="en-US" b="0" dirty="0">
                        <a:solidFill>
                          <a:schemeClr val="tx1"/>
                        </a:solidFill>
                      </a:endParaRPr>
                    </a:p>
                  </a:txBody>
                  <a:tcPr/>
                </a:tc>
                <a:tc>
                  <a:txBody>
                    <a:bodyPr/>
                    <a:lstStyle/>
                    <a:p>
                      <a:pPr algn="ctr"/>
                      <a:r>
                        <a:rPr lang="en-US" b="0" dirty="0" smtClean="0">
                          <a:solidFill>
                            <a:srgbClr val="FF0000"/>
                          </a:solidFill>
                        </a:rPr>
                        <a:t>BEA</a:t>
                      </a:r>
                      <a:endParaRPr lang="en-US" b="0" dirty="0">
                        <a:solidFill>
                          <a:srgbClr val="FF0000"/>
                        </a:solidFill>
                      </a:endParaRPr>
                    </a:p>
                  </a:txBody>
                  <a:tcPr/>
                </a:tc>
              </a:tr>
              <a:tr h="914400">
                <a:tc>
                  <a:txBody>
                    <a:bodyPr/>
                    <a:lstStyle/>
                    <a:p>
                      <a:pPr algn="ctr"/>
                      <a:r>
                        <a:rPr lang="en-US" dirty="0" smtClean="0"/>
                        <a:t>Halevy</a:t>
                      </a:r>
                    </a:p>
                    <a:p>
                      <a:pPr algn="ctr"/>
                      <a:r>
                        <a:rPr lang="en-US" sz="1600" dirty="0" smtClean="0"/>
                        <a:t>(05, </a:t>
                      </a:r>
                      <a:r>
                        <a:rPr lang="en-US" sz="1600" b="1" i="1" dirty="0" smtClean="0"/>
                        <a:t>Google</a:t>
                      </a:r>
                      <a:r>
                        <a:rPr lang="en-US" sz="1600" dirty="0" smtClean="0"/>
                        <a:t>)</a:t>
                      </a:r>
                      <a:endParaRPr lang="en-US" sz="1600" dirty="0"/>
                    </a:p>
                  </a:txBody>
                  <a:tcPr/>
                </a:tc>
                <a:tc>
                  <a:txBody>
                    <a:bodyPr/>
                    <a:lstStyle/>
                    <a:p>
                      <a:pPr algn="ctr"/>
                      <a:r>
                        <a:rPr lang="en-US" b="0" baseline="0" dirty="0" smtClean="0"/>
                        <a:t>UW</a:t>
                      </a:r>
                    </a:p>
                    <a:p>
                      <a:pPr algn="ctr"/>
                      <a:r>
                        <a:rPr lang="en-US" b="0" dirty="0" smtClean="0">
                          <a:solidFill>
                            <a:srgbClr val="FF0000"/>
                          </a:solidFill>
                        </a:rPr>
                        <a:t>Google</a:t>
                      </a:r>
                      <a:endParaRPr lang="en-US" b="0" dirty="0">
                        <a:solidFill>
                          <a:srgbClr val="FF0000"/>
                        </a:solidFill>
                      </a:endParaRPr>
                    </a:p>
                  </a:txBody>
                  <a:tcPr/>
                </a:tc>
                <a:tc>
                  <a:txBody>
                    <a:bodyPr/>
                    <a:lstStyle/>
                    <a:p>
                      <a:pPr algn="ctr"/>
                      <a:r>
                        <a:rPr lang="en-US" b="0" dirty="0" err="1" smtClean="0"/>
                        <a:t>Wisc</a:t>
                      </a:r>
                      <a:endParaRPr lang="en-US" b="0" dirty="0" smtClean="0"/>
                    </a:p>
                    <a:p>
                      <a:pPr algn="ctr"/>
                      <a:r>
                        <a:rPr lang="en-US" b="0" dirty="0" smtClean="0"/>
                        <a:t>UW</a:t>
                      </a:r>
                    </a:p>
                    <a:p>
                      <a:pPr algn="ctr"/>
                      <a:r>
                        <a:rPr lang="en-US" b="0" dirty="0" smtClean="0">
                          <a:solidFill>
                            <a:srgbClr val="FF0000"/>
                          </a:solidFill>
                        </a:rPr>
                        <a:t>Google</a:t>
                      </a:r>
                      <a:endParaRPr lang="en-US" b="0" dirty="0">
                        <a:solidFill>
                          <a:srgbClr val="FF0000"/>
                        </a:solidFill>
                      </a:endParaRPr>
                    </a:p>
                  </a:txBody>
                  <a:tcPr/>
                </a:tc>
                <a:tc>
                  <a:txBody>
                    <a:bodyPr/>
                    <a:lstStyle/>
                    <a:p>
                      <a:pPr algn="ctr"/>
                      <a:r>
                        <a:rPr lang="en-US" b="0" dirty="0" err="1" smtClean="0"/>
                        <a:t>Wisc</a:t>
                      </a:r>
                      <a:endParaRPr lang="en-US" b="0" dirty="0" smtClean="0"/>
                    </a:p>
                    <a:p>
                      <a:pPr algn="ctr"/>
                      <a:r>
                        <a:rPr lang="en-US" b="0" dirty="0" smtClean="0"/>
                        <a:t>UW</a:t>
                      </a:r>
                      <a:endParaRPr lang="en-US" b="0" dirty="0">
                        <a:solidFill>
                          <a:schemeClr val="tx1"/>
                        </a:solidFill>
                      </a:endParaRPr>
                    </a:p>
                  </a:txBody>
                  <a:tcPr/>
                </a:tc>
              </a:tr>
            </a:tbl>
          </a:graphicData>
        </a:graphic>
      </p:graphicFrame>
      <p:graphicFrame>
        <p:nvGraphicFramePr>
          <p:cNvPr id="8" name="Diagram 7"/>
          <p:cNvGraphicFramePr/>
          <p:nvPr>
            <p:extLst>
              <p:ext uri="{D42A27DB-BD31-4B8C-83A1-F6EECF244321}">
                <p14:modId xmlns:p14="http://schemas.microsoft.com/office/powerpoint/2010/main" val="3366953981"/>
              </p:ext>
            </p:extLst>
          </p:nvPr>
        </p:nvGraphicFramePr>
        <p:xfrm>
          <a:off x="307490" y="1457198"/>
          <a:ext cx="2700421" cy="1858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p:cNvSpPr>
            <a:spLocks noGrp="1"/>
          </p:cNvSpPr>
          <p:nvPr>
            <p:ph type="title"/>
          </p:nvPr>
        </p:nvSpPr>
        <p:spPr>
          <a:xfrm>
            <a:off x="3048000" y="543902"/>
            <a:ext cx="9010316" cy="1280890"/>
          </a:xfrm>
        </p:spPr>
        <p:txBody>
          <a:bodyPr>
            <a:normAutofit fontScale="90000"/>
          </a:bodyPr>
          <a:lstStyle/>
          <a:p>
            <a:r>
              <a:rPr lang="en-US" sz="4000" dirty="0"/>
              <a:t>Key Solution 1. Data </a:t>
            </a:r>
            <a:r>
              <a:rPr lang="en-US" sz="4000" dirty="0" smtClean="0"/>
              <a:t>Currency </a:t>
            </a:r>
            <a:r>
              <a:rPr lang="en-US" sz="4000" dirty="0"/>
              <a:t/>
            </a:r>
            <a:br>
              <a:rPr lang="en-US" sz="4000" dirty="0"/>
            </a:br>
            <a:r>
              <a:rPr lang="en-US" sz="2700" dirty="0"/>
              <a:t> </a:t>
            </a:r>
            <a:r>
              <a:rPr lang="en-US" sz="2700" dirty="0" smtClean="0"/>
              <a:t>                                               [</a:t>
            </a:r>
            <a:r>
              <a:rPr lang="en-US" sz="2700" dirty="0"/>
              <a:t>Fan et al. PODS’11, Fan et al. ICDE’13]</a:t>
            </a:r>
            <a:br>
              <a:rPr lang="en-US" sz="2700" dirty="0"/>
            </a:br>
            <a:endParaRPr lang="en-US" sz="2200" dirty="0"/>
          </a:p>
        </p:txBody>
      </p:sp>
      <p:sp>
        <p:nvSpPr>
          <p:cNvPr id="12" name="TextBox 11"/>
          <p:cNvSpPr txBox="1"/>
          <p:nvPr/>
        </p:nvSpPr>
        <p:spPr>
          <a:xfrm>
            <a:off x="320842" y="3622842"/>
            <a:ext cx="2553370" cy="1569660"/>
          </a:xfrm>
          <a:prstGeom prst="rect">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dirty="0"/>
              <a:t>Input: Data w/o timestamps</a:t>
            </a:r>
          </a:p>
          <a:p>
            <a:pPr algn="l"/>
            <a:r>
              <a:rPr lang="en-US" dirty="0"/>
              <a:t>Output: Current </a:t>
            </a:r>
            <a:r>
              <a:rPr lang="en-US" dirty="0" smtClean="0"/>
              <a:t>values</a:t>
            </a:r>
            <a:endParaRPr lang="en-US" dirty="0"/>
          </a:p>
        </p:txBody>
      </p:sp>
    </p:spTree>
    <p:extLst>
      <p:ext uri="{BB962C8B-B14F-4D97-AF65-F5344CB8AC3E}">
        <p14:creationId xmlns:p14="http://schemas.microsoft.com/office/powerpoint/2010/main" val="2320257322"/>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2589211" y="5628105"/>
            <a:ext cx="9161631" cy="1229895"/>
          </a:xfrm>
        </p:spPr>
        <p:txBody>
          <a:bodyPr>
            <a:normAutofit/>
          </a:bodyPr>
          <a:lstStyle/>
          <a:p>
            <a:r>
              <a:rPr lang="en-US" kern="0" dirty="0" smtClean="0"/>
              <a:t>Always prefer latest update</a:t>
            </a:r>
          </a:p>
          <a:p>
            <a:r>
              <a:rPr lang="en-US" kern="0" dirty="0" smtClean="0"/>
              <a:t>Alternative: always prefer latest update from S1</a:t>
            </a:r>
            <a:endParaRPr lang="en-US" kern="0" dirty="0"/>
          </a:p>
        </p:txBody>
      </p:sp>
      <p:graphicFrame>
        <p:nvGraphicFramePr>
          <p:cNvPr id="7" name="Table 6"/>
          <p:cNvGraphicFramePr>
            <a:graphicFrameLocks noGrp="1"/>
          </p:cNvGraphicFramePr>
          <p:nvPr>
            <p:extLst>
              <p:ext uri="{D42A27DB-BD31-4B8C-83A1-F6EECF244321}">
                <p14:modId xmlns:p14="http://schemas.microsoft.com/office/powerpoint/2010/main" val="813622061"/>
              </p:ext>
            </p:extLst>
          </p:nvPr>
        </p:nvGraphicFramePr>
        <p:xfrm>
          <a:off x="3232463" y="1562758"/>
          <a:ext cx="7128046" cy="3962400"/>
        </p:xfrm>
        <a:graphic>
          <a:graphicData uri="http://schemas.openxmlformats.org/drawingml/2006/table">
            <a:tbl>
              <a:tblPr firstRow="1" bandRow="1">
                <a:tableStyleId>{1E171933-4619-4E11-9A3F-F7608DF75F80}</a:tableStyleId>
              </a:tblPr>
              <a:tblGrid>
                <a:gridCol w="2436167"/>
                <a:gridCol w="1624112"/>
                <a:gridCol w="1624112"/>
                <a:gridCol w="1443655"/>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596900">
                <a:tc>
                  <a:txBody>
                    <a:bodyPr/>
                    <a:lstStyle/>
                    <a:p>
                      <a:pPr algn="ctr"/>
                      <a:r>
                        <a:rPr lang="en-US" dirty="0" err="1" smtClean="0"/>
                        <a:t>Stonebraker</a:t>
                      </a:r>
                      <a:r>
                        <a:rPr lang="en-US" dirty="0" smtClean="0"/>
                        <a:t> </a:t>
                      </a:r>
                      <a:br>
                        <a:rPr lang="en-US" dirty="0" smtClean="0"/>
                      </a:br>
                      <a:r>
                        <a:rPr lang="en-US" sz="1600" dirty="0" smtClean="0"/>
                        <a:t>(</a:t>
                      </a:r>
                      <a:r>
                        <a:rPr lang="az-Cyrl-AZ" sz="1600" dirty="0" smtClean="0"/>
                        <a:t>Ѳ</a:t>
                      </a:r>
                      <a:r>
                        <a:rPr lang="en-US" sz="1600" dirty="0" smtClean="0"/>
                        <a:t>, UCB), (02, </a:t>
                      </a:r>
                      <a:r>
                        <a:rPr lang="en-US" sz="1600" b="1" i="1" kern="1200" dirty="0" smtClean="0"/>
                        <a:t>MIT</a:t>
                      </a:r>
                      <a:r>
                        <a:rPr lang="en-US" sz="1600" dirty="0" smtClean="0"/>
                        <a:t>)</a:t>
                      </a:r>
                      <a:endParaRPr lang="en-US" dirty="0"/>
                    </a:p>
                  </a:txBody>
                  <a:tcPr/>
                </a:tc>
                <a:tc>
                  <a:txBody>
                    <a:bodyPr/>
                    <a:lstStyle/>
                    <a:p>
                      <a:pPr algn="ctr"/>
                      <a:r>
                        <a:rPr lang="en-US" b="0" dirty="0" smtClean="0"/>
                        <a:t>(03,</a:t>
                      </a:r>
                      <a:r>
                        <a:rPr lang="en-US" b="0" baseline="0" dirty="0" smtClean="0"/>
                        <a:t> </a:t>
                      </a:r>
                      <a:r>
                        <a:rPr lang="en-US" b="0" dirty="0" smtClean="0"/>
                        <a:t>MIT)</a:t>
                      </a:r>
                      <a:endParaRPr lang="en-US" b="0" dirty="0">
                        <a:solidFill>
                          <a:schemeClr val="tx1"/>
                        </a:solidFill>
                      </a:endParaRPr>
                    </a:p>
                  </a:txBody>
                  <a:tcPr/>
                </a:tc>
                <a:tc>
                  <a:txBody>
                    <a:bodyPr/>
                    <a:lstStyle/>
                    <a:p>
                      <a:pPr algn="ctr"/>
                      <a:r>
                        <a:rPr lang="en-US" b="0" dirty="0" smtClean="0"/>
                        <a:t>(00, UCB)</a:t>
                      </a:r>
                      <a:endParaRPr lang="en-US" b="0" dirty="0">
                        <a:solidFill>
                          <a:schemeClr val="tx1"/>
                        </a:solidFill>
                      </a:endParaRPr>
                    </a:p>
                  </a:txBody>
                  <a:tcPr/>
                </a:tc>
                <a:tc>
                  <a:txBody>
                    <a:bodyPr/>
                    <a:lstStyle/>
                    <a:p>
                      <a:pPr algn="ctr"/>
                      <a:r>
                        <a:rPr lang="en-US" b="0" dirty="0" smtClean="0"/>
                        <a:t>(01, UCB)</a:t>
                      </a:r>
                    </a:p>
                    <a:p>
                      <a:pPr algn="ctr"/>
                      <a:r>
                        <a:rPr lang="en-US" b="0" dirty="0" smtClean="0"/>
                        <a:t>(06, </a:t>
                      </a:r>
                      <a:r>
                        <a:rPr lang="en-US" b="0" dirty="0" smtClean="0">
                          <a:solidFill>
                            <a:srgbClr val="FF0000"/>
                          </a:solidFill>
                        </a:rPr>
                        <a:t>MIT</a:t>
                      </a:r>
                      <a:r>
                        <a:rPr lang="en-US" b="0" dirty="0" smtClean="0"/>
                        <a:t>)</a:t>
                      </a:r>
                      <a:endParaRPr lang="en-US" b="0" dirty="0">
                        <a:solidFill>
                          <a:schemeClr val="tx1"/>
                        </a:solidFill>
                      </a:endParaRPr>
                    </a:p>
                  </a:txBody>
                  <a:tcPr/>
                </a:tc>
              </a:tr>
              <a:tr h="960120">
                <a:tc>
                  <a:txBody>
                    <a:bodyPr/>
                    <a:lstStyle/>
                    <a:p>
                      <a:pPr algn="ctr"/>
                      <a:r>
                        <a:rPr lang="en-US" dirty="0" smtClean="0"/>
                        <a:t>Dewitt</a:t>
                      </a:r>
                    </a:p>
                    <a:p>
                      <a:pPr algn="ctr"/>
                      <a:r>
                        <a:rPr lang="en-US" sz="1600" dirty="0" smtClean="0"/>
                        <a:t>(</a:t>
                      </a:r>
                      <a:r>
                        <a:rPr lang="az-Cyrl-AZ" sz="1600" dirty="0" smtClean="0"/>
                        <a:t>Ѳ</a:t>
                      </a:r>
                      <a:r>
                        <a:rPr lang="en-US" sz="1600" dirty="0" smtClean="0"/>
                        <a:t>, </a:t>
                      </a:r>
                      <a:r>
                        <a:rPr lang="en-US" sz="1600" dirty="0" err="1" smtClean="0"/>
                        <a:t>Wisc</a:t>
                      </a:r>
                      <a:r>
                        <a:rPr lang="en-US" sz="1600" dirty="0" smtClean="0"/>
                        <a:t>), (08, </a:t>
                      </a:r>
                      <a:r>
                        <a:rPr lang="en-US" sz="1600" b="1" i="1" kern="1200" dirty="0" smtClean="0"/>
                        <a:t>MSR</a:t>
                      </a:r>
                      <a:r>
                        <a:rPr lang="en-US" sz="1600" dirty="0" smtClean="0"/>
                        <a:t>)</a:t>
                      </a:r>
                      <a:endParaRPr lang="en-US" sz="1600" dirty="0"/>
                    </a:p>
                  </a:txBody>
                  <a:tcPr/>
                </a:tc>
                <a:tc>
                  <a:txBody>
                    <a:bodyPr/>
                    <a:lstStyle/>
                    <a:p>
                      <a:pPr algn="ctr"/>
                      <a:r>
                        <a:rPr lang="en-US" b="0" dirty="0" smtClean="0"/>
                        <a:t>(00, </a:t>
                      </a:r>
                      <a:r>
                        <a:rPr lang="en-US" b="0" dirty="0" err="1" smtClean="0"/>
                        <a:t>Wisc</a:t>
                      </a:r>
                      <a:r>
                        <a:rPr lang="en-US" b="0" dirty="0" smtClean="0"/>
                        <a:t>)</a:t>
                      </a:r>
                    </a:p>
                    <a:p>
                      <a:pPr algn="ctr"/>
                      <a:r>
                        <a:rPr lang="en-US" b="0" dirty="0" smtClean="0"/>
                        <a:t>(09, </a:t>
                      </a:r>
                      <a:r>
                        <a:rPr lang="en-US" b="0" dirty="0" smtClean="0">
                          <a:solidFill>
                            <a:srgbClr val="FF0000"/>
                          </a:solidFill>
                        </a:rPr>
                        <a:t>MSR</a:t>
                      </a:r>
                      <a:r>
                        <a:rPr lang="en-US" b="0" dirty="0" smtClean="0"/>
                        <a:t>)</a:t>
                      </a:r>
                      <a:endParaRPr lang="en-US" b="0" dirty="0">
                        <a:solidFill>
                          <a:schemeClr val="tx1"/>
                        </a:solidFill>
                      </a:endParaRPr>
                    </a:p>
                  </a:txBody>
                  <a:tcPr/>
                </a:tc>
                <a:tc>
                  <a:txBody>
                    <a:bodyPr/>
                    <a:lstStyle/>
                    <a:p>
                      <a:pPr algn="ctr"/>
                      <a:r>
                        <a:rPr lang="en-US" b="0" dirty="0" smtClean="0"/>
                        <a:t>(00,</a:t>
                      </a:r>
                      <a:r>
                        <a:rPr lang="en-US" b="0" baseline="0" dirty="0" smtClean="0"/>
                        <a:t> UW)</a:t>
                      </a:r>
                    </a:p>
                    <a:p>
                      <a:pPr algn="ctr"/>
                      <a:r>
                        <a:rPr lang="en-US" b="0" baseline="0" dirty="0" smtClean="0"/>
                        <a:t>(01, </a:t>
                      </a:r>
                      <a:r>
                        <a:rPr lang="en-US" b="0" baseline="0" dirty="0" err="1" smtClean="0"/>
                        <a:t>Wisc</a:t>
                      </a:r>
                      <a:r>
                        <a:rPr lang="en-US" b="0" baseline="0" dirty="0" smtClean="0"/>
                        <a:t>)</a:t>
                      </a:r>
                    </a:p>
                    <a:p>
                      <a:pPr algn="ctr"/>
                      <a:r>
                        <a:rPr lang="en-US" b="0" baseline="0" dirty="0" smtClean="0"/>
                        <a:t>(08, </a:t>
                      </a:r>
                      <a:r>
                        <a:rPr lang="en-US" b="0" dirty="0" smtClean="0"/>
                        <a:t>MSR)</a:t>
                      </a:r>
                      <a:endParaRPr lang="en-US" b="0" dirty="0">
                        <a:solidFill>
                          <a:schemeClr val="tx1"/>
                        </a:solidFill>
                      </a:endParaRPr>
                    </a:p>
                  </a:txBody>
                  <a:tcPr/>
                </a:tc>
                <a:tc>
                  <a:txBody>
                    <a:bodyPr/>
                    <a:lstStyle/>
                    <a:p>
                      <a:pPr algn="ctr"/>
                      <a:r>
                        <a:rPr lang="en-US" b="0" dirty="0" smtClean="0"/>
                        <a:t>(01, UW)</a:t>
                      </a:r>
                    </a:p>
                    <a:p>
                      <a:pPr algn="ctr"/>
                      <a:r>
                        <a:rPr lang="en-US" b="0" dirty="0" smtClean="0"/>
                        <a:t>(02, </a:t>
                      </a:r>
                      <a:r>
                        <a:rPr lang="en-US" b="0" dirty="0" err="1" smtClean="0"/>
                        <a:t>Wisc</a:t>
                      </a:r>
                      <a:r>
                        <a:rPr lang="en-US" b="0" dirty="0" smtClean="0"/>
                        <a:t>)</a:t>
                      </a:r>
                      <a:endParaRPr lang="en-US" b="0" dirty="0">
                        <a:solidFill>
                          <a:schemeClr val="tx1"/>
                        </a:solidFill>
                      </a:endParaRPr>
                    </a:p>
                  </a:txBody>
                  <a:tcPr/>
                </a:tc>
              </a:tr>
              <a:tr h="368300">
                <a:tc>
                  <a:txBody>
                    <a:bodyPr/>
                    <a:lstStyle/>
                    <a:p>
                      <a:pPr algn="ctr"/>
                      <a:r>
                        <a:rPr lang="en-US" dirty="0" smtClean="0"/>
                        <a:t>Bernstein </a:t>
                      </a:r>
                      <a:r>
                        <a:rPr lang="en-US" sz="1600" dirty="0" smtClean="0"/>
                        <a:t>(</a:t>
                      </a:r>
                      <a:r>
                        <a:rPr lang="az-Cyrl-AZ" sz="1600" dirty="0" smtClean="0"/>
                        <a:t>Ѳ</a:t>
                      </a:r>
                      <a:r>
                        <a:rPr lang="en-US" sz="1600" dirty="0" smtClean="0"/>
                        <a:t>, </a:t>
                      </a:r>
                      <a:r>
                        <a:rPr lang="en-US" sz="1600" b="1" i="1" dirty="0" smtClean="0"/>
                        <a:t>MSR</a:t>
                      </a:r>
                      <a:r>
                        <a:rPr lang="en-US" sz="1600" dirty="0" smtClean="0"/>
                        <a:t>)</a:t>
                      </a:r>
                      <a:endParaRPr lang="en-US" dirty="0"/>
                    </a:p>
                  </a:txBody>
                  <a:tcPr/>
                </a:tc>
                <a:tc>
                  <a:txBody>
                    <a:bodyPr/>
                    <a:lstStyle/>
                    <a:p>
                      <a:pPr algn="ctr"/>
                      <a:r>
                        <a:rPr lang="en-US" b="0" dirty="0" smtClean="0"/>
                        <a:t>(00, MSR)</a:t>
                      </a:r>
                      <a:endParaRPr lang="en-US" b="0" dirty="0">
                        <a:solidFill>
                          <a:schemeClr val="tx1"/>
                        </a:solidFill>
                      </a:endParaRPr>
                    </a:p>
                  </a:txBody>
                  <a:tcPr/>
                </a:tc>
                <a:tc>
                  <a:txBody>
                    <a:bodyPr/>
                    <a:lstStyle/>
                    <a:p>
                      <a:pPr algn="ctr"/>
                      <a:r>
                        <a:rPr lang="en-US" b="0" dirty="0" smtClean="0"/>
                        <a:t>(00, MSR)</a:t>
                      </a:r>
                      <a:endParaRPr lang="en-US" b="0" dirty="0">
                        <a:solidFill>
                          <a:schemeClr val="tx1"/>
                        </a:solidFill>
                      </a:endParaRPr>
                    </a:p>
                  </a:txBody>
                  <a:tcPr/>
                </a:tc>
                <a:tc>
                  <a:txBody>
                    <a:bodyPr/>
                    <a:lstStyle/>
                    <a:p>
                      <a:pPr algn="ctr"/>
                      <a:r>
                        <a:rPr lang="en-US" b="0" dirty="0" smtClean="0"/>
                        <a:t>(01, </a:t>
                      </a:r>
                      <a:r>
                        <a:rPr lang="en-US" b="0" dirty="0" smtClean="0">
                          <a:solidFill>
                            <a:srgbClr val="FF0000"/>
                          </a:solidFill>
                        </a:rPr>
                        <a:t>MSR</a:t>
                      </a:r>
                      <a:r>
                        <a:rPr lang="en-US" b="0" dirty="0" smtClean="0"/>
                        <a:t>)</a:t>
                      </a:r>
                      <a:endParaRPr lang="en-US" b="0" dirty="0">
                        <a:solidFill>
                          <a:schemeClr val="tx1"/>
                        </a:solidFill>
                      </a:endParaRPr>
                    </a:p>
                  </a:txBody>
                  <a:tcPr/>
                </a:tc>
              </a:tr>
              <a:tr h="698500">
                <a:tc>
                  <a:txBody>
                    <a:bodyPr/>
                    <a:lstStyle/>
                    <a:p>
                      <a:pPr algn="ctr"/>
                      <a:r>
                        <a:rPr lang="en-US" dirty="0" smtClean="0"/>
                        <a:t>Carey </a:t>
                      </a:r>
                      <a:r>
                        <a:rPr lang="en-US" sz="1600" dirty="0" smtClean="0"/>
                        <a:t>(</a:t>
                      </a:r>
                      <a:r>
                        <a:rPr lang="az-Cyrl-AZ" sz="1600" dirty="0" smtClean="0"/>
                        <a:t>Ѳ</a:t>
                      </a:r>
                      <a:r>
                        <a:rPr lang="en-US" sz="1600" dirty="0" smtClean="0"/>
                        <a:t>, </a:t>
                      </a:r>
                      <a:r>
                        <a:rPr lang="en-US" sz="1600" dirty="0" err="1" smtClean="0"/>
                        <a:t>Propell</a:t>
                      </a:r>
                      <a:r>
                        <a:rPr lang="en-US" sz="1600" dirty="0" smtClean="0"/>
                        <a:t>),</a:t>
                      </a:r>
                    </a:p>
                    <a:p>
                      <a:pPr algn="ctr"/>
                      <a:r>
                        <a:rPr lang="en-US" sz="1600" dirty="0" smtClean="0"/>
                        <a:t>(02,</a:t>
                      </a:r>
                      <a:r>
                        <a:rPr lang="en-US" sz="1600" baseline="0" dirty="0" smtClean="0"/>
                        <a:t> BEA), (08, </a:t>
                      </a:r>
                      <a:r>
                        <a:rPr lang="en-US" sz="1600" b="1" i="1" baseline="0" dirty="0" smtClean="0"/>
                        <a:t>UCI</a:t>
                      </a:r>
                      <a:r>
                        <a:rPr lang="en-US" sz="1600" baseline="0" dirty="0" smtClean="0"/>
                        <a:t>)</a:t>
                      </a:r>
                      <a:endParaRPr lang="en-US" sz="1600" dirty="0"/>
                    </a:p>
                  </a:txBody>
                  <a:tcPr/>
                </a:tc>
                <a:tc>
                  <a:txBody>
                    <a:bodyPr/>
                    <a:lstStyle/>
                    <a:p>
                      <a:pPr algn="ctr"/>
                      <a:r>
                        <a:rPr lang="en-US" b="0" dirty="0" smtClean="0"/>
                        <a:t>(04, BEA)</a:t>
                      </a:r>
                    </a:p>
                    <a:p>
                      <a:pPr algn="ctr"/>
                      <a:r>
                        <a:rPr lang="en-US" b="0" dirty="0" smtClean="0"/>
                        <a:t>(09, </a:t>
                      </a:r>
                      <a:r>
                        <a:rPr lang="en-US" b="0" dirty="0" smtClean="0">
                          <a:solidFill>
                            <a:srgbClr val="FF0000"/>
                          </a:solidFill>
                        </a:rPr>
                        <a:t>UCI</a:t>
                      </a:r>
                      <a:r>
                        <a:rPr lang="en-US" b="0" dirty="0" smtClean="0"/>
                        <a:t>)</a:t>
                      </a:r>
                      <a:endParaRPr lang="en-US" b="0" dirty="0">
                        <a:solidFill>
                          <a:schemeClr val="tx1"/>
                        </a:solidFill>
                      </a:endParaRPr>
                    </a:p>
                  </a:txBody>
                  <a:tcPr/>
                </a:tc>
                <a:tc>
                  <a:txBody>
                    <a:bodyPr/>
                    <a:lstStyle/>
                    <a:p>
                      <a:pPr algn="ctr"/>
                      <a:r>
                        <a:rPr lang="en-US" b="0" dirty="0" smtClean="0"/>
                        <a:t>(05, AT&amp;T)</a:t>
                      </a:r>
                      <a:endParaRPr lang="en-US" b="0" dirty="0">
                        <a:solidFill>
                          <a:schemeClr val="tx1"/>
                        </a:solidFill>
                      </a:endParaRPr>
                    </a:p>
                  </a:txBody>
                  <a:tcPr/>
                </a:tc>
                <a:tc>
                  <a:txBody>
                    <a:bodyPr/>
                    <a:lstStyle/>
                    <a:p>
                      <a:pPr algn="ctr"/>
                      <a:r>
                        <a:rPr lang="en-US" b="0" dirty="0" smtClean="0"/>
                        <a:t>(06, BEA)</a:t>
                      </a:r>
                      <a:endParaRPr lang="en-US" b="0" dirty="0">
                        <a:solidFill>
                          <a:schemeClr val="tx1"/>
                        </a:solidFill>
                      </a:endParaRPr>
                    </a:p>
                  </a:txBody>
                  <a:tcPr/>
                </a:tc>
              </a:tr>
              <a:tr h="914400">
                <a:tc>
                  <a:txBody>
                    <a:bodyPr/>
                    <a:lstStyle/>
                    <a:p>
                      <a:pPr algn="ctr"/>
                      <a:r>
                        <a:rPr lang="en-US" dirty="0" smtClean="0"/>
                        <a:t>Halevy</a:t>
                      </a:r>
                    </a:p>
                    <a:p>
                      <a:pPr algn="ctr"/>
                      <a:r>
                        <a:rPr lang="en-US" sz="1600" dirty="0" smtClean="0"/>
                        <a:t>(</a:t>
                      </a:r>
                      <a:r>
                        <a:rPr lang="az-Cyrl-AZ" sz="1600" dirty="0" smtClean="0"/>
                        <a:t>Ѳ</a:t>
                      </a:r>
                      <a:r>
                        <a:rPr lang="en-US" sz="1600" dirty="0" smtClean="0"/>
                        <a:t>, UW), (05, </a:t>
                      </a:r>
                      <a:r>
                        <a:rPr lang="en-US" sz="1600" b="1" i="1" dirty="0" smtClean="0"/>
                        <a:t>Google</a:t>
                      </a:r>
                      <a:r>
                        <a:rPr lang="en-US" sz="1600" dirty="0" smtClean="0"/>
                        <a:t>)</a:t>
                      </a:r>
                      <a:endParaRPr lang="en-US" sz="1600" dirty="0"/>
                    </a:p>
                  </a:txBody>
                  <a:tcPr/>
                </a:tc>
                <a:tc>
                  <a:txBody>
                    <a:bodyPr/>
                    <a:lstStyle/>
                    <a:p>
                      <a:pPr algn="ctr"/>
                      <a:r>
                        <a:rPr lang="en-US" b="0" dirty="0" smtClean="0"/>
                        <a:t>(00,</a:t>
                      </a:r>
                      <a:r>
                        <a:rPr lang="en-US" b="0" baseline="0" dirty="0" smtClean="0"/>
                        <a:t> UW)</a:t>
                      </a:r>
                    </a:p>
                    <a:p>
                      <a:pPr algn="ctr"/>
                      <a:r>
                        <a:rPr lang="en-US" b="0" baseline="0" dirty="0" smtClean="0"/>
                        <a:t>(07, </a:t>
                      </a:r>
                      <a:r>
                        <a:rPr lang="en-US" b="0" dirty="0" smtClean="0">
                          <a:solidFill>
                            <a:srgbClr val="FF0000"/>
                          </a:solidFill>
                        </a:rPr>
                        <a:t>Google</a:t>
                      </a:r>
                      <a:r>
                        <a:rPr lang="en-US" b="0" dirty="0" smtClean="0"/>
                        <a:t>)</a:t>
                      </a:r>
                      <a:endParaRPr lang="en-US" b="0" dirty="0">
                        <a:solidFill>
                          <a:schemeClr val="tx1"/>
                        </a:solidFill>
                      </a:endParaRPr>
                    </a:p>
                  </a:txBody>
                  <a:tcPr/>
                </a:tc>
                <a:tc>
                  <a:txBody>
                    <a:bodyPr/>
                    <a:lstStyle/>
                    <a:p>
                      <a:pPr algn="ctr"/>
                      <a:r>
                        <a:rPr lang="en-US" b="0" dirty="0" smtClean="0"/>
                        <a:t>(00, </a:t>
                      </a:r>
                      <a:r>
                        <a:rPr lang="en-US" b="0" dirty="0" err="1" smtClean="0"/>
                        <a:t>Wisc</a:t>
                      </a:r>
                      <a:r>
                        <a:rPr lang="en-US" b="0" dirty="0" smtClean="0"/>
                        <a:t>)</a:t>
                      </a:r>
                    </a:p>
                    <a:p>
                      <a:pPr algn="ctr"/>
                      <a:r>
                        <a:rPr lang="en-US" b="0" dirty="0" smtClean="0"/>
                        <a:t>(02, UW)</a:t>
                      </a:r>
                    </a:p>
                    <a:p>
                      <a:pPr algn="ctr"/>
                      <a:r>
                        <a:rPr lang="en-US" b="0" dirty="0" smtClean="0"/>
                        <a:t>(05, Google)</a:t>
                      </a:r>
                      <a:endParaRPr lang="en-US" b="0" dirty="0">
                        <a:solidFill>
                          <a:schemeClr val="tx1"/>
                        </a:solidFill>
                      </a:endParaRPr>
                    </a:p>
                  </a:txBody>
                  <a:tcPr/>
                </a:tc>
                <a:tc>
                  <a:txBody>
                    <a:bodyPr/>
                    <a:lstStyle/>
                    <a:p>
                      <a:pPr algn="ctr"/>
                      <a:r>
                        <a:rPr lang="en-US" b="0" dirty="0" smtClean="0"/>
                        <a:t>(01, </a:t>
                      </a:r>
                      <a:r>
                        <a:rPr lang="en-US" b="0" dirty="0" err="1" smtClean="0"/>
                        <a:t>Wisc</a:t>
                      </a:r>
                      <a:r>
                        <a:rPr lang="en-US" b="0" dirty="0" smtClean="0"/>
                        <a:t>)</a:t>
                      </a:r>
                    </a:p>
                    <a:p>
                      <a:pPr algn="ctr"/>
                      <a:r>
                        <a:rPr lang="en-US" b="0" dirty="0" smtClean="0"/>
                        <a:t>(06, UW)</a:t>
                      </a:r>
                      <a:endParaRPr lang="en-US" b="0" dirty="0">
                        <a:solidFill>
                          <a:schemeClr val="tx1"/>
                        </a:solidFill>
                      </a:endParaRPr>
                    </a:p>
                  </a:txBody>
                  <a:tcPr/>
                </a:tc>
              </a:tr>
            </a:tbl>
          </a:graphicData>
        </a:graphic>
      </p:graphicFrame>
      <p:sp>
        <p:nvSpPr>
          <p:cNvPr id="9" name="Title 1"/>
          <p:cNvSpPr>
            <a:spLocks noGrp="1"/>
          </p:cNvSpPr>
          <p:nvPr>
            <p:ph type="title"/>
          </p:nvPr>
        </p:nvSpPr>
        <p:spPr>
          <a:xfrm>
            <a:off x="3007890" y="543902"/>
            <a:ext cx="8382000" cy="1280890"/>
          </a:xfrm>
        </p:spPr>
        <p:txBody>
          <a:bodyPr>
            <a:normAutofit/>
          </a:bodyPr>
          <a:lstStyle/>
          <a:p>
            <a:pPr algn="r"/>
            <a:r>
              <a:rPr lang="en-US" dirty="0"/>
              <a:t>Key </a:t>
            </a:r>
            <a:r>
              <a:rPr lang="en-US" dirty="0" smtClean="0"/>
              <a:t>Solution 2. Preference-Aware Union</a:t>
            </a:r>
            <a:endParaRPr lang="en-US" sz="2000" dirty="0"/>
          </a:p>
        </p:txBody>
      </p:sp>
      <p:graphicFrame>
        <p:nvGraphicFramePr>
          <p:cNvPr id="10" name="Diagram 9"/>
          <p:cNvGraphicFramePr/>
          <p:nvPr>
            <p:extLst>
              <p:ext uri="{D42A27DB-BD31-4B8C-83A1-F6EECF244321}">
                <p14:modId xmlns:p14="http://schemas.microsoft.com/office/powerpoint/2010/main" val="2564582714"/>
              </p:ext>
            </p:extLst>
          </p:nvPr>
        </p:nvGraphicFramePr>
        <p:xfrm>
          <a:off x="307490" y="1457198"/>
          <a:ext cx="2700421" cy="1858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p:cNvSpPr txBox="1"/>
          <p:nvPr/>
        </p:nvSpPr>
        <p:spPr>
          <a:xfrm>
            <a:off x="320842" y="3622842"/>
            <a:ext cx="2553370" cy="1569660"/>
          </a:xfrm>
          <a:prstGeom prst="rect">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dirty="0"/>
              <a:t>Input: Data </a:t>
            </a:r>
            <a:r>
              <a:rPr lang="en-US" b="1" dirty="0" smtClean="0">
                <a:solidFill>
                  <a:srgbClr val="FFFF00"/>
                </a:solidFill>
              </a:rPr>
              <a:t>w</a:t>
            </a:r>
            <a:r>
              <a:rPr lang="en-US" dirty="0" smtClean="0">
                <a:solidFill>
                  <a:srgbClr val="FFFF00"/>
                </a:solidFill>
              </a:rPr>
              <a:t> </a:t>
            </a:r>
            <a:r>
              <a:rPr lang="en-US" dirty="0"/>
              <a:t>timestamps</a:t>
            </a:r>
          </a:p>
          <a:p>
            <a:pPr algn="l"/>
            <a:r>
              <a:rPr lang="en-US" dirty="0"/>
              <a:t>Output: Current </a:t>
            </a:r>
            <a:r>
              <a:rPr lang="en-US" dirty="0" smtClean="0"/>
              <a:t>values</a:t>
            </a:r>
            <a:endParaRPr lang="en-US" dirty="0"/>
          </a:p>
        </p:txBody>
      </p:sp>
      <p:sp>
        <p:nvSpPr>
          <p:cNvPr id="2" name="Rectangle 1"/>
          <p:cNvSpPr/>
          <p:nvPr/>
        </p:nvSpPr>
        <p:spPr>
          <a:xfrm>
            <a:off x="8355263" y="1105387"/>
            <a:ext cx="4486820" cy="461665"/>
          </a:xfrm>
          <a:prstGeom prst="rect">
            <a:avLst/>
          </a:prstGeom>
        </p:spPr>
        <p:txBody>
          <a:bodyPr wrap="square">
            <a:spAutoFit/>
          </a:bodyPr>
          <a:lstStyle/>
          <a:p>
            <a:r>
              <a:rPr lang="en-US" sz="2400" dirty="0">
                <a:latin typeface="Georgia"/>
                <a:cs typeface="Georgia"/>
              </a:rPr>
              <a:t>[</a:t>
            </a:r>
            <a:r>
              <a:rPr lang="en-US" sz="2400" dirty="0" err="1" smtClean="0">
                <a:latin typeface="Georgia"/>
                <a:cs typeface="Georgia"/>
              </a:rPr>
              <a:t>Alexe</a:t>
            </a:r>
            <a:r>
              <a:rPr lang="en-US" sz="2400" dirty="0" smtClean="0">
                <a:latin typeface="Georgia"/>
                <a:cs typeface="Georgia"/>
              </a:rPr>
              <a:t> et al. PVLDB’14</a:t>
            </a:r>
            <a:r>
              <a:rPr lang="en-US" sz="2400" dirty="0">
                <a:latin typeface="Georgia"/>
                <a:cs typeface="Georgia"/>
              </a:rPr>
              <a:t>] </a:t>
            </a:r>
          </a:p>
        </p:txBody>
      </p:sp>
    </p:spTree>
    <p:extLst>
      <p:ext uri="{BB962C8B-B14F-4D97-AF65-F5344CB8AC3E}">
        <p14:creationId xmlns:p14="http://schemas.microsoft.com/office/powerpoint/2010/main" val="365419243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469"/>
          </a:xfrm>
        </p:spPr>
        <p:txBody>
          <a:bodyPr/>
          <a:lstStyle/>
          <a:p>
            <a:r>
              <a:rPr lang="en-US" dirty="0" smtClean="0"/>
              <a:t>Example Time Machine </a:t>
            </a:r>
            <a:endParaRPr lang="en-US" dirty="0"/>
          </a:p>
        </p:txBody>
      </p:sp>
      <p:sp>
        <p:nvSpPr>
          <p:cNvPr id="5" name="TextBox 4"/>
          <p:cNvSpPr txBox="1"/>
          <p:nvPr/>
        </p:nvSpPr>
        <p:spPr>
          <a:xfrm>
            <a:off x="2646949" y="1310106"/>
            <a:ext cx="7814008" cy="523220"/>
          </a:xfrm>
          <a:prstGeom prst="rect">
            <a:avLst/>
          </a:prstGeom>
          <a:noFill/>
        </p:spPr>
        <p:txBody>
          <a:bodyPr wrap="none" rtlCol="0">
            <a:spAutoFit/>
          </a:bodyPr>
          <a:lstStyle/>
          <a:p>
            <a:r>
              <a:rPr lang="en-US" sz="2800" b="1" i="1" dirty="0" smtClean="0"/>
              <a:t>Timeline about Robert Downey Jr. (from KG) </a:t>
            </a:r>
            <a:endParaRPr lang="en-US" sz="2800" b="1" i="1" dirty="0"/>
          </a:p>
        </p:txBody>
      </p:sp>
      <p:pic>
        <p:nvPicPr>
          <p:cNvPr id="11" name="Picture 10" descr="timeline_rdjr_zoom_hover_smaller.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53890" y="2153848"/>
            <a:ext cx="9144000" cy="3309257"/>
          </a:xfrm>
          <a:prstGeom prst="rect">
            <a:avLst/>
          </a:prstGeom>
        </p:spPr>
      </p:pic>
      <p:sp>
        <p:nvSpPr>
          <p:cNvPr id="12" name="Rounded Rectangular Callout 11"/>
          <p:cNvSpPr/>
          <p:nvPr/>
        </p:nvSpPr>
        <p:spPr>
          <a:xfrm>
            <a:off x="3007890" y="1981128"/>
            <a:ext cx="2336800" cy="1043571"/>
          </a:xfrm>
          <a:prstGeom prst="wedgeRoundRectCallout">
            <a:avLst>
              <a:gd name="adj1" fmla="val 43952"/>
              <a:gd name="adj2" fmla="val 104046"/>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ln>
                  <a:solidFill>
                    <a:srgbClr val="000000"/>
                  </a:solidFill>
                </a:ln>
                <a:solidFill>
                  <a:schemeClr val="tx1"/>
                </a:solidFill>
              </a:rPr>
              <a:t>Event description</a:t>
            </a:r>
          </a:p>
        </p:txBody>
      </p:sp>
      <p:sp>
        <p:nvSpPr>
          <p:cNvPr id="13" name="Rounded Rectangular Callout 12"/>
          <p:cNvSpPr/>
          <p:nvPr/>
        </p:nvSpPr>
        <p:spPr>
          <a:xfrm>
            <a:off x="5050050" y="5470823"/>
            <a:ext cx="3870960" cy="1043571"/>
          </a:xfrm>
          <a:prstGeom prst="wedgeRoundRectCallout">
            <a:avLst>
              <a:gd name="adj1" fmla="val 44884"/>
              <a:gd name="adj2" fmla="val -99433"/>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ln>
                  <a:solidFill>
                    <a:srgbClr val="000000"/>
                  </a:solidFill>
                </a:ln>
                <a:solidFill>
                  <a:schemeClr val="tx1"/>
                </a:solidFill>
              </a:rPr>
              <a:t>Now including e.g. Sherlock Holmes</a:t>
            </a:r>
          </a:p>
        </p:txBody>
      </p:sp>
      <p:sp>
        <p:nvSpPr>
          <p:cNvPr id="14" name="Rectangle 13"/>
          <p:cNvSpPr/>
          <p:nvPr/>
        </p:nvSpPr>
        <p:spPr>
          <a:xfrm>
            <a:off x="6901181" y="6488668"/>
            <a:ext cx="5290819" cy="369332"/>
          </a:xfrm>
          <a:prstGeom prst="rect">
            <a:avLst/>
          </a:prstGeom>
        </p:spPr>
        <p:txBody>
          <a:bodyPr wrap="none">
            <a:spAutoFit/>
          </a:bodyPr>
          <a:lstStyle/>
          <a:p>
            <a:r>
              <a:rPr lang="en-US" dirty="0"/>
              <a:t>http://</a:t>
            </a:r>
            <a:r>
              <a:rPr lang="en-US" dirty="0" err="1"/>
              <a:t>cs.stanford.edu</a:t>
            </a:r>
            <a:r>
              <a:rPr lang="en-US" dirty="0"/>
              <a:t>/~</a:t>
            </a:r>
            <a:r>
              <a:rPr lang="en-US" dirty="0" err="1"/>
              <a:t>althoff</a:t>
            </a:r>
            <a:r>
              <a:rPr lang="en-US" dirty="0"/>
              <a:t>/</a:t>
            </a:r>
            <a:r>
              <a:rPr lang="en-US" dirty="0" err="1"/>
              <a:t>timemachine</a:t>
            </a:r>
            <a:r>
              <a:rPr lang="en-US" dirty="0"/>
              <a:t>/</a:t>
            </a:r>
          </a:p>
        </p:txBody>
      </p:sp>
      <p:sp>
        <p:nvSpPr>
          <p:cNvPr id="15" name="Rectangle 14"/>
          <p:cNvSpPr/>
          <p:nvPr/>
        </p:nvSpPr>
        <p:spPr>
          <a:xfrm>
            <a:off x="8436935" y="891492"/>
            <a:ext cx="3209232" cy="461665"/>
          </a:xfrm>
          <a:prstGeom prst="rect">
            <a:avLst/>
          </a:prstGeom>
        </p:spPr>
        <p:txBody>
          <a:bodyPr wrap="none">
            <a:spAutoFit/>
          </a:bodyPr>
          <a:lstStyle/>
          <a:p>
            <a:r>
              <a:rPr lang="en-US" sz="2400" dirty="0" smtClean="0">
                <a:latin typeface="Georgia"/>
                <a:cs typeface="Georgia"/>
              </a:rPr>
              <a:t>[</a:t>
            </a:r>
            <a:r>
              <a:rPr lang="en-US" sz="2400" dirty="0" err="1" smtClean="0">
                <a:latin typeface="Georgia"/>
                <a:cs typeface="Georgia"/>
              </a:rPr>
              <a:t>Althoff</a:t>
            </a:r>
            <a:r>
              <a:rPr lang="en-US" sz="2400" dirty="0" smtClean="0">
                <a:latin typeface="Georgia"/>
                <a:cs typeface="Georgia"/>
              </a:rPr>
              <a:t> </a:t>
            </a:r>
            <a:r>
              <a:rPr lang="en-US" sz="2400" i="1" dirty="0" smtClean="0">
                <a:latin typeface="Georgia"/>
                <a:cs typeface="Georgia"/>
              </a:rPr>
              <a:t>et al. </a:t>
            </a:r>
            <a:r>
              <a:rPr lang="en-US" sz="2400" dirty="0" smtClean="0">
                <a:latin typeface="Georgia"/>
                <a:cs typeface="Georgia"/>
              </a:rPr>
              <a:t>KDD 15] </a:t>
            </a:r>
            <a:endParaRPr lang="en-US" sz="2400" dirty="0">
              <a:latin typeface="Georgia"/>
              <a:cs typeface="Georgia"/>
            </a:endParaRPr>
          </a:p>
        </p:txBody>
      </p:sp>
    </p:spTree>
    <p:extLst>
      <p:ext uri="{BB962C8B-B14F-4D97-AF65-F5344CB8AC3E}">
        <p14:creationId xmlns:p14="http://schemas.microsoft.com/office/powerpoint/2010/main" val="569446435"/>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2592925" y="543902"/>
            <a:ext cx="9599075" cy="1280890"/>
          </a:xfrm>
        </p:spPr>
        <p:txBody>
          <a:bodyPr>
            <a:normAutofit/>
          </a:bodyPr>
          <a:lstStyle/>
          <a:p>
            <a:r>
              <a:rPr lang="en-US" dirty="0"/>
              <a:t>Key </a:t>
            </a:r>
            <a:r>
              <a:rPr lang="en-US" dirty="0" smtClean="0"/>
              <a:t>Solution 3. Temporal Fusion</a:t>
            </a:r>
            <a:endParaRPr lang="en-US" sz="3200" dirty="0"/>
          </a:p>
        </p:txBody>
      </p:sp>
      <p:graphicFrame>
        <p:nvGraphicFramePr>
          <p:cNvPr id="10" name="Diagram 9"/>
          <p:cNvGraphicFramePr/>
          <p:nvPr>
            <p:extLst>
              <p:ext uri="{D42A27DB-BD31-4B8C-83A1-F6EECF244321}">
                <p14:modId xmlns:p14="http://schemas.microsoft.com/office/powerpoint/2010/main" val="2149117666"/>
              </p:ext>
            </p:extLst>
          </p:nvPr>
        </p:nvGraphicFramePr>
        <p:xfrm>
          <a:off x="307490" y="1457198"/>
          <a:ext cx="2700421" cy="1858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2557468612"/>
              </p:ext>
            </p:extLst>
          </p:nvPr>
        </p:nvGraphicFramePr>
        <p:xfrm>
          <a:off x="5603016" y="1071546"/>
          <a:ext cx="3214710" cy="28575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Rectangle 10"/>
          <p:cNvSpPr/>
          <p:nvPr/>
        </p:nvSpPr>
        <p:spPr>
          <a:xfrm>
            <a:off x="4157579" y="1285860"/>
            <a:ext cx="1874065" cy="923330"/>
          </a:xfrm>
          <a:prstGeom prst="rect">
            <a:avLst/>
          </a:prstGeom>
          <a:ln>
            <a:solidFill>
              <a:srgbClr val="C00000"/>
            </a:solidFill>
          </a:ln>
        </p:spPr>
        <p:txBody>
          <a:bodyPr wrap="square">
            <a:spAutoFit/>
          </a:bodyPr>
          <a:lstStyle/>
          <a:p>
            <a:r>
              <a:rPr lang="en-US" altLang="zh-CN" dirty="0" smtClean="0">
                <a:ea typeface="SimSun" pitchFamily="2" charset="-122"/>
              </a:rPr>
              <a:t>How many transitions are </a:t>
            </a:r>
            <a:r>
              <a:rPr lang="en-US" altLang="zh-CN" i="1" dirty="0" smtClean="0">
                <a:solidFill>
                  <a:srgbClr val="00B050"/>
                </a:solidFill>
                <a:ea typeface="SimSun" pitchFamily="2" charset="-122"/>
              </a:rPr>
              <a:t>captured</a:t>
            </a:r>
            <a:endParaRPr lang="en-US" dirty="0"/>
          </a:p>
        </p:txBody>
      </p:sp>
      <p:sp>
        <p:nvSpPr>
          <p:cNvPr id="12" name="Rectangle 11"/>
          <p:cNvSpPr/>
          <p:nvPr/>
        </p:nvSpPr>
        <p:spPr>
          <a:xfrm>
            <a:off x="8389098" y="1285860"/>
            <a:ext cx="2212060" cy="954107"/>
          </a:xfrm>
          <a:prstGeom prst="rect">
            <a:avLst/>
          </a:prstGeom>
          <a:ln>
            <a:solidFill>
              <a:srgbClr val="C00000"/>
            </a:solidFill>
          </a:ln>
        </p:spPr>
        <p:txBody>
          <a:bodyPr wrap="square">
            <a:spAutoFit/>
          </a:bodyPr>
          <a:lstStyle/>
          <a:p>
            <a:r>
              <a:rPr lang="en-US" altLang="zh-CN" dirty="0" smtClean="0">
                <a:ea typeface="SimSun" pitchFamily="2" charset="-122"/>
              </a:rPr>
              <a:t>How many transitions are </a:t>
            </a:r>
          </a:p>
          <a:p>
            <a:r>
              <a:rPr lang="en-US" altLang="zh-CN" dirty="0" smtClean="0">
                <a:ea typeface="SimSun" pitchFamily="2" charset="-122"/>
              </a:rPr>
              <a:t>not </a:t>
            </a:r>
            <a:r>
              <a:rPr lang="en-US" altLang="zh-CN" i="1" dirty="0" err="1" smtClean="0">
                <a:solidFill>
                  <a:srgbClr val="FF9900"/>
                </a:solidFill>
                <a:ea typeface="SimSun" pitchFamily="2" charset="-122"/>
              </a:rPr>
              <a:t>mis</a:t>
            </a:r>
            <a:r>
              <a:rPr lang="en-US" altLang="zh-CN" i="1" dirty="0" smtClean="0">
                <a:solidFill>
                  <a:srgbClr val="FF9900"/>
                </a:solidFill>
                <a:ea typeface="SimSun" pitchFamily="2" charset="-122"/>
              </a:rPr>
              <a:t>-captured</a:t>
            </a:r>
            <a:endParaRPr lang="en-US" altLang="zh-CN" sz="2000" i="1" dirty="0" smtClean="0">
              <a:solidFill>
                <a:srgbClr val="FF9900"/>
              </a:solidFill>
              <a:ea typeface="SimSun" pitchFamily="2" charset="-122"/>
            </a:endParaRPr>
          </a:p>
        </p:txBody>
      </p:sp>
      <p:sp>
        <p:nvSpPr>
          <p:cNvPr id="13" name="Rectangle 12"/>
          <p:cNvSpPr/>
          <p:nvPr/>
        </p:nvSpPr>
        <p:spPr>
          <a:xfrm>
            <a:off x="7817594" y="2500306"/>
            <a:ext cx="1914617" cy="923330"/>
          </a:xfrm>
          <a:prstGeom prst="rect">
            <a:avLst/>
          </a:prstGeom>
          <a:ln>
            <a:solidFill>
              <a:srgbClr val="C00000"/>
            </a:solidFill>
          </a:ln>
        </p:spPr>
        <p:txBody>
          <a:bodyPr wrap="square">
            <a:spAutoFit/>
          </a:bodyPr>
          <a:lstStyle/>
          <a:p>
            <a:r>
              <a:rPr lang="en-US" altLang="zh-CN" dirty="0" smtClean="0">
                <a:ea typeface="SimSun" pitchFamily="2" charset="-122"/>
              </a:rPr>
              <a:t>How quickly transitions are captured</a:t>
            </a:r>
            <a:endParaRPr lang="en-US" altLang="zh-CN" sz="2000" i="1" dirty="0" smtClean="0">
              <a:solidFill>
                <a:srgbClr val="FF9900"/>
              </a:solidFill>
              <a:ea typeface="SimSun" pitchFamily="2" charset="-122"/>
            </a:endParaRPr>
          </a:p>
        </p:txBody>
      </p:sp>
      <p:grpSp>
        <p:nvGrpSpPr>
          <p:cNvPr id="14" name="Group 35"/>
          <p:cNvGrpSpPr/>
          <p:nvPr/>
        </p:nvGrpSpPr>
        <p:grpSpPr>
          <a:xfrm>
            <a:off x="2840776" y="3974068"/>
            <a:ext cx="8072883" cy="1622286"/>
            <a:chOff x="381000" y="3974068"/>
            <a:chExt cx="8072883" cy="1622286"/>
          </a:xfrm>
        </p:grpSpPr>
        <p:cxnSp>
          <p:nvCxnSpPr>
            <p:cNvPr id="15" name="Straight Arrow Connector 14"/>
            <p:cNvCxnSpPr/>
            <p:nvPr/>
          </p:nvCxnSpPr>
          <p:spPr>
            <a:xfrm>
              <a:off x="1291083" y="4419600"/>
              <a:ext cx="7162800" cy="1588"/>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291083" y="5105400"/>
              <a:ext cx="7162800" cy="1588"/>
            </a:xfrm>
            <a:prstGeom prst="straightConnector1">
              <a:avLst/>
            </a:prstGeom>
            <a:ln w="15875">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81000" y="4267200"/>
              <a:ext cx="855602" cy="338554"/>
            </a:xfrm>
            <a:prstGeom prst="rect">
              <a:avLst/>
            </a:prstGeom>
            <a:noFill/>
          </p:spPr>
          <p:txBody>
            <a:bodyPr wrap="none" rtlCol="0">
              <a:spAutoFit/>
            </a:bodyPr>
            <a:lstStyle/>
            <a:p>
              <a:r>
                <a:rPr lang="en-US" sz="1600" b="1" i="1" dirty="0" smtClean="0"/>
                <a:t>Dewitt</a:t>
              </a:r>
              <a:endParaRPr lang="en-US" sz="1600" b="1" i="1" dirty="0"/>
            </a:p>
          </p:txBody>
        </p:sp>
        <p:sp>
          <p:nvSpPr>
            <p:cNvPr id="18" name="TextBox 17"/>
            <p:cNvSpPr txBox="1"/>
            <p:nvPr/>
          </p:nvSpPr>
          <p:spPr>
            <a:xfrm>
              <a:off x="792973" y="4876800"/>
              <a:ext cx="291366" cy="338554"/>
            </a:xfrm>
            <a:prstGeom prst="rect">
              <a:avLst/>
            </a:prstGeom>
            <a:noFill/>
          </p:spPr>
          <p:txBody>
            <a:bodyPr wrap="none" rtlCol="0">
              <a:spAutoFit/>
            </a:bodyPr>
            <a:lstStyle/>
            <a:p>
              <a:r>
                <a:rPr lang="en-US" sz="1600" b="1" dirty="0" smtClean="0"/>
                <a:t>S</a:t>
              </a:r>
              <a:endParaRPr lang="en-US" sz="1600" b="1" dirty="0"/>
            </a:p>
          </p:txBody>
        </p:sp>
        <p:sp>
          <p:nvSpPr>
            <p:cNvPr id="19" name="Oval 18"/>
            <p:cNvSpPr/>
            <p:nvPr/>
          </p:nvSpPr>
          <p:spPr>
            <a:xfrm>
              <a:off x="1519683" y="4343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p>
          </p:txBody>
        </p:sp>
        <p:sp>
          <p:nvSpPr>
            <p:cNvPr id="20" name="Oval 19"/>
            <p:cNvSpPr/>
            <p:nvPr/>
          </p:nvSpPr>
          <p:spPr>
            <a:xfrm>
              <a:off x="7768083" y="4343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p>
          </p:txBody>
        </p:sp>
        <p:sp>
          <p:nvSpPr>
            <p:cNvPr id="21" name="Oval 20"/>
            <p:cNvSpPr/>
            <p:nvPr/>
          </p:nvSpPr>
          <p:spPr>
            <a:xfrm>
              <a:off x="3881883" y="5029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p>
          </p:txBody>
        </p:sp>
        <p:sp>
          <p:nvSpPr>
            <p:cNvPr id="22" name="Oval 21"/>
            <p:cNvSpPr/>
            <p:nvPr/>
          </p:nvSpPr>
          <p:spPr>
            <a:xfrm>
              <a:off x="5482083" y="5029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p>
          </p:txBody>
        </p:sp>
        <p:sp>
          <p:nvSpPr>
            <p:cNvPr id="23" name="Oval 22"/>
            <p:cNvSpPr/>
            <p:nvPr/>
          </p:nvSpPr>
          <p:spPr>
            <a:xfrm>
              <a:off x="7082283" y="5029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a:p>
          </p:txBody>
        </p:sp>
        <p:sp>
          <p:nvSpPr>
            <p:cNvPr id="24" name="TextBox 23"/>
            <p:cNvSpPr txBox="1"/>
            <p:nvPr/>
          </p:nvSpPr>
          <p:spPr>
            <a:xfrm>
              <a:off x="1143000" y="4419600"/>
              <a:ext cx="1071118" cy="338554"/>
            </a:xfrm>
            <a:prstGeom prst="rect">
              <a:avLst/>
            </a:prstGeom>
            <a:noFill/>
          </p:spPr>
          <p:txBody>
            <a:bodyPr wrap="square" rtlCol="0">
              <a:spAutoFit/>
            </a:bodyPr>
            <a:lstStyle/>
            <a:p>
              <a:r>
                <a:rPr lang="az-Cyrl-AZ" sz="1600" b="1" i="1" dirty="0" smtClean="0"/>
                <a:t>Ѳ</a:t>
              </a:r>
              <a:r>
                <a:rPr lang="en-US" sz="1600" b="1" i="1" dirty="0" smtClean="0"/>
                <a:t>(2000)</a:t>
              </a:r>
              <a:endParaRPr lang="en-US" sz="1600" b="1" i="1" dirty="0"/>
            </a:p>
          </p:txBody>
        </p:sp>
        <p:sp>
          <p:nvSpPr>
            <p:cNvPr id="25" name="TextBox 24"/>
            <p:cNvSpPr txBox="1"/>
            <p:nvPr/>
          </p:nvSpPr>
          <p:spPr>
            <a:xfrm>
              <a:off x="7539482" y="4419600"/>
              <a:ext cx="747293" cy="338554"/>
            </a:xfrm>
            <a:prstGeom prst="rect">
              <a:avLst/>
            </a:prstGeom>
            <a:noFill/>
          </p:spPr>
          <p:txBody>
            <a:bodyPr wrap="square" rtlCol="0">
              <a:spAutoFit/>
            </a:bodyPr>
            <a:lstStyle/>
            <a:p>
              <a:r>
                <a:rPr lang="en-US" sz="1600" b="1" i="1" dirty="0" smtClean="0"/>
                <a:t>2008</a:t>
              </a:r>
              <a:endParaRPr lang="en-US" sz="1600" b="1" i="1" dirty="0"/>
            </a:p>
          </p:txBody>
        </p:sp>
        <p:sp>
          <p:nvSpPr>
            <p:cNvPr id="26" name="TextBox 25"/>
            <p:cNvSpPr txBox="1"/>
            <p:nvPr/>
          </p:nvSpPr>
          <p:spPr>
            <a:xfrm>
              <a:off x="3653282" y="5257800"/>
              <a:ext cx="775841" cy="338554"/>
            </a:xfrm>
            <a:prstGeom prst="rect">
              <a:avLst/>
            </a:prstGeom>
            <a:noFill/>
          </p:spPr>
          <p:txBody>
            <a:bodyPr wrap="square" rtlCol="0">
              <a:spAutoFit/>
            </a:bodyPr>
            <a:lstStyle/>
            <a:p>
              <a:r>
                <a:rPr lang="en-US" sz="1600" b="1" dirty="0" smtClean="0"/>
                <a:t>2003</a:t>
              </a:r>
              <a:endParaRPr lang="en-US" sz="1600" b="1" dirty="0"/>
            </a:p>
          </p:txBody>
        </p:sp>
        <p:sp>
          <p:nvSpPr>
            <p:cNvPr id="27" name="TextBox 26"/>
            <p:cNvSpPr txBox="1"/>
            <p:nvPr/>
          </p:nvSpPr>
          <p:spPr>
            <a:xfrm>
              <a:off x="5253482" y="5257800"/>
              <a:ext cx="747277" cy="338554"/>
            </a:xfrm>
            <a:prstGeom prst="rect">
              <a:avLst/>
            </a:prstGeom>
            <a:noFill/>
          </p:spPr>
          <p:txBody>
            <a:bodyPr wrap="square" rtlCol="0">
              <a:spAutoFit/>
            </a:bodyPr>
            <a:lstStyle/>
            <a:p>
              <a:r>
                <a:rPr lang="en-US" sz="1600" b="1" dirty="0" smtClean="0"/>
                <a:t>2005</a:t>
              </a:r>
              <a:endParaRPr lang="en-US" sz="1600" b="1" dirty="0"/>
            </a:p>
          </p:txBody>
        </p:sp>
        <p:sp>
          <p:nvSpPr>
            <p:cNvPr id="28" name="TextBox 27"/>
            <p:cNvSpPr txBox="1"/>
            <p:nvPr/>
          </p:nvSpPr>
          <p:spPr>
            <a:xfrm>
              <a:off x="6853682" y="5257800"/>
              <a:ext cx="718713" cy="338554"/>
            </a:xfrm>
            <a:prstGeom prst="rect">
              <a:avLst/>
            </a:prstGeom>
            <a:noFill/>
          </p:spPr>
          <p:txBody>
            <a:bodyPr wrap="square" rtlCol="0">
              <a:spAutoFit/>
            </a:bodyPr>
            <a:lstStyle/>
            <a:p>
              <a:r>
                <a:rPr lang="en-US" sz="1600" b="1" dirty="0" smtClean="0"/>
                <a:t>2007</a:t>
              </a:r>
              <a:endParaRPr lang="en-US" sz="1600" b="1" dirty="0"/>
            </a:p>
          </p:txBody>
        </p:sp>
        <p:sp>
          <p:nvSpPr>
            <p:cNvPr id="29" name="TextBox 28"/>
            <p:cNvSpPr txBox="1"/>
            <p:nvPr/>
          </p:nvSpPr>
          <p:spPr>
            <a:xfrm>
              <a:off x="1142976" y="3974068"/>
              <a:ext cx="802773" cy="338554"/>
            </a:xfrm>
            <a:prstGeom prst="rect">
              <a:avLst/>
            </a:prstGeom>
            <a:noFill/>
          </p:spPr>
          <p:txBody>
            <a:bodyPr wrap="square" rtlCol="0">
              <a:spAutoFit/>
            </a:bodyPr>
            <a:lstStyle/>
            <a:p>
              <a:r>
                <a:rPr lang="en-US" sz="1600" b="1" i="1" dirty="0" err="1" smtClean="0"/>
                <a:t>UWisc</a:t>
              </a:r>
              <a:endParaRPr lang="en-US" sz="1600" b="1" i="1" dirty="0"/>
            </a:p>
          </p:txBody>
        </p:sp>
        <p:sp>
          <p:nvSpPr>
            <p:cNvPr id="30" name="TextBox 29"/>
            <p:cNvSpPr txBox="1"/>
            <p:nvPr/>
          </p:nvSpPr>
          <p:spPr>
            <a:xfrm>
              <a:off x="7234683" y="4038600"/>
              <a:ext cx="654666" cy="338554"/>
            </a:xfrm>
            <a:prstGeom prst="rect">
              <a:avLst/>
            </a:prstGeom>
            <a:noFill/>
          </p:spPr>
          <p:txBody>
            <a:bodyPr wrap="square" rtlCol="0">
              <a:spAutoFit/>
            </a:bodyPr>
            <a:lstStyle/>
            <a:p>
              <a:r>
                <a:rPr lang="en-US" sz="1600" b="1" i="1" dirty="0" smtClean="0"/>
                <a:t>MSR</a:t>
              </a:r>
              <a:endParaRPr lang="en-US" sz="1600" b="1" i="1" dirty="0"/>
            </a:p>
          </p:txBody>
        </p:sp>
        <p:sp>
          <p:nvSpPr>
            <p:cNvPr id="31" name="TextBox 30"/>
            <p:cNvSpPr txBox="1"/>
            <p:nvPr/>
          </p:nvSpPr>
          <p:spPr>
            <a:xfrm>
              <a:off x="6357950" y="4724400"/>
              <a:ext cx="769399" cy="338554"/>
            </a:xfrm>
            <a:prstGeom prst="rect">
              <a:avLst/>
            </a:prstGeom>
            <a:noFill/>
          </p:spPr>
          <p:txBody>
            <a:bodyPr wrap="square" rtlCol="0">
              <a:spAutoFit/>
            </a:bodyPr>
            <a:lstStyle/>
            <a:p>
              <a:r>
                <a:rPr lang="en-US" sz="1600" b="1" dirty="0" err="1" smtClean="0"/>
                <a:t>UWisc</a:t>
              </a:r>
              <a:endParaRPr lang="en-US" sz="1600" b="1" dirty="0"/>
            </a:p>
          </p:txBody>
        </p:sp>
        <p:sp>
          <p:nvSpPr>
            <p:cNvPr id="32" name="TextBox 31"/>
            <p:cNvSpPr txBox="1"/>
            <p:nvPr/>
          </p:nvSpPr>
          <p:spPr>
            <a:xfrm>
              <a:off x="3272283" y="4724400"/>
              <a:ext cx="578466" cy="338554"/>
            </a:xfrm>
            <a:prstGeom prst="rect">
              <a:avLst/>
            </a:prstGeom>
            <a:noFill/>
          </p:spPr>
          <p:txBody>
            <a:bodyPr wrap="square" rtlCol="0">
              <a:spAutoFit/>
            </a:bodyPr>
            <a:lstStyle/>
            <a:p>
              <a:r>
                <a:rPr lang="en-US" sz="1600" b="1" dirty="0" smtClean="0"/>
                <a:t>UW</a:t>
              </a:r>
              <a:endParaRPr lang="en-US" sz="1600" b="1" dirty="0"/>
            </a:p>
          </p:txBody>
        </p:sp>
        <p:sp>
          <p:nvSpPr>
            <p:cNvPr id="33" name="TextBox 32"/>
            <p:cNvSpPr txBox="1"/>
            <p:nvPr/>
          </p:nvSpPr>
          <p:spPr>
            <a:xfrm>
              <a:off x="5177283" y="4724400"/>
              <a:ext cx="349866" cy="338554"/>
            </a:xfrm>
            <a:prstGeom prst="rect">
              <a:avLst/>
            </a:prstGeom>
            <a:noFill/>
          </p:spPr>
          <p:txBody>
            <a:bodyPr wrap="square" rtlCol="0">
              <a:spAutoFit/>
            </a:bodyPr>
            <a:lstStyle/>
            <a:p>
              <a:r>
                <a:rPr lang="en-US" sz="1600" b="1" dirty="0" smtClean="0">
                  <a:sym typeface="Symbol"/>
                </a:rPr>
                <a:t></a:t>
              </a:r>
              <a:endParaRPr lang="en-US" sz="1600" b="1" dirty="0"/>
            </a:p>
          </p:txBody>
        </p:sp>
      </p:grpSp>
      <p:grpSp>
        <p:nvGrpSpPr>
          <p:cNvPr id="34" name="Group 36"/>
          <p:cNvGrpSpPr/>
          <p:nvPr/>
        </p:nvGrpSpPr>
        <p:grpSpPr>
          <a:xfrm>
            <a:off x="4512859" y="3962400"/>
            <a:ext cx="7090917" cy="338554"/>
            <a:chOff x="2053083" y="3962400"/>
            <a:chExt cx="7090917" cy="338554"/>
          </a:xfrm>
        </p:grpSpPr>
        <p:sp>
          <p:nvSpPr>
            <p:cNvPr id="35" name="TextBox 34"/>
            <p:cNvSpPr txBox="1"/>
            <p:nvPr/>
          </p:nvSpPr>
          <p:spPr>
            <a:xfrm>
              <a:off x="2053083" y="3962400"/>
              <a:ext cx="1371600" cy="338554"/>
            </a:xfrm>
            <a:prstGeom prst="rect">
              <a:avLst/>
            </a:prstGeom>
            <a:noFill/>
          </p:spPr>
          <p:txBody>
            <a:bodyPr wrap="square" rtlCol="0">
              <a:spAutoFit/>
            </a:bodyPr>
            <a:lstStyle/>
            <a:p>
              <a:r>
                <a:rPr lang="en-US" sz="1600" b="1" dirty="0" err="1" smtClean="0">
                  <a:solidFill>
                    <a:srgbClr val="00B050"/>
                  </a:solidFill>
                </a:rPr>
                <a:t>Capturable</a:t>
              </a:r>
              <a:endParaRPr lang="en-US" sz="1600" b="1" dirty="0" smtClean="0">
                <a:solidFill>
                  <a:srgbClr val="00B050"/>
                </a:solidFill>
              </a:endParaRPr>
            </a:p>
          </p:txBody>
        </p:sp>
        <p:sp>
          <p:nvSpPr>
            <p:cNvPr id="36" name="TextBox 35"/>
            <p:cNvSpPr txBox="1"/>
            <p:nvPr/>
          </p:nvSpPr>
          <p:spPr>
            <a:xfrm>
              <a:off x="4110483" y="3962400"/>
              <a:ext cx="1371600" cy="338554"/>
            </a:xfrm>
            <a:prstGeom prst="rect">
              <a:avLst/>
            </a:prstGeom>
            <a:noFill/>
          </p:spPr>
          <p:txBody>
            <a:bodyPr wrap="square" rtlCol="0">
              <a:spAutoFit/>
            </a:bodyPr>
            <a:lstStyle/>
            <a:p>
              <a:r>
                <a:rPr lang="en-US" sz="1600" b="1" dirty="0" err="1" smtClean="0">
                  <a:solidFill>
                    <a:srgbClr val="00B050"/>
                  </a:solidFill>
                </a:rPr>
                <a:t>Capturable</a:t>
              </a:r>
            </a:p>
          </p:txBody>
        </p:sp>
        <p:sp>
          <p:nvSpPr>
            <p:cNvPr id="37" name="TextBox 36"/>
            <p:cNvSpPr txBox="1"/>
            <p:nvPr/>
          </p:nvSpPr>
          <p:spPr>
            <a:xfrm>
              <a:off x="5786883" y="3962400"/>
              <a:ext cx="1371600" cy="338554"/>
            </a:xfrm>
            <a:prstGeom prst="rect">
              <a:avLst/>
            </a:prstGeom>
            <a:noFill/>
          </p:spPr>
          <p:txBody>
            <a:bodyPr wrap="square" rtlCol="0">
              <a:spAutoFit/>
            </a:bodyPr>
            <a:lstStyle/>
            <a:p>
              <a:r>
                <a:rPr lang="en-US" sz="1600" b="1" dirty="0" err="1" smtClean="0">
                  <a:solidFill>
                    <a:srgbClr val="00B050"/>
                  </a:solidFill>
                </a:rPr>
                <a:t>Capturable</a:t>
              </a:r>
            </a:p>
          </p:txBody>
        </p:sp>
        <p:sp>
          <p:nvSpPr>
            <p:cNvPr id="38" name="TextBox 37"/>
            <p:cNvSpPr txBox="1"/>
            <p:nvPr/>
          </p:nvSpPr>
          <p:spPr>
            <a:xfrm>
              <a:off x="7772400" y="3962400"/>
              <a:ext cx="1371600" cy="338554"/>
            </a:xfrm>
            <a:prstGeom prst="rect">
              <a:avLst/>
            </a:prstGeom>
            <a:noFill/>
          </p:spPr>
          <p:txBody>
            <a:bodyPr wrap="square" rtlCol="0">
              <a:spAutoFit/>
            </a:bodyPr>
            <a:lstStyle/>
            <a:p>
              <a:r>
                <a:rPr lang="en-US" sz="1600" b="1" dirty="0" err="1" smtClean="0">
                  <a:solidFill>
                    <a:srgbClr val="00B050"/>
                  </a:solidFill>
                </a:rPr>
                <a:t>Capturable</a:t>
              </a:r>
            </a:p>
          </p:txBody>
        </p:sp>
      </p:grpSp>
      <p:grpSp>
        <p:nvGrpSpPr>
          <p:cNvPr id="39" name="Group 34"/>
          <p:cNvGrpSpPr/>
          <p:nvPr/>
        </p:nvGrpSpPr>
        <p:grpSpPr>
          <a:xfrm>
            <a:off x="6416271" y="3886200"/>
            <a:ext cx="3889376" cy="1447800"/>
            <a:chOff x="3956495" y="3886200"/>
            <a:chExt cx="3889376" cy="1447800"/>
          </a:xfrm>
        </p:grpSpPr>
        <p:cxnSp>
          <p:nvCxnSpPr>
            <p:cNvPr id="40" name="Straight Connector 39"/>
            <p:cNvCxnSpPr/>
            <p:nvPr/>
          </p:nvCxnSpPr>
          <p:spPr>
            <a:xfrm rot="5400000">
              <a:off x="3233389" y="4609306"/>
              <a:ext cx="14478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4835177" y="4609306"/>
              <a:ext cx="14478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6435377" y="4609306"/>
              <a:ext cx="14478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7121177" y="4609306"/>
              <a:ext cx="1447800" cy="158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grpSp>
        <p:nvGrpSpPr>
          <p:cNvPr id="44" name="Group 52"/>
          <p:cNvGrpSpPr/>
          <p:nvPr/>
        </p:nvGrpSpPr>
        <p:grpSpPr>
          <a:xfrm>
            <a:off x="4288576" y="3657600"/>
            <a:ext cx="7543800" cy="502622"/>
            <a:chOff x="1828800" y="3657600"/>
            <a:chExt cx="7543800" cy="502622"/>
          </a:xfrm>
        </p:grpSpPr>
        <p:sp>
          <p:nvSpPr>
            <p:cNvPr id="45" name="TextBox 44"/>
            <p:cNvSpPr txBox="1"/>
            <p:nvPr/>
          </p:nvSpPr>
          <p:spPr>
            <a:xfrm>
              <a:off x="1828800" y="3657600"/>
              <a:ext cx="1905000" cy="338554"/>
            </a:xfrm>
            <a:prstGeom prst="rect">
              <a:avLst/>
            </a:prstGeom>
            <a:noFill/>
          </p:spPr>
          <p:txBody>
            <a:bodyPr wrap="square" rtlCol="0">
              <a:spAutoFit/>
            </a:bodyPr>
            <a:lstStyle/>
            <a:p>
              <a:r>
                <a:rPr lang="en-US" sz="1600" b="1" dirty="0" err="1" smtClean="0">
                  <a:solidFill>
                    <a:srgbClr val="FF9900"/>
                  </a:solidFill>
                </a:rPr>
                <a:t>Mis-capturable</a:t>
              </a:r>
              <a:endParaRPr lang="en-US" sz="1600" b="1" dirty="0" smtClean="0">
                <a:solidFill>
                  <a:srgbClr val="FF9900"/>
                </a:solidFill>
              </a:endParaRPr>
            </a:p>
          </p:txBody>
        </p:sp>
        <p:sp>
          <p:nvSpPr>
            <p:cNvPr id="46" name="TextBox 45"/>
            <p:cNvSpPr txBox="1"/>
            <p:nvPr/>
          </p:nvSpPr>
          <p:spPr>
            <a:xfrm>
              <a:off x="3886200" y="3657600"/>
              <a:ext cx="1905000" cy="338554"/>
            </a:xfrm>
            <a:prstGeom prst="rect">
              <a:avLst/>
            </a:prstGeom>
            <a:noFill/>
          </p:spPr>
          <p:txBody>
            <a:bodyPr wrap="square" rtlCol="0">
              <a:spAutoFit/>
            </a:bodyPr>
            <a:lstStyle/>
            <a:p>
              <a:r>
                <a:rPr lang="en-US" sz="1600" b="1" dirty="0" err="1" smtClean="0">
                  <a:solidFill>
                    <a:srgbClr val="FF9900"/>
                  </a:solidFill>
                </a:rPr>
                <a:t>Mis-capturable</a:t>
              </a:r>
            </a:p>
          </p:txBody>
        </p:sp>
        <p:sp>
          <p:nvSpPr>
            <p:cNvPr id="47" name="TextBox 46"/>
            <p:cNvSpPr txBox="1"/>
            <p:nvPr/>
          </p:nvSpPr>
          <p:spPr>
            <a:xfrm>
              <a:off x="5562600" y="3657600"/>
              <a:ext cx="1905000" cy="338554"/>
            </a:xfrm>
            <a:prstGeom prst="rect">
              <a:avLst/>
            </a:prstGeom>
            <a:noFill/>
          </p:spPr>
          <p:txBody>
            <a:bodyPr wrap="square" rtlCol="0">
              <a:spAutoFit/>
            </a:bodyPr>
            <a:lstStyle/>
            <a:p>
              <a:r>
                <a:rPr lang="en-US" sz="1600" b="1" dirty="0" err="1" smtClean="0">
                  <a:solidFill>
                    <a:srgbClr val="FF9900"/>
                  </a:solidFill>
                </a:rPr>
                <a:t>Mis-capturable</a:t>
              </a:r>
            </a:p>
          </p:txBody>
        </p:sp>
        <p:sp>
          <p:nvSpPr>
            <p:cNvPr id="48" name="TextBox 47"/>
            <p:cNvSpPr txBox="1"/>
            <p:nvPr/>
          </p:nvSpPr>
          <p:spPr>
            <a:xfrm>
              <a:off x="6629400" y="3821668"/>
              <a:ext cx="1905000" cy="338554"/>
            </a:xfrm>
            <a:prstGeom prst="rect">
              <a:avLst/>
            </a:prstGeom>
            <a:noFill/>
          </p:spPr>
          <p:txBody>
            <a:bodyPr wrap="square" rtlCol="0">
              <a:spAutoFit/>
            </a:bodyPr>
            <a:lstStyle/>
            <a:p>
              <a:r>
                <a:rPr lang="en-US" sz="1600" b="1" dirty="0" err="1" smtClean="0">
                  <a:solidFill>
                    <a:srgbClr val="FF9900"/>
                  </a:solidFill>
                </a:rPr>
                <a:t>Mis-capturable</a:t>
              </a:r>
            </a:p>
          </p:txBody>
        </p:sp>
        <p:sp>
          <p:nvSpPr>
            <p:cNvPr id="49" name="TextBox 48"/>
            <p:cNvSpPr txBox="1"/>
            <p:nvPr/>
          </p:nvSpPr>
          <p:spPr>
            <a:xfrm>
              <a:off x="7467600" y="3657600"/>
              <a:ext cx="1905000" cy="338554"/>
            </a:xfrm>
            <a:prstGeom prst="rect">
              <a:avLst/>
            </a:prstGeom>
            <a:noFill/>
          </p:spPr>
          <p:txBody>
            <a:bodyPr wrap="square" rtlCol="0">
              <a:spAutoFit/>
            </a:bodyPr>
            <a:lstStyle/>
            <a:p>
              <a:r>
                <a:rPr lang="en-US" sz="1600" b="1" dirty="0" err="1" smtClean="0">
                  <a:solidFill>
                    <a:srgbClr val="FF9900"/>
                  </a:solidFill>
                </a:rPr>
                <a:t>Mis-capturable</a:t>
              </a:r>
            </a:p>
          </p:txBody>
        </p:sp>
      </p:grpSp>
      <p:grpSp>
        <p:nvGrpSpPr>
          <p:cNvPr id="50" name="Group 51"/>
          <p:cNvGrpSpPr/>
          <p:nvPr/>
        </p:nvGrpSpPr>
        <p:grpSpPr>
          <a:xfrm>
            <a:off x="3031248" y="5486400"/>
            <a:ext cx="6896128" cy="710046"/>
            <a:chOff x="571472" y="5486400"/>
            <a:chExt cx="6896128" cy="710046"/>
          </a:xfrm>
        </p:grpSpPr>
        <p:sp>
          <p:nvSpPr>
            <p:cNvPr id="51" name="TextBox 50"/>
            <p:cNvSpPr txBox="1"/>
            <p:nvPr/>
          </p:nvSpPr>
          <p:spPr>
            <a:xfrm>
              <a:off x="5943600" y="5486400"/>
              <a:ext cx="1524000" cy="338554"/>
            </a:xfrm>
            <a:prstGeom prst="rect">
              <a:avLst/>
            </a:prstGeom>
            <a:noFill/>
          </p:spPr>
          <p:txBody>
            <a:bodyPr wrap="square" rtlCol="0">
              <a:spAutoFit/>
            </a:bodyPr>
            <a:lstStyle/>
            <a:p>
              <a:r>
                <a:rPr lang="en-US" sz="1600" b="1" i="1" dirty="0" err="1" smtClean="0">
                  <a:solidFill>
                    <a:srgbClr val="00B050"/>
                  </a:solidFill>
                </a:rPr>
                <a:t>Captured</a:t>
              </a:r>
            </a:p>
          </p:txBody>
        </p:sp>
        <p:sp>
          <p:nvSpPr>
            <p:cNvPr id="52" name="TextBox 51"/>
            <p:cNvSpPr txBox="1"/>
            <p:nvPr/>
          </p:nvSpPr>
          <p:spPr>
            <a:xfrm>
              <a:off x="571472" y="5857892"/>
              <a:ext cx="5557838" cy="338554"/>
            </a:xfrm>
            <a:prstGeom prst="rect">
              <a:avLst/>
            </a:prstGeom>
            <a:noFill/>
          </p:spPr>
          <p:txBody>
            <a:bodyPr wrap="square" rtlCol="0">
              <a:spAutoFit/>
            </a:bodyPr>
            <a:lstStyle/>
            <a:p>
              <a:r>
                <a:rPr lang="en-US" sz="1600" b="1" dirty="0" smtClean="0">
                  <a:solidFill>
                    <a:srgbClr val="00B050"/>
                  </a:solidFill>
                </a:rPr>
                <a:t>Coverage = #</a:t>
              </a:r>
              <a:r>
                <a:rPr lang="en-US" sz="1600" b="1" i="1" dirty="0" smtClean="0">
                  <a:solidFill>
                    <a:srgbClr val="00B050"/>
                  </a:solidFill>
                </a:rPr>
                <a:t>Captured</a:t>
              </a:r>
              <a:r>
                <a:rPr lang="en-US" sz="1600" b="1" dirty="0" smtClean="0">
                  <a:solidFill>
                    <a:srgbClr val="00B050"/>
                  </a:solidFill>
                </a:rPr>
                <a:t>/#</a:t>
              </a:r>
              <a:r>
                <a:rPr lang="en-US" sz="1600" b="1" dirty="0" err="1" smtClean="0">
                  <a:solidFill>
                    <a:srgbClr val="00B050"/>
                  </a:solidFill>
                </a:rPr>
                <a:t>Capturable</a:t>
              </a:r>
              <a:r>
                <a:rPr lang="en-US" sz="1600" b="1" dirty="0" smtClean="0">
                  <a:solidFill>
                    <a:srgbClr val="00B050"/>
                  </a:solidFill>
                </a:rPr>
                <a:t>  (e.g., ¼=.25)</a:t>
              </a:r>
            </a:p>
          </p:txBody>
        </p:sp>
      </p:grpSp>
      <p:grpSp>
        <p:nvGrpSpPr>
          <p:cNvPr id="53" name="Group 53"/>
          <p:cNvGrpSpPr/>
          <p:nvPr/>
        </p:nvGrpSpPr>
        <p:grpSpPr>
          <a:xfrm>
            <a:off x="3031248" y="5486400"/>
            <a:ext cx="6819928" cy="1024354"/>
            <a:chOff x="571472" y="5486400"/>
            <a:chExt cx="6819928" cy="1024354"/>
          </a:xfrm>
        </p:grpSpPr>
        <p:sp>
          <p:nvSpPr>
            <p:cNvPr id="54" name="TextBox 53"/>
            <p:cNvSpPr txBox="1"/>
            <p:nvPr/>
          </p:nvSpPr>
          <p:spPr>
            <a:xfrm>
              <a:off x="2057400" y="5498068"/>
              <a:ext cx="1905000" cy="338554"/>
            </a:xfrm>
            <a:prstGeom prst="rect">
              <a:avLst/>
            </a:prstGeom>
            <a:noFill/>
          </p:spPr>
          <p:txBody>
            <a:bodyPr wrap="square" rtlCol="0">
              <a:spAutoFit/>
            </a:bodyPr>
            <a:lstStyle/>
            <a:p>
              <a:r>
                <a:rPr lang="en-US" sz="1600" b="1" i="1" dirty="0" err="1" smtClean="0">
                  <a:solidFill>
                    <a:srgbClr val="FF9900"/>
                  </a:solidFill>
                </a:rPr>
                <a:t>Mis-captured</a:t>
              </a:r>
            </a:p>
          </p:txBody>
        </p:sp>
        <p:sp>
          <p:nvSpPr>
            <p:cNvPr id="55" name="TextBox 54"/>
            <p:cNvSpPr txBox="1"/>
            <p:nvPr/>
          </p:nvSpPr>
          <p:spPr>
            <a:xfrm>
              <a:off x="4038600" y="5486400"/>
              <a:ext cx="1905000" cy="338554"/>
            </a:xfrm>
            <a:prstGeom prst="rect">
              <a:avLst/>
            </a:prstGeom>
            <a:noFill/>
          </p:spPr>
          <p:txBody>
            <a:bodyPr wrap="square" rtlCol="0">
              <a:spAutoFit/>
            </a:bodyPr>
            <a:lstStyle/>
            <a:p>
              <a:r>
                <a:rPr lang="en-US" sz="1600" b="1" i="1" dirty="0" err="1" smtClean="0">
                  <a:solidFill>
                    <a:srgbClr val="FF9900"/>
                  </a:solidFill>
                </a:rPr>
                <a:t>Mis-captured</a:t>
              </a:r>
            </a:p>
          </p:txBody>
        </p:sp>
        <p:sp>
          <p:nvSpPr>
            <p:cNvPr id="56" name="TextBox 55"/>
            <p:cNvSpPr txBox="1"/>
            <p:nvPr/>
          </p:nvSpPr>
          <p:spPr>
            <a:xfrm>
              <a:off x="571472" y="6172200"/>
              <a:ext cx="6819928" cy="338554"/>
            </a:xfrm>
            <a:prstGeom prst="rect">
              <a:avLst/>
            </a:prstGeom>
            <a:noFill/>
          </p:spPr>
          <p:txBody>
            <a:bodyPr wrap="square" rtlCol="0">
              <a:spAutoFit/>
            </a:bodyPr>
            <a:lstStyle/>
            <a:p>
              <a:r>
                <a:rPr lang="en-US" sz="1600" b="1" dirty="0" smtClean="0">
                  <a:solidFill>
                    <a:srgbClr val="FF9900"/>
                  </a:solidFill>
                </a:rPr>
                <a:t>Exactness = 1-#</a:t>
              </a:r>
              <a:r>
                <a:rPr lang="en-US" sz="1600" b="1" i="1" dirty="0" err="1" smtClean="0">
                  <a:solidFill>
                    <a:srgbClr val="FF9900"/>
                  </a:solidFill>
                </a:rPr>
                <a:t>Mis</a:t>
              </a:r>
              <a:r>
                <a:rPr lang="en-US" sz="1600" b="1" i="1" dirty="0" smtClean="0">
                  <a:solidFill>
                    <a:srgbClr val="FF9900"/>
                  </a:solidFill>
                </a:rPr>
                <a:t>-Captured</a:t>
              </a:r>
              <a:r>
                <a:rPr lang="en-US" sz="1600" b="1" dirty="0" smtClean="0">
                  <a:solidFill>
                    <a:srgbClr val="FF9900"/>
                  </a:solidFill>
                </a:rPr>
                <a:t>/#</a:t>
              </a:r>
              <a:r>
                <a:rPr lang="en-US" sz="1600" b="1" dirty="0" err="1" smtClean="0">
                  <a:solidFill>
                    <a:srgbClr val="FF9900"/>
                  </a:solidFill>
                </a:rPr>
                <a:t>Mis-Capturable</a:t>
              </a:r>
              <a:r>
                <a:rPr lang="en-US" sz="1600" b="1" dirty="0" smtClean="0">
                  <a:solidFill>
                    <a:srgbClr val="FF9900"/>
                  </a:solidFill>
                </a:rPr>
                <a:t>  (e.g., 1-2/5=.6)</a:t>
              </a:r>
            </a:p>
          </p:txBody>
        </p:sp>
      </p:grpSp>
      <p:sp>
        <p:nvSpPr>
          <p:cNvPr id="57" name="TextBox 56"/>
          <p:cNvSpPr txBox="1"/>
          <p:nvPr/>
        </p:nvSpPr>
        <p:spPr>
          <a:xfrm>
            <a:off x="3031248" y="6488668"/>
            <a:ext cx="8929750" cy="338554"/>
          </a:xfrm>
          <a:prstGeom prst="rect">
            <a:avLst/>
          </a:prstGeom>
          <a:noFill/>
        </p:spPr>
        <p:txBody>
          <a:bodyPr wrap="square" rtlCol="0">
            <a:spAutoFit/>
          </a:bodyPr>
          <a:lstStyle/>
          <a:p>
            <a:r>
              <a:rPr lang="en-US" sz="1600" b="1" dirty="0" smtClean="0">
                <a:solidFill>
                  <a:srgbClr val="00B0F0"/>
                </a:solidFill>
              </a:rPr>
              <a:t>Freshness(</a:t>
            </a:r>
            <a:r>
              <a:rPr lang="en-US" sz="1600" b="1" dirty="0" smtClean="0">
                <a:solidFill>
                  <a:srgbClr val="00B0F0"/>
                </a:solidFill>
                <a:sym typeface="Symbol"/>
              </a:rPr>
              <a:t>) </a:t>
            </a:r>
            <a:r>
              <a:rPr lang="en-US" sz="1600" b="1" dirty="0" smtClean="0">
                <a:solidFill>
                  <a:srgbClr val="00B0F0"/>
                </a:solidFill>
              </a:rPr>
              <a:t>= #(</a:t>
            </a:r>
            <a:r>
              <a:rPr lang="en-US" sz="1600" b="1" i="1" dirty="0" smtClean="0">
                <a:solidFill>
                  <a:srgbClr val="00B0F0"/>
                </a:solidFill>
              </a:rPr>
              <a:t>Captured w. length</a:t>
            </a:r>
            <a:r>
              <a:rPr lang="en-US" sz="1600" b="1" dirty="0" smtClean="0">
                <a:solidFill>
                  <a:srgbClr val="00B0F0"/>
                </a:solidFill>
                <a:sym typeface="Symbol"/>
              </a:rPr>
              <a:t>&lt;=)</a:t>
            </a:r>
            <a:r>
              <a:rPr lang="en-US" sz="1600" b="1" dirty="0" smtClean="0">
                <a:solidFill>
                  <a:srgbClr val="00B0F0"/>
                </a:solidFill>
              </a:rPr>
              <a:t>/#</a:t>
            </a:r>
            <a:r>
              <a:rPr lang="en-US" sz="1600" b="1" i="1" dirty="0" smtClean="0">
                <a:solidFill>
                  <a:srgbClr val="00B0F0"/>
                </a:solidFill>
              </a:rPr>
              <a:t>Captured</a:t>
            </a:r>
            <a:r>
              <a:rPr lang="en-US" sz="1600" b="1" dirty="0" smtClean="0">
                <a:solidFill>
                  <a:srgbClr val="00B0F0"/>
                </a:solidFill>
              </a:rPr>
              <a:t> (e.g., F(0)=0, F(1)=0, F(2)=1/1=1…) </a:t>
            </a:r>
          </a:p>
        </p:txBody>
      </p:sp>
      <p:sp>
        <p:nvSpPr>
          <p:cNvPr id="59" name="TextBox 58"/>
          <p:cNvSpPr txBox="1"/>
          <p:nvPr/>
        </p:nvSpPr>
        <p:spPr>
          <a:xfrm>
            <a:off x="320842" y="3622842"/>
            <a:ext cx="2553370" cy="1569660"/>
          </a:xfrm>
          <a:prstGeom prst="rect">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dirty="0"/>
              <a:t>Input: Data </a:t>
            </a:r>
            <a:r>
              <a:rPr lang="en-US" dirty="0" smtClean="0"/>
              <a:t>w</a:t>
            </a:r>
            <a:r>
              <a:rPr lang="en-US" dirty="0"/>
              <a:t>.</a:t>
            </a:r>
            <a:r>
              <a:rPr lang="en-US" dirty="0" smtClean="0"/>
              <a:t> </a:t>
            </a:r>
            <a:r>
              <a:rPr lang="en-US" dirty="0"/>
              <a:t>timestamps</a:t>
            </a:r>
          </a:p>
          <a:p>
            <a:pPr algn="l"/>
            <a:r>
              <a:rPr lang="en-US" dirty="0"/>
              <a:t>Output: </a:t>
            </a:r>
            <a:r>
              <a:rPr lang="en-US" b="1" dirty="0" smtClean="0">
                <a:solidFill>
                  <a:srgbClr val="FFFF00"/>
                </a:solidFill>
              </a:rPr>
              <a:t>Life spans</a:t>
            </a:r>
            <a:endParaRPr lang="en-US" b="1" dirty="0">
              <a:solidFill>
                <a:srgbClr val="FFFF00"/>
              </a:solidFill>
            </a:endParaRPr>
          </a:p>
        </p:txBody>
      </p:sp>
      <p:sp>
        <p:nvSpPr>
          <p:cNvPr id="58" name="Rectangle 57"/>
          <p:cNvSpPr/>
          <p:nvPr/>
        </p:nvSpPr>
        <p:spPr>
          <a:xfrm>
            <a:off x="9143975" y="904867"/>
            <a:ext cx="4486820" cy="461665"/>
          </a:xfrm>
          <a:prstGeom prst="rect">
            <a:avLst/>
          </a:prstGeom>
        </p:spPr>
        <p:txBody>
          <a:bodyPr wrap="square">
            <a:spAutoFit/>
          </a:bodyPr>
          <a:lstStyle/>
          <a:p>
            <a:r>
              <a:rPr lang="en-US" sz="2400" dirty="0" smtClean="0">
                <a:latin typeface="Georgia"/>
                <a:cs typeface="Georgia"/>
              </a:rPr>
              <a:t>[Dong et al. VLDB’09] </a:t>
            </a:r>
            <a:endParaRPr lang="en-US" sz="2400" dirty="0">
              <a:latin typeface="Georgia"/>
              <a:cs typeface="Georgia"/>
            </a:endParaRPr>
          </a:p>
        </p:txBody>
      </p:sp>
    </p:spTree>
    <p:extLst>
      <p:ext uri="{BB962C8B-B14F-4D97-AF65-F5344CB8AC3E}">
        <p14:creationId xmlns:p14="http://schemas.microsoft.com/office/powerpoint/2010/main" val="8668878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wipe(down)">
                                      <p:cBhvr>
                                        <p:cTn id="11" dur="500"/>
                                        <p:tgtEl>
                                          <p:spTgt spid="3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2592925" y="543902"/>
            <a:ext cx="9465391" cy="1280890"/>
          </a:xfrm>
        </p:spPr>
        <p:txBody>
          <a:bodyPr>
            <a:normAutofit/>
          </a:bodyPr>
          <a:lstStyle/>
          <a:p>
            <a:r>
              <a:rPr lang="en-US" dirty="0"/>
              <a:t>Key </a:t>
            </a:r>
            <a:r>
              <a:rPr lang="en-US" dirty="0" smtClean="0"/>
              <a:t>Solution 3. Temporal Fusion</a:t>
            </a:r>
            <a:endParaRPr lang="en-US" sz="2400" dirty="0"/>
          </a:p>
        </p:txBody>
      </p:sp>
      <p:graphicFrame>
        <p:nvGraphicFramePr>
          <p:cNvPr id="10" name="Diagram 9"/>
          <p:cNvGraphicFramePr/>
          <p:nvPr>
            <p:extLst>
              <p:ext uri="{D42A27DB-BD31-4B8C-83A1-F6EECF244321}">
                <p14:modId xmlns:p14="http://schemas.microsoft.com/office/powerpoint/2010/main" val="478445490"/>
              </p:ext>
            </p:extLst>
          </p:nvPr>
        </p:nvGraphicFramePr>
        <p:xfrm>
          <a:off x="307490" y="1457198"/>
          <a:ext cx="2700421" cy="1858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8" name="Diagram 57"/>
          <p:cNvGraphicFramePr/>
          <p:nvPr>
            <p:extLst>
              <p:ext uri="{D42A27DB-BD31-4B8C-83A1-F6EECF244321}">
                <p14:modId xmlns:p14="http://schemas.microsoft.com/office/powerpoint/2010/main" val="239279245"/>
              </p:ext>
            </p:extLst>
          </p:nvPr>
        </p:nvGraphicFramePr>
        <p:xfrm>
          <a:off x="3412958" y="1784670"/>
          <a:ext cx="8143932" cy="174457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 name="Diagram 1"/>
          <p:cNvGraphicFramePr/>
          <p:nvPr>
            <p:extLst>
              <p:ext uri="{D42A27DB-BD31-4B8C-83A1-F6EECF244321}">
                <p14:modId xmlns:p14="http://schemas.microsoft.com/office/powerpoint/2010/main" val="3920940452"/>
              </p:ext>
            </p:extLst>
          </p:nvPr>
        </p:nvGraphicFramePr>
        <p:xfrm>
          <a:off x="2620216" y="3876843"/>
          <a:ext cx="9010316" cy="298115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96" name="TextBox 95"/>
          <p:cNvSpPr txBox="1"/>
          <p:nvPr/>
        </p:nvSpPr>
        <p:spPr>
          <a:xfrm>
            <a:off x="320842" y="3622842"/>
            <a:ext cx="2553370" cy="1569660"/>
          </a:xfrm>
          <a:prstGeom prst="rect">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dirty="0"/>
              <a:t>Input: Data </a:t>
            </a:r>
            <a:r>
              <a:rPr lang="en-US" dirty="0" smtClean="0"/>
              <a:t>w</a:t>
            </a:r>
            <a:r>
              <a:rPr lang="en-US" dirty="0"/>
              <a:t>.</a:t>
            </a:r>
            <a:r>
              <a:rPr lang="en-US" dirty="0" smtClean="0"/>
              <a:t> </a:t>
            </a:r>
            <a:r>
              <a:rPr lang="en-US" dirty="0"/>
              <a:t>timestamps</a:t>
            </a:r>
          </a:p>
          <a:p>
            <a:pPr algn="l"/>
            <a:r>
              <a:rPr lang="en-US" dirty="0"/>
              <a:t>Output: </a:t>
            </a:r>
            <a:r>
              <a:rPr lang="en-US" dirty="0" smtClean="0"/>
              <a:t>Life spans</a:t>
            </a:r>
            <a:endParaRPr lang="en-US" dirty="0"/>
          </a:p>
        </p:txBody>
      </p:sp>
      <p:sp>
        <p:nvSpPr>
          <p:cNvPr id="7" name="Rectangle 6"/>
          <p:cNvSpPr/>
          <p:nvPr/>
        </p:nvSpPr>
        <p:spPr>
          <a:xfrm>
            <a:off x="9143975" y="904867"/>
            <a:ext cx="4486820" cy="461665"/>
          </a:xfrm>
          <a:prstGeom prst="rect">
            <a:avLst/>
          </a:prstGeom>
        </p:spPr>
        <p:txBody>
          <a:bodyPr wrap="square">
            <a:spAutoFit/>
          </a:bodyPr>
          <a:lstStyle/>
          <a:p>
            <a:r>
              <a:rPr lang="en-US" sz="2400" dirty="0" smtClean="0">
                <a:latin typeface="Georgia"/>
                <a:cs typeface="Georgia"/>
              </a:rPr>
              <a:t>[Dong et al. VLDB’09] </a:t>
            </a:r>
            <a:endParaRPr lang="en-US" sz="2400" dirty="0">
              <a:latin typeface="Georgia"/>
              <a:cs typeface="Georgia"/>
            </a:endParaRPr>
          </a:p>
        </p:txBody>
      </p:sp>
    </p:spTree>
    <p:extLst>
      <p:ext uri="{BB962C8B-B14F-4D97-AF65-F5344CB8AC3E}">
        <p14:creationId xmlns:p14="http://schemas.microsoft.com/office/powerpoint/2010/main" val="1973065166"/>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9" name="Table 58"/>
          <p:cNvGraphicFramePr>
            <a:graphicFrameLocks noGrp="1"/>
          </p:cNvGraphicFramePr>
          <p:nvPr>
            <p:extLst>
              <p:ext uri="{D42A27DB-BD31-4B8C-83A1-F6EECF244321}">
                <p14:modId xmlns:p14="http://schemas.microsoft.com/office/powerpoint/2010/main" val="3474383974"/>
              </p:ext>
            </p:extLst>
          </p:nvPr>
        </p:nvGraphicFramePr>
        <p:xfrm>
          <a:off x="3253925" y="1326396"/>
          <a:ext cx="8329642" cy="1295400"/>
        </p:xfrm>
        <a:graphic>
          <a:graphicData uri="http://schemas.openxmlformats.org/drawingml/2006/table">
            <a:tbl>
              <a:tblPr firstRow="1" bandRow="1">
                <a:tableStyleId>{1E171933-4619-4E11-9A3F-F7608DF75F80}</a:tableStyleId>
              </a:tblPr>
              <a:tblGrid>
                <a:gridCol w="2328850"/>
                <a:gridCol w="2071702"/>
                <a:gridCol w="1928826"/>
                <a:gridCol w="2000264"/>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914400">
                <a:tc>
                  <a:txBody>
                    <a:bodyPr/>
                    <a:lstStyle/>
                    <a:p>
                      <a:pPr algn="ctr"/>
                      <a:r>
                        <a:rPr lang="en-US" dirty="0" smtClean="0"/>
                        <a:t>Halevy</a:t>
                      </a:r>
                    </a:p>
                    <a:p>
                      <a:pPr algn="ctr"/>
                      <a:r>
                        <a:rPr lang="en-US" sz="1600" dirty="0" smtClean="0"/>
                        <a:t>(</a:t>
                      </a:r>
                      <a:r>
                        <a:rPr lang="az-Cyrl-AZ" sz="1600" dirty="0" smtClean="0"/>
                        <a:t>Ѳ</a:t>
                      </a:r>
                      <a:r>
                        <a:rPr lang="en-US" sz="1600" dirty="0" smtClean="0"/>
                        <a:t>, UW), (05, Google)</a:t>
                      </a:r>
                      <a:endParaRPr lang="en-US" sz="1600" dirty="0"/>
                    </a:p>
                  </a:txBody>
                  <a:tcPr/>
                </a:tc>
                <a:tc>
                  <a:txBody>
                    <a:bodyPr/>
                    <a:lstStyle/>
                    <a:p>
                      <a:pPr algn="ctr"/>
                      <a:r>
                        <a:rPr lang="en-US" dirty="0" smtClean="0"/>
                        <a:t>(00,</a:t>
                      </a:r>
                      <a:r>
                        <a:rPr lang="en-US" baseline="0" dirty="0" smtClean="0"/>
                        <a:t> UW)</a:t>
                      </a:r>
                    </a:p>
                    <a:p>
                      <a:pPr algn="ctr"/>
                      <a:r>
                        <a:rPr lang="en-US" baseline="0" dirty="0" smtClean="0"/>
                        <a:t>(07, </a:t>
                      </a:r>
                      <a:r>
                        <a:rPr lang="en-US" dirty="0" smtClean="0"/>
                        <a:t>Google)</a:t>
                      </a:r>
                      <a:endParaRPr lang="en-US" b="1" dirty="0">
                        <a:solidFill>
                          <a:schemeClr val="tx1"/>
                        </a:solidFill>
                      </a:endParaRPr>
                    </a:p>
                  </a:txBody>
                  <a:tcPr/>
                </a:tc>
                <a:tc>
                  <a:txBody>
                    <a:bodyPr/>
                    <a:lstStyle/>
                    <a:p>
                      <a:pPr algn="ctr"/>
                      <a:r>
                        <a:rPr lang="en-US" dirty="0" smtClean="0"/>
                        <a:t>(00, </a:t>
                      </a:r>
                      <a:r>
                        <a:rPr lang="en-US" dirty="0" err="1" smtClean="0"/>
                        <a:t>UWisc</a:t>
                      </a:r>
                      <a:r>
                        <a:rPr lang="en-US" dirty="0" smtClean="0"/>
                        <a:t>)</a:t>
                      </a:r>
                    </a:p>
                    <a:p>
                      <a:pPr algn="ctr"/>
                      <a:r>
                        <a:rPr lang="en-US" dirty="0" smtClean="0"/>
                        <a:t>(02, UW)</a:t>
                      </a:r>
                    </a:p>
                    <a:p>
                      <a:pPr algn="ctr"/>
                      <a:r>
                        <a:rPr lang="en-US" dirty="0" smtClean="0"/>
                        <a:t>(05, Google)</a:t>
                      </a:r>
                      <a:endParaRPr lang="en-US" b="1" dirty="0">
                        <a:solidFill>
                          <a:schemeClr val="tx1"/>
                        </a:solidFill>
                      </a:endParaRPr>
                    </a:p>
                  </a:txBody>
                  <a:tcPr/>
                </a:tc>
                <a:tc>
                  <a:txBody>
                    <a:bodyPr/>
                    <a:lstStyle/>
                    <a:p>
                      <a:pPr algn="ctr"/>
                      <a:r>
                        <a:rPr lang="en-US" dirty="0" smtClean="0"/>
                        <a:t>(01, </a:t>
                      </a:r>
                      <a:r>
                        <a:rPr lang="en-US" dirty="0" err="1" smtClean="0"/>
                        <a:t>UWisc</a:t>
                      </a:r>
                      <a:r>
                        <a:rPr lang="en-US" dirty="0" smtClean="0"/>
                        <a:t>)</a:t>
                      </a:r>
                    </a:p>
                    <a:p>
                      <a:pPr algn="ctr"/>
                      <a:r>
                        <a:rPr lang="en-US" dirty="0" smtClean="0"/>
                        <a:t>(06, UW)</a:t>
                      </a:r>
                      <a:endParaRPr lang="en-US" b="1" dirty="0">
                        <a:solidFill>
                          <a:schemeClr val="tx1"/>
                        </a:solidFill>
                      </a:endParaRPr>
                    </a:p>
                  </a:txBody>
                  <a:tcPr/>
                </a:tc>
              </a:tr>
            </a:tbl>
          </a:graphicData>
        </a:graphic>
      </p:graphicFrame>
      <p:sp>
        <p:nvSpPr>
          <p:cNvPr id="9" name="Title 1"/>
          <p:cNvSpPr>
            <a:spLocks noGrp="1"/>
          </p:cNvSpPr>
          <p:nvPr>
            <p:ph type="title"/>
          </p:nvPr>
        </p:nvSpPr>
        <p:spPr>
          <a:xfrm>
            <a:off x="2592925" y="543902"/>
            <a:ext cx="9465391" cy="1280890"/>
          </a:xfrm>
        </p:spPr>
        <p:txBody>
          <a:bodyPr>
            <a:normAutofit/>
          </a:bodyPr>
          <a:lstStyle/>
          <a:p>
            <a:r>
              <a:rPr lang="en-US" dirty="0"/>
              <a:t>Key </a:t>
            </a:r>
            <a:r>
              <a:rPr lang="en-US" dirty="0" smtClean="0"/>
              <a:t>Solution 3. Temporal Fusion</a:t>
            </a:r>
            <a:r>
              <a:rPr lang="en-US" sz="2800" dirty="0" smtClean="0"/>
              <a:t> </a:t>
            </a:r>
            <a:endParaRPr lang="en-US" sz="2400" dirty="0"/>
          </a:p>
        </p:txBody>
      </p:sp>
      <p:graphicFrame>
        <p:nvGraphicFramePr>
          <p:cNvPr id="10" name="Diagram 9"/>
          <p:cNvGraphicFramePr/>
          <p:nvPr>
            <p:extLst>
              <p:ext uri="{D42A27DB-BD31-4B8C-83A1-F6EECF244321}">
                <p14:modId xmlns:p14="http://schemas.microsoft.com/office/powerpoint/2010/main" val="1679859906"/>
              </p:ext>
            </p:extLst>
          </p:nvPr>
        </p:nvGraphicFramePr>
        <p:xfrm>
          <a:off x="307490" y="1457198"/>
          <a:ext cx="2700421" cy="1858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0" name="Content Placeholder 2"/>
          <p:cNvSpPr txBox="1">
            <a:spLocks/>
          </p:cNvSpPr>
          <p:nvPr/>
        </p:nvSpPr>
        <p:spPr bwMode="auto">
          <a:xfrm>
            <a:off x="3144253" y="2700435"/>
            <a:ext cx="8686800" cy="8275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Font typeface="Symbol" pitchFamily="18" charset="2"/>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bg2"/>
              </a:buClr>
              <a:buSzPct val="80000"/>
              <a:buFont typeface="Arial" charset="0"/>
              <a:buChar char="–"/>
              <a:defRPr sz="22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9pPr>
          </a:lstStyle>
          <a:p>
            <a:r>
              <a:rPr lang="en-US" kern="0" dirty="0" smtClean="0"/>
              <a:t>Lifespan </a:t>
            </a:r>
            <a:r>
              <a:rPr lang="en-US" altLang="zh-CN" dirty="0" smtClean="0">
                <a:solidFill>
                  <a:prstClr val="black"/>
                </a:solidFill>
                <a:ea typeface="SimSun" pitchFamily="2" charset="-122"/>
              </a:rPr>
              <a:t>for Halevy and CEF-measure for S1 and S2</a:t>
            </a:r>
            <a:endParaRPr lang="en-US" kern="0" dirty="0"/>
          </a:p>
        </p:txBody>
      </p:sp>
      <p:graphicFrame>
        <p:nvGraphicFramePr>
          <p:cNvPr id="41" name="Table 40"/>
          <p:cNvGraphicFramePr>
            <a:graphicFrameLocks noGrp="1"/>
          </p:cNvGraphicFramePr>
          <p:nvPr>
            <p:extLst>
              <p:ext uri="{D42A27DB-BD31-4B8C-83A1-F6EECF244321}">
                <p14:modId xmlns:p14="http://schemas.microsoft.com/office/powerpoint/2010/main" val="2916682396"/>
              </p:ext>
            </p:extLst>
          </p:nvPr>
        </p:nvGraphicFramePr>
        <p:xfrm>
          <a:off x="3241844" y="3288896"/>
          <a:ext cx="8736261" cy="2722880"/>
        </p:xfrm>
        <a:graphic>
          <a:graphicData uri="http://schemas.openxmlformats.org/drawingml/2006/table">
            <a:tbl>
              <a:tblPr firstRow="1" bandRow="1">
                <a:tableStyleId>{1E171933-4619-4E11-9A3F-F7608DF75F80}</a:tableStyleId>
              </a:tblPr>
              <a:tblGrid>
                <a:gridCol w="600643"/>
                <a:gridCol w="1678671"/>
                <a:gridCol w="721895"/>
                <a:gridCol w="721895"/>
                <a:gridCol w="895684"/>
                <a:gridCol w="868947"/>
                <a:gridCol w="762000"/>
                <a:gridCol w="695158"/>
                <a:gridCol w="925614"/>
                <a:gridCol w="865754"/>
              </a:tblGrid>
              <a:tr h="370840">
                <a:tc>
                  <a:txBody>
                    <a:bodyPr/>
                    <a:lstStyle/>
                    <a:p>
                      <a:pPr algn="ctr"/>
                      <a:r>
                        <a:rPr lang="en-US" sz="1600" dirty="0" err="1" smtClean="0"/>
                        <a:t>Rnd</a:t>
                      </a:r>
                      <a:endParaRPr lang="en-US" sz="1600" dirty="0"/>
                    </a:p>
                  </a:txBody>
                  <a:tcPr/>
                </a:tc>
                <a:tc>
                  <a:txBody>
                    <a:bodyPr/>
                    <a:lstStyle/>
                    <a:p>
                      <a:pPr algn="ctr"/>
                      <a:r>
                        <a:rPr lang="en-US" sz="1600" dirty="0" smtClean="0"/>
                        <a:t>Halevy</a:t>
                      </a:r>
                      <a:endParaRPr lang="en-US" sz="1600" dirty="0"/>
                    </a:p>
                  </a:txBody>
                  <a:tcPr/>
                </a:tc>
                <a:tc>
                  <a:txBody>
                    <a:bodyPr/>
                    <a:lstStyle/>
                    <a:p>
                      <a:pPr algn="ctr"/>
                      <a:r>
                        <a:rPr lang="en-US" sz="1600" dirty="0" smtClean="0"/>
                        <a:t>C(S1)</a:t>
                      </a:r>
                      <a:endParaRPr lang="en-US" sz="1600" dirty="0"/>
                    </a:p>
                  </a:txBody>
                  <a:tcPr/>
                </a:tc>
                <a:tc>
                  <a:txBody>
                    <a:bodyPr/>
                    <a:lstStyle/>
                    <a:p>
                      <a:pPr algn="ctr"/>
                      <a:r>
                        <a:rPr lang="en-US" sz="1600" dirty="0" smtClean="0"/>
                        <a:t>E(S1)</a:t>
                      </a:r>
                      <a:endParaRPr lang="en-US" sz="1600" dirty="0"/>
                    </a:p>
                  </a:txBody>
                  <a:tcPr/>
                </a:tc>
                <a:tc>
                  <a:txBody>
                    <a:bodyPr/>
                    <a:lstStyle/>
                    <a:p>
                      <a:pPr algn="ctr"/>
                      <a:r>
                        <a:rPr lang="en-US" sz="1600" dirty="0" smtClean="0"/>
                        <a:t>F(S1,0)</a:t>
                      </a:r>
                      <a:endParaRPr lang="en-US" sz="1600" dirty="0"/>
                    </a:p>
                  </a:txBody>
                  <a:tcPr/>
                </a:tc>
                <a:tc>
                  <a:txBody>
                    <a:bodyPr/>
                    <a:lstStyle/>
                    <a:p>
                      <a:pPr algn="ctr"/>
                      <a:r>
                        <a:rPr lang="en-US" sz="1600" dirty="0" smtClean="0"/>
                        <a:t>F(S1,1)</a:t>
                      </a:r>
                      <a:endParaRPr lang="en-US" sz="1600" dirty="0"/>
                    </a:p>
                  </a:txBody>
                  <a:tcPr/>
                </a:tc>
                <a:tc>
                  <a:txBody>
                    <a:bodyPr/>
                    <a:lstStyle/>
                    <a:p>
                      <a:pPr algn="ctr"/>
                      <a:r>
                        <a:rPr lang="en-US" sz="1600" dirty="0" smtClean="0"/>
                        <a:t>C(S2)</a:t>
                      </a:r>
                      <a:endParaRPr lang="en-US" sz="1600" dirty="0"/>
                    </a:p>
                  </a:txBody>
                  <a:tcPr/>
                </a:tc>
                <a:tc>
                  <a:txBody>
                    <a:bodyPr/>
                    <a:lstStyle/>
                    <a:p>
                      <a:pPr algn="ctr"/>
                      <a:r>
                        <a:rPr lang="en-US" sz="1600" dirty="0" smtClean="0"/>
                        <a:t>E(S2)</a:t>
                      </a:r>
                      <a:endParaRPr lang="en-US" sz="1600" dirty="0"/>
                    </a:p>
                  </a:txBody>
                  <a:tcPr/>
                </a:tc>
                <a:tc>
                  <a:txBody>
                    <a:bodyPr/>
                    <a:lstStyle/>
                    <a:p>
                      <a:pPr algn="ctr"/>
                      <a:r>
                        <a:rPr lang="en-US" sz="1600" dirty="0" smtClean="0"/>
                        <a:t>F(S2,0)</a:t>
                      </a:r>
                      <a:endParaRPr lang="en-US" sz="1600" dirty="0"/>
                    </a:p>
                  </a:txBody>
                  <a:tcPr/>
                </a:tc>
                <a:tc>
                  <a:txBody>
                    <a:bodyPr/>
                    <a:lstStyle/>
                    <a:p>
                      <a:pPr algn="ctr"/>
                      <a:r>
                        <a:rPr lang="en-US" sz="1600" dirty="0" smtClean="0"/>
                        <a:t>F(S2,1)</a:t>
                      </a:r>
                      <a:endParaRPr lang="en-US" sz="1600" dirty="0"/>
                    </a:p>
                  </a:txBody>
                  <a:tcPr/>
                </a:tc>
              </a:tr>
              <a:tr h="370840">
                <a:tc>
                  <a:txBody>
                    <a:bodyPr/>
                    <a:lstStyle/>
                    <a:p>
                      <a:pPr algn="ctr"/>
                      <a:r>
                        <a:rPr lang="en-US" sz="1600" dirty="0" smtClean="0"/>
                        <a:t>0</a:t>
                      </a:r>
                      <a:endParaRPr lang="en-US" sz="1600" dirty="0"/>
                    </a:p>
                  </a:txBody>
                  <a:tcPr anchor="ctr"/>
                </a:tc>
                <a:tc>
                  <a:txBody>
                    <a:bodyPr/>
                    <a:lstStyle/>
                    <a:p>
                      <a:pPr algn="ctr"/>
                      <a:endParaRPr lang="en-US" sz="1600" kern="1200" dirty="0">
                        <a:solidFill>
                          <a:srgbClr val="FF0000"/>
                        </a:solidFill>
                        <a:latin typeface="+mn-lt"/>
                        <a:ea typeface="+mn-ea"/>
                        <a:cs typeface="+mn-cs"/>
                      </a:endParaRPr>
                    </a:p>
                  </a:txBody>
                  <a:tcPr anchor="ctr"/>
                </a:tc>
                <a:tc>
                  <a:txBody>
                    <a:bodyPr/>
                    <a:lstStyle/>
                    <a:p>
                      <a:pPr algn="ctr"/>
                      <a:r>
                        <a:rPr lang="en-US" sz="1600" kern="1200" dirty="0" smtClean="0"/>
                        <a:t>.99</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.95</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.1</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.2</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.99</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.95</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.1</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.2</a:t>
                      </a:r>
                      <a:endParaRPr lang="en-US" sz="1600" kern="1200" dirty="0" smtClean="0">
                        <a:solidFill>
                          <a:schemeClr val="dk1"/>
                        </a:solidFill>
                        <a:latin typeface="+mn-lt"/>
                        <a:ea typeface="+mn-ea"/>
                        <a:cs typeface="+mn-cs"/>
                      </a:endParaRPr>
                    </a:p>
                  </a:txBody>
                  <a:tcPr anchor="ctr"/>
                </a:tc>
              </a:tr>
              <a:tr h="370840">
                <a:tc>
                  <a:txBody>
                    <a:bodyPr/>
                    <a:lstStyle/>
                    <a:p>
                      <a:pPr algn="ctr"/>
                      <a:r>
                        <a:rPr lang="en-US" sz="1600" dirty="0" smtClean="0"/>
                        <a:t>1</a:t>
                      </a:r>
                      <a:endParaRPr lang="en-US" sz="1600" dirty="0"/>
                    </a:p>
                  </a:txBody>
                  <a:tcPr anchor="ctr"/>
                </a:tc>
                <a:tc>
                  <a:txBody>
                    <a:bodyPr/>
                    <a:lstStyle/>
                    <a:p>
                      <a:pPr algn="ctr"/>
                      <a:r>
                        <a:rPr lang="en-US" sz="1600" kern="1200" dirty="0" smtClean="0"/>
                        <a:t>(</a:t>
                      </a:r>
                      <a:r>
                        <a:rPr lang="az-Cyrl-AZ" sz="1600" dirty="0" smtClean="0"/>
                        <a:t>Ѳ</a:t>
                      </a:r>
                      <a:r>
                        <a:rPr lang="en-US" sz="1600" kern="1200" dirty="0" smtClean="0"/>
                        <a:t>, </a:t>
                      </a:r>
                      <a:r>
                        <a:rPr lang="en-US" sz="1600" kern="1200" dirty="0" err="1" smtClean="0"/>
                        <a:t>Wisc</a:t>
                      </a:r>
                      <a:r>
                        <a:rPr lang="en-US" sz="1600" kern="1200" dirty="0" smtClean="0"/>
                        <a:t>)</a:t>
                      </a:r>
                      <a:br>
                        <a:rPr lang="en-US" sz="1600" kern="1200" dirty="0" smtClean="0"/>
                      </a:br>
                      <a:r>
                        <a:rPr lang="en-US" sz="1600" kern="1200" dirty="0" smtClean="0"/>
                        <a:t>(2002,</a:t>
                      </a:r>
                      <a:r>
                        <a:rPr lang="en-US" sz="1600" kern="1200" baseline="0" dirty="0" smtClean="0"/>
                        <a:t> UW)</a:t>
                      </a:r>
                      <a:br>
                        <a:rPr lang="en-US" sz="1600" kern="1200" baseline="0" dirty="0" smtClean="0"/>
                      </a:br>
                      <a:r>
                        <a:rPr lang="en-US" sz="1600" kern="1200" baseline="0" dirty="0" smtClean="0"/>
                        <a:t>(2003, Google)</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.97</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.94</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.27</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.4</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.57</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.83</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.17</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.3</a:t>
                      </a:r>
                      <a:endParaRPr lang="en-US" sz="1600" kern="1200" dirty="0" smtClean="0">
                        <a:solidFill>
                          <a:schemeClr val="dk1"/>
                        </a:solidFill>
                        <a:latin typeface="+mn-lt"/>
                        <a:ea typeface="+mn-ea"/>
                        <a:cs typeface="+mn-cs"/>
                      </a:endParaRPr>
                    </a:p>
                  </a:txBody>
                  <a:tcPr anchor="ctr"/>
                </a:tc>
              </a:tr>
              <a:tr h="370840">
                <a:tc>
                  <a:txBody>
                    <a:bodyPr/>
                    <a:lstStyle/>
                    <a:p>
                      <a:pPr algn="ctr"/>
                      <a:r>
                        <a:rPr lang="en-US" sz="1600" dirty="0" smtClean="0"/>
                        <a:t>2</a:t>
                      </a:r>
                      <a:endParaRPr lang="en-US" sz="1600" dirty="0"/>
                    </a:p>
                  </a:txBody>
                  <a:tcPr anchor="ctr"/>
                </a:tc>
                <a:tc>
                  <a:txBody>
                    <a:bodyPr/>
                    <a:lstStyle/>
                    <a:p>
                      <a:pPr algn="ctr"/>
                      <a:r>
                        <a:rPr lang="en-US" sz="1600" kern="1200" dirty="0" smtClean="0"/>
                        <a:t>(</a:t>
                      </a:r>
                      <a:r>
                        <a:rPr lang="az-Cyrl-AZ" sz="1600" dirty="0" smtClean="0"/>
                        <a:t>Ѳ</a:t>
                      </a:r>
                      <a:r>
                        <a:rPr lang="en-US" sz="1600" kern="1200" dirty="0" smtClean="0"/>
                        <a:t>,</a:t>
                      </a:r>
                      <a:r>
                        <a:rPr lang="en-US" sz="1600" kern="1200" baseline="0" dirty="0" smtClean="0"/>
                        <a:t> UW)</a:t>
                      </a:r>
                      <a:br>
                        <a:rPr lang="en-US" sz="1600" kern="1200" baseline="0" dirty="0" smtClean="0"/>
                      </a:br>
                      <a:r>
                        <a:rPr lang="en-US" sz="1600" kern="1200" baseline="0" dirty="0" smtClean="0"/>
                        <a:t>(2002, Google)</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.92</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.99</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.27</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.4</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.64</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.8</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.18</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.27</a:t>
                      </a:r>
                      <a:endParaRPr lang="en-US" sz="1600" kern="1200" dirty="0" smtClean="0">
                        <a:solidFill>
                          <a:schemeClr val="dk1"/>
                        </a:solidFill>
                        <a:latin typeface="+mn-lt"/>
                        <a:ea typeface="+mn-ea"/>
                        <a:cs typeface="+mn-cs"/>
                      </a:endParaRPr>
                    </a:p>
                  </a:txBody>
                  <a:tcPr anchor="ctr"/>
                </a:tc>
              </a:tr>
              <a:tr h="370840">
                <a:tc>
                  <a:txBody>
                    <a:bodyPr/>
                    <a:lstStyle/>
                    <a:p>
                      <a:pPr algn="ctr"/>
                      <a:r>
                        <a:rPr lang="en-US" sz="1600" dirty="0" smtClean="0"/>
                        <a:t>3</a:t>
                      </a:r>
                      <a:endParaRPr 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kern="1200" dirty="0" smtClean="0"/>
                        <a:t>(</a:t>
                      </a:r>
                      <a:r>
                        <a:rPr lang="az-Cyrl-AZ" sz="1600" dirty="0" smtClean="0"/>
                        <a:t>Ѳ</a:t>
                      </a:r>
                      <a:r>
                        <a:rPr lang="en-US" sz="1600" kern="1200" dirty="0" smtClean="0"/>
                        <a:t>,</a:t>
                      </a:r>
                      <a:r>
                        <a:rPr lang="en-US" sz="1600" kern="1200" baseline="0" dirty="0" smtClean="0"/>
                        <a:t> UW)</a:t>
                      </a:r>
                      <a:br>
                        <a:rPr lang="en-US" sz="1600" kern="1200" baseline="0" dirty="0" smtClean="0"/>
                      </a:br>
                      <a:r>
                        <a:rPr lang="en-US" sz="1600" kern="1200" baseline="0" dirty="0" smtClean="0"/>
                        <a:t>(2005, Google)</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.92</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.99</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.27</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.4</a:t>
                      </a:r>
                      <a:endParaRPr lang="en-US" sz="1600" kern="1200" dirty="0">
                        <a:solidFill>
                          <a:schemeClr val="dk1"/>
                        </a:solidFill>
                        <a:latin typeface="+mn-lt"/>
                        <a:ea typeface="+mn-ea"/>
                        <a:cs typeface="+mn-cs"/>
                      </a:endParaRPr>
                    </a:p>
                  </a:txBody>
                  <a:tcPr anchor="ctr"/>
                </a:tc>
                <a:tc>
                  <a:txBody>
                    <a:bodyPr/>
                    <a:lstStyle/>
                    <a:p>
                      <a:pPr algn="ctr"/>
                      <a:r>
                        <a:rPr lang="en-US" sz="1600" kern="1200" dirty="0" smtClean="0"/>
                        <a:t>.64</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.8</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.25</a:t>
                      </a:r>
                      <a:endParaRPr lang="en-US" sz="1600" kern="1200" dirty="0" smtClean="0">
                        <a:solidFill>
                          <a:schemeClr val="dk1"/>
                        </a:solidFill>
                        <a:latin typeface="+mn-lt"/>
                        <a:ea typeface="+mn-ea"/>
                        <a:cs typeface="+mn-cs"/>
                      </a:endParaRPr>
                    </a:p>
                  </a:txBody>
                  <a:tcPr anchor="ctr"/>
                </a:tc>
                <a:tc>
                  <a:txBody>
                    <a:bodyPr/>
                    <a:lstStyle/>
                    <a:p>
                      <a:pPr algn="ctr"/>
                      <a:r>
                        <a:rPr lang="en-US" sz="1600" kern="1200" dirty="0" smtClean="0"/>
                        <a:t>.42</a:t>
                      </a:r>
                      <a:endParaRPr lang="en-US" sz="1600" kern="1200" dirty="0" smtClean="0">
                        <a:solidFill>
                          <a:schemeClr val="dk1"/>
                        </a:solidFill>
                        <a:latin typeface="+mn-lt"/>
                        <a:ea typeface="+mn-ea"/>
                        <a:cs typeface="+mn-cs"/>
                      </a:endParaRPr>
                    </a:p>
                  </a:txBody>
                  <a:tcPr anchor="ctr"/>
                </a:tc>
              </a:tr>
            </a:tbl>
          </a:graphicData>
        </a:graphic>
      </p:graphicFrame>
      <p:sp>
        <p:nvSpPr>
          <p:cNvPr id="2" name="Right Brace 1"/>
          <p:cNvSpPr/>
          <p:nvPr/>
        </p:nvSpPr>
        <p:spPr>
          <a:xfrm rot="16200000" flipH="1">
            <a:off x="6941553" y="4849396"/>
            <a:ext cx="414421" cy="2519946"/>
          </a:xfrm>
          <a:prstGeom prst="rightBrace">
            <a:avLst/>
          </a:prstGeom>
          <a:ln w="28575" cmpd="sng"/>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 name="TextBox 2"/>
          <p:cNvSpPr txBox="1"/>
          <p:nvPr/>
        </p:nvSpPr>
        <p:spPr>
          <a:xfrm>
            <a:off x="4451689" y="6336632"/>
            <a:ext cx="5356642" cy="369332"/>
          </a:xfrm>
          <a:prstGeom prst="rect">
            <a:avLst/>
          </a:prstGeom>
          <a:noFill/>
        </p:spPr>
        <p:txBody>
          <a:bodyPr wrap="none" rtlCol="0">
            <a:spAutoFit/>
          </a:bodyPr>
          <a:lstStyle/>
          <a:p>
            <a:r>
              <a:rPr lang="en-US" b="1" dirty="0" smtClean="0">
                <a:solidFill>
                  <a:srgbClr val="FF0000"/>
                </a:solidFill>
              </a:rPr>
              <a:t>Higher completeness, exactness and freshness</a:t>
            </a:r>
            <a:endParaRPr lang="en-US" b="1" dirty="0">
              <a:solidFill>
                <a:srgbClr val="FF0000"/>
              </a:solidFill>
            </a:endParaRPr>
          </a:p>
        </p:txBody>
      </p:sp>
      <p:sp>
        <p:nvSpPr>
          <p:cNvPr id="44" name="Rounded Rectangle 43"/>
          <p:cNvSpPr/>
          <p:nvPr/>
        </p:nvSpPr>
        <p:spPr bwMode="auto">
          <a:xfrm>
            <a:off x="3822824" y="5440948"/>
            <a:ext cx="1778544" cy="548104"/>
          </a:xfrm>
          <a:prstGeom prst="roundRect">
            <a:avLst/>
          </a:prstGeom>
          <a:noFill/>
          <a:ln w="38100"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Calibri" pitchFamily="34" charset="0"/>
            </a:endParaRPr>
          </a:p>
        </p:txBody>
      </p:sp>
      <p:sp>
        <p:nvSpPr>
          <p:cNvPr id="45" name="TextBox 44"/>
          <p:cNvSpPr txBox="1"/>
          <p:nvPr/>
        </p:nvSpPr>
        <p:spPr>
          <a:xfrm>
            <a:off x="320842" y="3622842"/>
            <a:ext cx="2553370" cy="1569660"/>
          </a:xfrm>
          <a:prstGeom prst="rect">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dirty="0"/>
              <a:t>Input: Data </a:t>
            </a:r>
            <a:r>
              <a:rPr lang="en-US" dirty="0" smtClean="0"/>
              <a:t>w</a:t>
            </a:r>
            <a:r>
              <a:rPr lang="en-US" dirty="0"/>
              <a:t>.</a:t>
            </a:r>
            <a:r>
              <a:rPr lang="en-US" dirty="0" smtClean="0"/>
              <a:t> </a:t>
            </a:r>
            <a:r>
              <a:rPr lang="en-US" dirty="0"/>
              <a:t>timestamps</a:t>
            </a:r>
          </a:p>
          <a:p>
            <a:pPr algn="l"/>
            <a:r>
              <a:rPr lang="en-US" dirty="0"/>
              <a:t>Output: </a:t>
            </a:r>
            <a:r>
              <a:rPr lang="en-US" dirty="0" smtClean="0"/>
              <a:t>Life spans</a:t>
            </a:r>
            <a:endParaRPr lang="en-US" dirty="0"/>
          </a:p>
        </p:txBody>
      </p:sp>
      <p:sp>
        <p:nvSpPr>
          <p:cNvPr id="11" name="Rectangle 10"/>
          <p:cNvSpPr/>
          <p:nvPr/>
        </p:nvSpPr>
        <p:spPr>
          <a:xfrm>
            <a:off x="9143975" y="904867"/>
            <a:ext cx="4486820" cy="461665"/>
          </a:xfrm>
          <a:prstGeom prst="rect">
            <a:avLst/>
          </a:prstGeom>
        </p:spPr>
        <p:txBody>
          <a:bodyPr wrap="square">
            <a:spAutoFit/>
          </a:bodyPr>
          <a:lstStyle/>
          <a:p>
            <a:r>
              <a:rPr lang="en-US" sz="2400" dirty="0" smtClean="0">
                <a:latin typeface="Georgia"/>
                <a:cs typeface="Georgia"/>
              </a:rPr>
              <a:t>[Dong et al. VLDB’09] </a:t>
            </a:r>
            <a:endParaRPr lang="en-US" sz="2400" dirty="0">
              <a:latin typeface="Georgia"/>
              <a:cs typeface="Georgia"/>
            </a:endParaRPr>
          </a:p>
        </p:txBody>
      </p:sp>
    </p:spTree>
    <p:extLst>
      <p:ext uri="{BB962C8B-B14F-4D97-AF65-F5344CB8AC3E}">
        <p14:creationId xmlns:p14="http://schemas.microsoft.com/office/powerpoint/2010/main" val="39852292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4" grpId="0" animBg="1"/>
      <p:bldP spid="44" grpId="1"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20842" y="3622841"/>
            <a:ext cx="2553370" cy="1871579"/>
          </a:xfrm>
          <a:prstGeom prst="rect">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dirty="0"/>
              <a:t>Input: Data </a:t>
            </a:r>
            <a:r>
              <a:rPr lang="en-US" dirty="0" smtClean="0"/>
              <a:t>w</a:t>
            </a:r>
            <a:r>
              <a:rPr lang="en-US" dirty="0"/>
              <a:t>.</a:t>
            </a:r>
            <a:r>
              <a:rPr lang="en-US" dirty="0" smtClean="0"/>
              <a:t> </a:t>
            </a:r>
            <a:r>
              <a:rPr lang="en-US" dirty="0"/>
              <a:t>timestamps</a:t>
            </a:r>
          </a:p>
          <a:p>
            <a:pPr algn="l"/>
            <a:r>
              <a:rPr lang="en-US" dirty="0"/>
              <a:t>Output: </a:t>
            </a:r>
          </a:p>
          <a:p>
            <a:pPr marL="457200" indent="-457200" algn="l">
              <a:buAutoNum type="arabicPeriod"/>
            </a:pPr>
            <a:r>
              <a:rPr lang="en-US" dirty="0" smtClean="0"/>
              <a:t>Life spans</a:t>
            </a:r>
          </a:p>
          <a:p>
            <a:pPr marL="457200" indent="-457200" algn="l">
              <a:buAutoNum type="arabicPeriod"/>
            </a:pPr>
            <a:r>
              <a:rPr lang="en-US" b="1" dirty="0" smtClean="0">
                <a:solidFill>
                  <a:srgbClr val="FFFF00"/>
                </a:solidFill>
              </a:rPr>
              <a:t>Copying</a:t>
            </a:r>
            <a:endParaRPr lang="en-US" b="1" dirty="0">
              <a:solidFill>
                <a:srgbClr val="FFFF00"/>
              </a:solidFill>
            </a:endParaRPr>
          </a:p>
        </p:txBody>
      </p:sp>
      <p:sp>
        <p:nvSpPr>
          <p:cNvPr id="9" name="Title 1"/>
          <p:cNvSpPr>
            <a:spLocks noGrp="1"/>
          </p:cNvSpPr>
          <p:nvPr>
            <p:ph type="title"/>
          </p:nvPr>
        </p:nvSpPr>
        <p:spPr>
          <a:xfrm>
            <a:off x="2592925" y="543902"/>
            <a:ext cx="9465391" cy="1280890"/>
          </a:xfrm>
        </p:spPr>
        <p:txBody>
          <a:bodyPr>
            <a:normAutofit/>
          </a:bodyPr>
          <a:lstStyle/>
          <a:p>
            <a:r>
              <a:rPr lang="en-US" dirty="0" smtClean="0"/>
              <a:t>Extensions for Temporal Fusion </a:t>
            </a:r>
            <a:endParaRPr lang="en-US" sz="2000" dirty="0"/>
          </a:p>
        </p:txBody>
      </p:sp>
      <p:graphicFrame>
        <p:nvGraphicFramePr>
          <p:cNvPr id="10" name="Diagram 9"/>
          <p:cNvGraphicFramePr/>
          <p:nvPr>
            <p:extLst>
              <p:ext uri="{D42A27DB-BD31-4B8C-83A1-F6EECF244321}">
                <p14:modId xmlns:p14="http://schemas.microsoft.com/office/powerpoint/2010/main" val="3819416898"/>
              </p:ext>
            </p:extLst>
          </p:nvPr>
        </p:nvGraphicFramePr>
        <p:xfrm>
          <a:off x="307490" y="1457198"/>
          <a:ext cx="2700421" cy="1858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2"/>
          <p:cNvSpPr>
            <a:spLocks noGrp="1"/>
          </p:cNvSpPr>
          <p:nvPr>
            <p:ph idx="4294967295"/>
          </p:nvPr>
        </p:nvSpPr>
        <p:spPr>
          <a:xfrm>
            <a:off x="2326105" y="6042526"/>
            <a:ext cx="9865894" cy="815474"/>
          </a:xfrm>
          <a:prstGeom prst="rect">
            <a:avLst/>
          </a:prstGeom>
        </p:spPr>
        <p:txBody>
          <a:bodyPr>
            <a:normAutofit fontScale="85000" lnSpcReduction="20000"/>
          </a:bodyPr>
          <a:lstStyle/>
          <a:p>
            <a:r>
              <a:rPr lang="en-US" dirty="0" smtClean="0"/>
              <a:t>Copying is likely if 1) They make common mistakes</a:t>
            </a:r>
          </a:p>
          <a:p>
            <a:pPr marL="0" indent="0">
              <a:buNone/>
            </a:pPr>
            <a:r>
              <a:rPr lang="en-US" dirty="0" smtClean="0"/>
              <a:t>2) Overlapping </a:t>
            </a:r>
            <a:r>
              <a:rPr lang="en-US" dirty="0"/>
              <a:t>updates </a:t>
            </a:r>
            <a:r>
              <a:rPr lang="en-US" dirty="0" smtClean="0"/>
              <a:t>are performed </a:t>
            </a:r>
            <a:r>
              <a:rPr lang="en-US" dirty="0"/>
              <a:t>after </a:t>
            </a:r>
            <a:r>
              <a:rPr lang="en-US" dirty="0" smtClean="0"/>
              <a:t>real </a:t>
            </a:r>
            <a:r>
              <a:rPr lang="en-US" dirty="0"/>
              <a:t>values have </a:t>
            </a:r>
            <a:r>
              <a:rPr lang="en-US" dirty="0" smtClean="0"/>
              <a:t>changed</a:t>
            </a:r>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3182632651"/>
              </p:ext>
            </p:extLst>
          </p:nvPr>
        </p:nvGraphicFramePr>
        <p:xfrm>
          <a:off x="2292686" y="2106888"/>
          <a:ext cx="9819106" cy="3962400"/>
        </p:xfrm>
        <a:graphic>
          <a:graphicData uri="http://schemas.openxmlformats.org/drawingml/2006/table">
            <a:tbl>
              <a:tblPr firstRow="1" bandRow="1">
                <a:tableStyleId>{1E171933-4619-4E11-9A3F-F7608DF75F80}</a:tableStyleId>
              </a:tblPr>
              <a:tblGrid>
                <a:gridCol w="2367106"/>
                <a:gridCol w="1578071"/>
                <a:gridCol w="1578071"/>
                <a:gridCol w="1402729"/>
                <a:gridCol w="1315058"/>
                <a:gridCol w="1578071"/>
              </a:tblGrid>
              <a:tr h="3810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c>
                  <a:txBody>
                    <a:bodyPr/>
                    <a:lstStyle/>
                    <a:p>
                      <a:pPr algn="ctr"/>
                      <a:r>
                        <a:rPr lang="en-US" dirty="0" smtClean="0"/>
                        <a:t>S4</a:t>
                      </a:r>
                      <a:endParaRPr lang="en-US" dirty="0"/>
                    </a:p>
                  </a:txBody>
                  <a:tcPr/>
                </a:tc>
                <a:tc>
                  <a:txBody>
                    <a:bodyPr/>
                    <a:lstStyle/>
                    <a:p>
                      <a:pPr algn="ctr"/>
                      <a:r>
                        <a:rPr lang="en-US" dirty="0" smtClean="0"/>
                        <a:t>S5</a:t>
                      </a:r>
                      <a:endParaRPr lang="en-US" dirty="0"/>
                    </a:p>
                  </a:txBody>
                  <a:tcPr/>
                </a:tc>
              </a:tr>
              <a:tr h="596900">
                <a:tc>
                  <a:txBody>
                    <a:bodyPr/>
                    <a:lstStyle/>
                    <a:p>
                      <a:pPr algn="ctr"/>
                      <a:r>
                        <a:rPr lang="en-US" dirty="0" err="1" smtClean="0"/>
                        <a:t>Stonebraker</a:t>
                      </a:r>
                      <a:r>
                        <a:rPr lang="en-US" dirty="0" smtClean="0"/>
                        <a:t> </a:t>
                      </a:r>
                      <a:br>
                        <a:rPr lang="en-US" dirty="0" smtClean="0"/>
                      </a:br>
                      <a:r>
                        <a:rPr lang="en-US" sz="1600" dirty="0" smtClean="0"/>
                        <a:t>(00, UCB), (02, </a:t>
                      </a:r>
                      <a:r>
                        <a:rPr lang="en-US" sz="1600" kern="1200" dirty="0" smtClean="0"/>
                        <a:t>MIT</a:t>
                      </a:r>
                      <a:r>
                        <a:rPr lang="en-US" sz="1600" dirty="0" smtClean="0"/>
                        <a:t>)</a:t>
                      </a:r>
                      <a:endParaRPr lang="en-US" dirty="0"/>
                    </a:p>
                  </a:txBody>
                  <a:tcPr/>
                </a:tc>
                <a:tc>
                  <a:txBody>
                    <a:bodyPr/>
                    <a:lstStyle/>
                    <a:p>
                      <a:pPr algn="ctr"/>
                      <a:r>
                        <a:rPr lang="en-US" dirty="0" smtClean="0"/>
                        <a:t>(03,</a:t>
                      </a:r>
                      <a:r>
                        <a:rPr lang="en-US" baseline="0" dirty="0" smtClean="0"/>
                        <a:t> </a:t>
                      </a:r>
                      <a:r>
                        <a:rPr lang="en-US" dirty="0" smtClean="0"/>
                        <a:t>MIT)</a:t>
                      </a:r>
                      <a:endParaRPr lang="en-US" b="0" dirty="0">
                        <a:solidFill>
                          <a:schemeClr val="tx1"/>
                        </a:solidFill>
                      </a:endParaRPr>
                    </a:p>
                  </a:txBody>
                  <a:tcPr/>
                </a:tc>
                <a:tc>
                  <a:txBody>
                    <a:bodyPr/>
                    <a:lstStyle/>
                    <a:p>
                      <a:pPr algn="ctr"/>
                      <a:r>
                        <a:rPr lang="en-US" dirty="0" smtClean="0"/>
                        <a:t>(00, UCB)</a:t>
                      </a:r>
                      <a:endParaRPr lang="en-US" b="0" dirty="0">
                        <a:solidFill>
                          <a:schemeClr val="tx1"/>
                        </a:solidFill>
                      </a:endParaRPr>
                    </a:p>
                  </a:txBody>
                  <a:tcPr/>
                </a:tc>
                <a:tc>
                  <a:txBody>
                    <a:bodyPr/>
                    <a:lstStyle/>
                    <a:p>
                      <a:pPr algn="ctr"/>
                      <a:r>
                        <a:rPr lang="en-US" dirty="0" smtClean="0"/>
                        <a:t>(01, UCB)</a:t>
                      </a:r>
                    </a:p>
                    <a:p>
                      <a:pPr algn="ctr"/>
                      <a:r>
                        <a:rPr lang="en-US" dirty="0" smtClean="0"/>
                        <a:t>(06, MIT)</a:t>
                      </a:r>
                      <a:endParaRPr lang="en-US" b="0" dirty="0">
                        <a:solidFill>
                          <a:schemeClr val="tx1"/>
                        </a:solidFill>
                      </a:endParaRPr>
                    </a:p>
                  </a:txBody>
                  <a:tcPr/>
                </a:tc>
                <a:tc>
                  <a:txBody>
                    <a:bodyPr/>
                    <a:lstStyle/>
                    <a:p>
                      <a:pPr algn="ctr"/>
                      <a:r>
                        <a:rPr lang="en-US" dirty="0" smtClean="0"/>
                        <a:t>(05, MIT)</a:t>
                      </a:r>
                      <a:endParaRPr lang="en-US" b="0" dirty="0">
                        <a:solidFill>
                          <a:schemeClr val="tx1"/>
                        </a:solidFill>
                      </a:endParaRPr>
                    </a:p>
                  </a:txBody>
                  <a:tcPr/>
                </a:tc>
                <a:tc>
                  <a:txBody>
                    <a:bodyPr/>
                    <a:lstStyle/>
                    <a:p>
                      <a:pPr algn="ctr"/>
                      <a:r>
                        <a:rPr lang="en-US" dirty="0" smtClean="0"/>
                        <a:t>(03, UCB)</a:t>
                      </a:r>
                    </a:p>
                    <a:p>
                      <a:pPr algn="ctr"/>
                      <a:r>
                        <a:rPr lang="en-US" dirty="0" smtClean="0"/>
                        <a:t>(05, MS)</a:t>
                      </a:r>
                      <a:endParaRPr lang="en-US" b="0" dirty="0" smtClean="0">
                        <a:solidFill>
                          <a:schemeClr val="tx1"/>
                        </a:solidFill>
                      </a:endParaRPr>
                    </a:p>
                  </a:txBody>
                  <a:tcPr/>
                </a:tc>
              </a:tr>
              <a:tr h="960120">
                <a:tc>
                  <a:txBody>
                    <a:bodyPr/>
                    <a:lstStyle/>
                    <a:p>
                      <a:pPr algn="ctr"/>
                      <a:r>
                        <a:rPr lang="en-US" dirty="0" smtClean="0"/>
                        <a:t>Dewitt</a:t>
                      </a:r>
                    </a:p>
                    <a:p>
                      <a:pPr algn="ctr"/>
                      <a:r>
                        <a:rPr lang="en-US" sz="1600" dirty="0" smtClean="0"/>
                        <a:t>(00, </a:t>
                      </a:r>
                      <a:r>
                        <a:rPr lang="en-US" sz="1600" dirty="0" err="1" smtClean="0"/>
                        <a:t>Wisc</a:t>
                      </a:r>
                      <a:r>
                        <a:rPr lang="en-US" sz="1600" dirty="0" smtClean="0"/>
                        <a:t>), (08, </a:t>
                      </a:r>
                      <a:r>
                        <a:rPr lang="en-US" sz="1600" kern="1200" dirty="0" smtClean="0"/>
                        <a:t>MSR</a:t>
                      </a:r>
                      <a:r>
                        <a:rPr lang="en-US" sz="1600" dirty="0" smtClean="0"/>
                        <a:t>)</a:t>
                      </a:r>
                      <a:endParaRPr lang="en-US" sz="1600" dirty="0"/>
                    </a:p>
                  </a:txBody>
                  <a:tcPr/>
                </a:tc>
                <a:tc>
                  <a:txBody>
                    <a:bodyPr/>
                    <a:lstStyle/>
                    <a:p>
                      <a:pPr algn="ctr"/>
                      <a:r>
                        <a:rPr lang="en-US" dirty="0" smtClean="0"/>
                        <a:t>(00, </a:t>
                      </a:r>
                      <a:r>
                        <a:rPr lang="en-US" dirty="0" err="1" smtClean="0"/>
                        <a:t>Wisc</a:t>
                      </a:r>
                      <a:r>
                        <a:rPr lang="en-US" dirty="0" smtClean="0"/>
                        <a:t>)</a:t>
                      </a:r>
                    </a:p>
                    <a:p>
                      <a:pPr algn="ctr"/>
                      <a:r>
                        <a:rPr lang="en-US" dirty="0" smtClean="0"/>
                        <a:t>(09, MSR)</a:t>
                      </a:r>
                      <a:endParaRPr lang="en-US" b="0" dirty="0">
                        <a:solidFill>
                          <a:schemeClr val="tx1"/>
                        </a:solidFill>
                      </a:endParaRPr>
                    </a:p>
                  </a:txBody>
                  <a:tcPr/>
                </a:tc>
                <a:tc>
                  <a:txBody>
                    <a:bodyPr/>
                    <a:lstStyle/>
                    <a:p>
                      <a:pPr algn="ctr"/>
                      <a:r>
                        <a:rPr lang="en-US" dirty="0" smtClean="0"/>
                        <a:t>(00,</a:t>
                      </a:r>
                      <a:r>
                        <a:rPr lang="en-US" baseline="0" dirty="0" smtClean="0"/>
                        <a:t> UW)</a:t>
                      </a:r>
                    </a:p>
                    <a:p>
                      <a:pPr algn="ctr"/>
                      <a:r>
                        <a:rPr lang="en-US" baseline="0" dirty="0" smtClean="0"/>
                        <a:t>(01, </a:t>
                      </a:r>
                      <a:r>
                        <a:rPr lang="en-US" baseline="0" dirty="0" err="1" smtClean="0"/>
                        <a:t>Wisc</a:t>
                      </a:r>
                      <a:r>
                        <a:rPr lang="en-US" baseline="0" dirty="0" smtClean="0"/>
                        <a:t>)</a:t>
                      </a:r>
                    </a:p>
                    <a:p>
                      <a:pPr algn="ctr"/>
                      <a:r>
                        <a:rPr lang="en-US" baseline="0" dirty="0" smtClean="0"/>
                        <a:t>(08, </a:t>
                      </a:r>
                      <a:r>
                        <a:rPr lang="en-US" dirty="0" smtClean="0"/>
                        <a:t>MSR)</a:t>
                      </a:r>
                      <a:endParaRPr lang="en-US" b="0" dirty="0">
                        <a:solidFill>
                          <a:schemeClr val="tx1"/>
                        </a:solidFill>
                      </a:endParaRPr>
                    </a:p>
                  </a:txBody>
                  <a:tcPr/>
                </a:tc>
                <a:tc>
                  <a:txBody>
                    <a:bodyPr/>
                    <a:lstStyle/>
                    <a:p>
                      <a:pPr algn="ctr"/>
                      <a:r>
                        <a:rPr lang="en-US" dirty="0" smtClean="0"/>
                        <a:t>(01, UW)</a:t>
                      </a:r>
                    </a:p>
                    <a:p>
                      <a:pPr algn="ctr"/>
                      <a:r>
                        <a:rPr lang="en-US" dirty="0" smtClean="0"/>
                        <a:t>(02, </a:t>
                      </a:r>
                      <a:r>
                        <a:rPr lang="en-US" dirty="0" err="1" smtClean="0"/>
                        <a:t>Wisc</a:t>
                      </a:r>
                      <a:r>
                        <a:rPr lang="en-US" dirty="0" smtClean="0"/>
                        <a:t>)</a:t>
                      </a:r>
                      <a:endParaRPr lang="en-US" b="0" dirty="0">
                        <a:solidFill>
                          <a:schemeClr val="tx1"/>
                        </a:solidFill>
                      </a:endParaRPr>
                    </a:p>
                  </a:txBody>
                  <a:tcPr/>
                </a:tc>
                <a:tc>
                  <a:txBody>
                    <a:bodyPr/>
                    <a:lstStyle/>
                    <a:p>
                      <a:pPr algn="ctr"/>
                      <a:r>
                        <a:rPr lang="en-US" dirty="0" smtClean="0"/>
                        <a:t>(05, </a:t>
                      </a:r>
                      <a:r>
                        <a:rPr lang="en-US" dirty="0" err="1" smtClean="0"/>
                        <a:t>Wisc</a:t>
                      </a:r>
                      <a:r>
                        <a:rPr lang="en-US" dirty="0" smtClean="0"/>
                        <a:t>)</a:t>
                      </a:r>
                      <a:endParaRPr lang="en-US" b="0" dirty="0">
                        <a:solidFill>
                          <a:schemeClr val="tx1"/>
                        </a:solidFill>
                      </a:endParaRPr>
                    </a:p>
                  </a:txBody>
                  <a:tcPr/>
                </a:tc>
                <a:tc>
                  <a:txBody>
                    <a:bodyPr/>
                    <a:lstStyle/>
                    <a:p>
                      <a:pPr algn="ctr"/>
                      <a:r>
                        <a:rPr lang="en-US" dirty="0" smtClean="0"/>
                        <a:t>(03, UW)</a:t>
                      </a:r>
                    </a:p>
                    <a:p>
                      <a:pPr algn="ctr"/>
                      <a:r>
                        <a:rPr lang="en-US" dirty="0" smtClean="0"/>
                        <a:t>(05, </a:t>
                      </a:r>
                      <a:r>
                        <a:rPr lang="en-US" dirty="0" smtClean="0">
                          <a:sym typeface="Symbol"/>
                        </a:rPr>
                        <a:t>)</a:t>
                      </a:r>
                    </a:p>
                    <a:p>
                      <a:pPr algn="ctr"/>
                      <a:r>
                        <a:rPr lang="en-US" dirty="0" smtClean="0">
                          <a:sym typeface="Symbol"/>
                        </a:rPr>
                        <a:t>(07, </a:t>
                      </a:r>
                      <a:r>
                        <a:rPr lang="en-US" dirty="0" err="1" smtClean="0">
                          <a:sym typeface="Symbol"/>
                        </a:rPr>
                        <a:t>Wisc</a:t>
                      </a:r>
                      <a:r>
                        <a:rPr lang="en-US" dirty="0" smtClean="0">
                          <a:sym typeface="Symbol"/>
                        </a:rPr>
                        <a:t>)</a:t>
                      </a:r>
                      <a:endParaRPr lang="en-US" b="0" dirty="0" smtClean="0">
                        <a:solidFill>
                          <a:schemeClr val="tx1"/>
                        </a:solidFill>
                      </a:endParaRPr>
                    </a:p>
                  </a:txBody>
                  <a:tcPr/>
                </a:tc>
              </a:tr>
              <a:tr h="368300">
                <a:tc>
                  <a:txBody>
                    <a:bodyPr/>
                    <a:lstStyle/>
                    <a:p>
                      <a:pPr algn="ctr"/>
                      <a:r>
                        <a:rPr lang="en-US" dirty="0" smtClean="0"/>
                        <a:t>Bernstein </a:t>
                      </a:r>
                      <a:r>
                        <a:rPr lang="en-US" sz="1600" dirty="0" smtClean="0"/>
                        <a:t>(00, MSR)</a:t>
                      </a:r>
                      <a:endParaRPr lang="en-US" dirty="0"/>
                    </a:p>
                  </a:txBody>
                  <a:tcPr/>
                </a:tc>
                <a:tc>
                  <a:txBody>
                    <a:bodyPr/>
                    <a:lstStyle/>
                    <a:p>
                      <a:pPr algn="ctr"/>
                      <a:r>
                        <a:rPr lang="en-US" dirty="0" smtClean="0"/>
                        <a:t>(00, MSR)</a:t>
                      </a:r>
                      <a:endParaRPr lang="en-US" b="0" dirty="0">
                        <a:solidFill>
                          <a:schemeClr val="tx1"/>
                        </a:solidFill>
                      </a:endParaRPr>
                    </a:p>
                  </a:txBody>
                  <a:tcPr/>
                </a:tc>
                <a:tc>
                  <a:txBody>
                    <a:bodyPr/>
                    <a:lstStyle/>
                    <a:p>
                      <a:pPr algn="ctr"/>
                      <a:r>
                        <a:rPr lang="en-US" dirty="0" smtClean="0"/>
                        <a:t>(00, MSR)</a:t>
                      </a:r>
                      <a:endParaRPr lang="en-US" b="0" dirty="0">
                        <a:solidFill>
                          <a:schemeClr val="tx1"/>
                        </a:solidFill>
                      </a:endParaRPr>
                    </a:p>
                  </a:txBody>
                  <a:tcPr/>
                </a:tc>
                <a:tc>
                  <a:txBody>
                    <a:bodyPr/>
                    <a:lstStyle/>
                    <a:p>
                      <a:pPr algn="ctr"/>
                      <a:r>
                        <a:rPr lang="en-US" dirty="0" smtClean="0"/>
                        <a:t>(01, MSR)</a:t>
                      </a:r>
                      <a:endParaRPr lang="en-US" b="0" dirty="0">
                        <a:solidFill>
                          <a:schemeClr val="tx1"/>
                        </a:solidFill>
                      </a:endParaRPr>
                    </a:p>
                  </a:txBody>
                  <a:tcPr/>
                </a:tc>
                <a:tc>
                  <a:txBody>
                    <a:bodyPr/>
                    <a:lstStyle/>
                    <a:p>
                      <a:pPr algn="ctr"/>
                      <a:r>
                        <a:rPr lang="en-US" dirty="0" smtClean="0"/>
                        <a:t>(07, MSR)</a:t>
                      </a:r>
                      <a:endParaRPr lang="en-US" b="0" dirty="0">
                        <a:solidFill>
                          <a:schemeClr val="tx1"/>
                        </a:solidFill>
                      </a:endParaRPr>
                    </a:p>
                  </a:txBody>
                  <a:tcPr/>
                </a:tc>
                <a:tc>
                  <a:txBody>
                    <a:bodyPr/>
                    <a:lstStyle/>
                    <a:p>
                      <a:pPr algn="ctr"/>
                      <a:r>
                        <a:rPr lang="en-US" dirty="0" smtClean="0"/>
                        <a:t>(03, MSR)</a:t>
                      </a:r>
                      <a:endParaRPr lang="en-US" b="0" dirty="0">
                        <a:solidFill>
                          <a:schemeClr val="tx1"/>
                        </a:solidFill>
                      </a:endParaRPr>
                    </a:p>
                  </a:txBody>
                  <a:tcPr/>
                </a:tc>
              </a:tr>
              <a:tr h="698500">
                <a:tc>
                  <a:txBody>
                    <a:bodyPr/>
                    <a:lstStyle/>
                    <a:p>
                      <a:pPr algn="ctr"/>
                      <a:r>
                        <a:rPr lang="en-US" dirty="0" smtClean="0"/>
                        <a:t>Carey </a:t>
                      </a:r>
                      <a:r>
                        <a:rPr lang="en-US" sz="1600" dirty="0" smtClean="0"/>
                        <a:t>(00, </a:t>
                      </a:r>
                      <a:r>
                        <a:rPr lang="en-US" sz="1600" dirty="0" err="1" smtClean="0"/>
                        <a:t>Propell</a:t>
                      </a:r>
                      <a:r>
                        <a:rPr lang="en-US" sz="1600" dirty="0" smtClean="0"/>
                        <a:t>),</a:t>
                      </a:r>
                    </a:p>
                    <a:p>
                      <a:pPr algn="ctr"/>
                      <a:r>
                        <a:rPr lang="en-US" sz="1600" dirty="0" smtClean="0"/>
                        <a:t>(02,</a:t>
                      </a:r>
                      <a:r>
                        <a:rPr lang="en-US" sz="1600" baseline="0" dirty="0" smtClean="0"/>
                        <a:t> BEA), (08, UCI)</a:t>
                      </a:r>
                      <a:endParaRPr lang="en-US" sz="1600" dirty="0"/>
                    </a:p>
                  </a:txBody>
                  <a:tcPr/>
                </a:tc>
                <a:tc>
                  <a:txBody>
                    <a:bodyPr/>
                    <a:lstStyle/>
                    <a:p>
                      <a:pPr algn="ctr"/>
                      <a:r>
                        <a:rPr lang="en-US" dirty="0" smtClean="0"/>
                        <a:t>(04, BEA)</a:t>
                      </a:r>
                    </a:p>
                    <a:p>
                      <a:pPr algn="ctr"/>
                      <a:r>
                        <a:rPr lang="en-US" dirty="0" smtClean="0"/>
                        <a:t>(09, UCI)</a:t>
                      </a:r>
                      <a:endParaRPr lang="en-US" b="0" dirty="0">
                        <a:solidFill>
                          <a:schemeClr val="tx1"/>
                        </a:solidFill>
                      </a:endParaRPr>
                    </a:p>
                  </a:txBody>
                  <a:tcPr/>
                </a:tc>
                <a:tc>
                  <a:txBody>
                    <a:bodyPr/>
                    <a:lstStyle/>
                    <a:p>
                      <a:pPr algn="ctr"/>
                      <a:r>
                        <a:rPr lang="en-US" dirty="0" smtClean="0"/>
                        <a:t>(05, AT&amp;T)</a:t>
                      </a:r>
                      <a:endParaRPr lang="en-US" b="0" dirty="0">
                        <a:solidFill>
                          <a:schemeClr val="tx1"/>
                        </a:solidFill>
                      </a:endParaRPr>
                    </a:p>
                  </a:txBody>
                  <a:tcPr/>
                </a:tc>
                <a:tc>
                  <a:txBody>
                    <a:bodyPr/>
                    <a:lstStyle/>
                    <a:p>
                      <a:pPr algn="ctr"/>
                      <a:r>
                        <a:rPr lang="en-US" dirty="0" smtClean="0"/>
                        <a:t>(06, BEA)</a:t>
                      </a:r>
                      <a:endParaRPr lang="en-US" b="0" dirty="0">
                        <a:solidFill>
                          <a:schemeClr val="tx1"/>
                        </a:solidFill>
                      </a:endParaRPr>
                    </a:p>
                  </a:txBody>
                  <a:tcPr/>
                </a:tc>
                <a:tc>
                  <a:txBody>
                    <a:bodyPr/>
                    <a:lstStyle/>
                    <a:p>
                      <a:pPr algn="ctr"/>
                      <a:r>
                        <a:rPr lang="en-US" dirty="0" smtClean="0"/>
                        <a:t>(07, BEA)</a:t>
                      </a:r>
                      <a:endParaRPr lang="en-US" b="0" dirty="0">
                        <a:solidFill>
                          <a:schemeClr val="tx1"/>
                        </a:solidFill>
                      </a:endParaRPr>
                    </a:p>
                  </a:txBody>
                  <a:tcPr/>
                </a:tc>
                <a:tc>
                  <a:txBody>
                    <a:bodyPr/>
                    <a:lstStyle/>
                    <a:p>
                      <a:pPr algn="ctr"/>
                      <a:r>
                        <a:rPr lang="en-US" dirty="0" smtClean="0"/>
                        <a:t>(07, BEA)</a:t>
                      </a:r>
                      <a:endParaRPr lang="en-US" b="0" dirty="0">
                        <a:solidFill>
                          <a:schemeClr val="tx1"/>
                        </a:solidFill>
                      </a:endParaRPr>
                    </a:p>
                  </a:txBody>
                  <a:tcPr/>
                </a:tc>
              </a:tr>
              <a:tr h="914400">
                <a:tc>
                  <a:txBody>
                    <a:bodyPr/>
                    <a:lstStyle/>
                    <a:p>
                      <a:pPr algn="ctr"/>
                      <a:r>
                        <a:rPr lang="en-US" dirty="0" smtClean="0"/>
                        <a:t>Halevy</a:t>
                      </a:r>
                    </a:p>
                    <a:p>
                      <a:pPr algn="ctr"/>
                      <a:r>
                        <a:rPr lang="en-US" sz="1600" dirty="0" smtClean="0"/>
                        <a:t>(00, UW), (05, Google)</a:t>
                      </a:r>
                      <a:endParaRPr lang="en-US" sz="1600" dirty="0"/>
                    </a:p>
                  </a:txBody>
                  <a:tcPr/>
                </a:tc>
                <a:tc>
                  <a:txBody>
                    <a:bodyPr/>
                    <a:lstStyle/>
                    <a:p>
                      <a:pPr algn="ctr"/>
                      <a:r>
                        <a:rPr lang="en-US" dirty="0" smtClean="0"/>
                        <a:t>(00,</a:t>
                      </a:r>
                      <a:r>
                        <a:rPr lang="en-US" baseline="0" dirty="0" smtClean="0"/>
                        <a:t> UW)</a:t>
                      </a:r>
                    </a:p>
                    <a:p>
                      <a:pPr algn="ctr"/>
                      <a:r>
                        <a:rPr lang="en-US" baseline="0" dirty="0" smtClean="0"/>
                        <a:t>(07, </a:t>
                      </a:r>
                      <a:r>
                        <a:rPr lang="en-US" dirty="0" smtClean="0"/>
                        <a:t>Google)</a:t>
                      </a:r>
                      <a:endParaRPr lang="en-US" b="0" dirty="0">
                        <a:solidFill>
                          <a:schemeClr val="tx1"/>
                        </a:solidFill>
                      </a:endParaRPr>
                    </a:p>
                  </a:txBody>
                  <a:tcPr/>
                </a:tc>
                <a:tc>
                  <a:txBody>
                    <a:bodyPr/>
                    <a:lstStyle/>
                    <a:p>
                      <a:pPr algn="ctr"/>
                      <a:r>
                        <a:rPr lang="en-US" dirty="0" smtClean="0"/>
                        <a:t>(00, </a:t>
                      </a:r>
                      <a:r>
                        <a:rPr lang="en-US" dirty="0" err="1" smtClean="0"/>
                        <a:t>Wisc</a:t>
                      </a:r>
                      <a:r>
                        <a:rPr lang="en-US" dirty="0" smtClean="0"/>
                        <a:t>)</a:t>
                      </a:r>
                    </a:p>
                    <a:p>
                      <a:pPr algn="ctr"/>
                      <a:r>
                        <a:rPr lang="en-US" dirty="0" smtClean="0"/>
                        <a:t>(02, UW)</a:t>
                      </a:r>
                    </a:p>
                    <a:p>
                      <a:pPr algn="ctr"/>
                      <a:r>
                        <a:rPr lang="en-US" dirty="0" smtClean="0"/>
                        <a:t>(05, Google)</a:t>
                      </a:r>
                      <a:endParaRPr lang="en-US" b="0" dirty="0">
                        <a:solidFill>
                          <a:schemeClr val="tx1"/>
                        </a:solidFill>
                      </a:endParaRPr>
                    </a:p>
                  </a:txBody>
                  <a:tcPr/>
                </a:tc>
                <a:tc>
                  <a:txBody>
                    <a:bodyPr/>
                    <a:lstStyle/>
                    <a:p>
                      <a:pPr algn="ctr"/>
                      <a:r>
                        <a:rPr lang="en-US" dirty="0" smtClean="0"/>
                        <a:t>(01, </a:t>
                      </a:r>
                      <a:r>
                        <a:rPr lang="en-US" dirty="0" err="1" smtClean="0"/>
                        <a:t>Wisc</a:t>
                      </a:r>
                      <a:r>
                        <a:rPr lang="en-US" dirty="0" smtClean="0"/>
                        <a:t>)</a:t>
                      </a:r>
                    </a:p>
                    <a:p>
                      <a:pPr algn="ctr"/>
                      <a:r>
                        <a:rPr lang="en-US" dirty="0" smtClean="0"/>
                        <a:t>(06, UW)</a:t>
                      </a:r>
                      <a:endParaRPr lang="en-US" b="0" dirty="0">
                        <a:solidFill>
                          <a:schemeClr val="tx1"/>
                        </a:solidFill>
                      </a:endParaRPr>
                    </a:p>
                  </a:txBody>
                  <a:tcPr/>
                </a:tc>
                <a:tc>
                  <a:txBody>
                    <a:bodyPr/>
                    <a:lstStyle/>
                    <a:p>
                      <a:pPr algn="ctr"/>
                      <a:r>
                        <a:rPr lang="en-US" dirty="0" smtClean="0"/>
                        <a:t>(05, UW)</a:t>
                      </a:r>
                      <a:endParaRPr lang="en-US" b="0" dirty="0">
                        <a:solidFill>
                          <a:schemeClr val="tx1"/>
                        </a:solidFill>
                      </a:endParaRPr>
                    </a:p>
                  </a:txBody>
                  <a:tcPr/>
                </a:tc>
                <a:tc>
                  <a:txBody>
                    <a:bodyPr/>
                    <a:lstStyle/>
                    <a:p>
                      <a:pPr algn="ctr"/>
                      <a:r>
                        <a:rPr lang="en-US" dirty="0" smtClean="0"/>
                        <a:t>(03, </a:t>
                      </a:r>
                      <a:r>
                        <a:rPr lang="en-US" dirty="0" err="1" smtClean="0"/>
                        <a:t>Wisc</a:t>
                      </a:r>
                      <a:r>
                        <a:rPr lang="en-US" dirty="0" smtClean="0"/>
                        <a:t>)</a:t>
                      </a:r>
                    </a:p>
                    <a:p>
                      <a:pPr algn="ctr"/>
                      <a:r>
                        <a:rPr lang="en-US" dirty="0" smtClean="0"/>
                        <a:t>(05, Google)</a:t>
                      </a:r>
                    </a:p>
                    <a:p>
                      <a:pPr algn="ctr"/>
                      <a:r>
                        <a:rPr lang="en-US" dirty="0" smtClean="0"/>
                        <a:t>(07,</a:t>
                      </a:r>
                      <a:r>
                        <a:rPr lang="en-US" baseline="0" dirty="0" smtClean="0"/>
                        <a:t> </a:t>
                      </a:r>
                      <a:r>
                        <a:rPr lang="en-US" dirty="0" smtClean="0"/>
                        <a:t>UW)</a:t>
                      </a:r>
                      <a:endParaRPr lang="en-US" b="0" dirty="0">
                        <a:solidFill>
                          <a:schemeClr val="tx1"/>
                        </a:solidFill>
                      </a:endParaRPr>
                    </a:p>
                  </a:txBody>
                  <a:tcPr/>
                </a:tc>
              </a:tr>
            </a:tbl>
          </a:graphicData>
        </a:graphic>
      </p:graphicFrame>
      <p:sp>
        <p:nvSpPr>
          <p:cNvPr id="12" name="Oval 11"/>
          <p:cNvSpPr/>
          <p:nvPr/>
        </p:nvSpPr>
        <p:spPr>
          <a:xfrm>
            <a:off x="6439569" y="3154954"/>
            <a:ext cx="2514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524998" y="5157500"/>
            <a:ext cx="25146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825959" y="5486278"/>
            <a:ext cx="1418304" cy="258096"/>
          </a:xfrm>
          <a:prstGeom prst="ellipse">
            <a:avLst/>
          </a:prstGeom>
          <a:noFill/>
          <a:ln>
            <a:solidFill>
              <a:srgbClr val="99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0631906" y="5772490"/>
            <a:ext cx="1418304" cy="258096"/>
          </a:xfrm>
          <a:prstGeom prst="ellipse">
            <a:avLst/>
          </a:prstGeom>
          <a:noFill/>
          <a:ln>
            <a:solidFill>
              <a:srgbClr val="99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0605168" y="3154954"/>
            <a:ext cx="1447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0591800" y="5152766"/>
            <a:ext cx="1447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Diagram 5"/>
          <p:cNvGraphicFramePr/>
          <p:nvPr>
            <p:extLst>
              <p:ext uri="{D42A27DB-BD31-4B8C-83A1-F6EECF244321}">
                <p14:modId xmlns:p14="http://schemas.microsoft.com/office/powerpoint/2010/main" val="3608115020"/>
              </p:ext>
            </p:extLst>
          </p:nvPr>
        </p:nvGraphicFramePr>
        <p:xfrm>
          <a:off x="3475766" y="746422"/>
          <a:ext cx="8128000" cy="19005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48704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2592925" y="543902"/>
            <a:ext cx="9465391" cy="1280890"/>
          </a:xfrm>
        </p:spPr>
        <p:txBody>
          <a:bodyPr>
            <a:normAutofit/>
          </a:bodyPr>
          <a:lstStyle/>
          <a:p>
            <a:r>
              <a:rPr lang="en-US" dirty="0" smtClean="0"/>
              <a:t>Extensions for Temporal Fusion </a:t>
            </a:r>
            <a:endParaRPr lang="en-US" sz="2000" dirty="0"/>
          </a:p>
        </p:txBody>
      </p:sp>
      <p:graphicFrame>
        <p:nvGraphicFramePr>
          <p:cNvPr id="10" name="Diagram 9"/>
          <p:cNvGraphicFramePr/>
          <p:nvPr>
            <p:extLst>
              <p:ext uri="{D42A27DB-BD31-4B8C-83A1-F6EECF244321}">
                <p14:modId xmlns:p14="http://schemas.microsoft.com/office/powerpoint/2010/main" val="2018310628"/>
              </p:ext>
            </p:extLst>
          </p:nvPr>
        </p:nvGraphicFramePr>
        <p:xfrm>
          <a:off x="307490" y="1457198"/>
          <a:ext cx="2700421" cy="18582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2"/>
          <p:cNvSpPr>
            <a:spLocks noGrp="1"/>
          </p:cNvSpPr>
          <p:nvPr>
            <p:ph idx="4294967295"/>
          </p:nvPr>
        </p:nvSpPr>
        <p:spPr>
          <a:xfrm>
            <a:off x="2941053" y="6042526"/>
            <a:ext cx="9250945" cy="815474"/>
          </a:xfrm>
          <a:prstGeom prst="rect">
            <a:avLst/>
          </a:prstGeom>
        </p:spPr>
        <p:txBody>
          <a:bodyPr>
            <a:normAutofit fontScale="77500" lnSpcReduction="20000"/>
          </a:bodyPr>
          <a:lstStyle/>
          <a:p>
            <a:r>
              <a:rPr lang="en-US" dirty="0" smtClean="0"/>
              <a:t>Markov model encodes domain knowledge like currency constraints</a:t>
            </a:r>
          </a:p>
          <a:p>
            <a:r>
              <a:rPr lang="en-US" dirty="0" smtClean="0"/>
              <a:t>Assuming only minor mistakes like </a:t>
            </a:r>
            <a:r>
              <a:rPr lang="en-US" dirty="0" err="1" smtClean="0"/>
              <a:t>mis</a:t>
            </a:r>
            <a:r>
              <a:rPr lang="en-US" dirty="0" smtClean="0"/>
              <a:t>-spellings</a:t>
            </a:r>
          </a:p>
          <a:p>
            <a:endParaRPr lang="en-US" dirty="0"/>
          </a:p>
        </p:txBody>
      </p:sp>
      <p:graphicFrame>
        <p:nvGraphicFramePr>
          <p:cNvPr id="6" name="Diagram 5"/>
          <p:cNvGraphicFramePr/>
          <p:nvPr>
            <p:extLst>
              <p:ext uri="{D42A27DB-BD31-4B8C-83A1-F6EECF244321}">
                <p14:modId xmlns:p14="http://schemas.microsoft.com/office/powerpoint/2010/main" val="1378690617"/>
              </p:ext>
            </p:extLst>
          </p:nvPr>
        </p:nvGraphicFramePr>
        <p:xfrm>
          <a:off x="3475766" y="746422"/>
          <a:ext cx="8128000" cy="19005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 name="Picture 1"/>
          <p:cNvPicPr>
            <a:picLocks noChangeAspect="1"/>
          </p:cNvPicPr>
          <p:nvPr/>
        </p:nvPicPr>
        <p:blipFill>
          <a:blip r:embed="rId12"/>
          <a:stretch>
            <a:fillRect/>
          </a:stretch>
        </p:blipFill>
        <p:spPr>
          <a:xfrm>
            <a:off x="5288824" y="2473158"/>
            <a:ext cx="6073645" cy="3404267"/>
          </a:xfrm>
          <a:prstGeom prst="rect">
            <a:avLst/>
          </a:prstGeom>
        </p:spPr>
      </p:pic>
      <p:sp>
        <p:nvSpPr>
          <p:cNvPr id="3" name="TextBox 2"/>
          <p:cNvSpPr txBox="1"/>
          <p:nvPr/>
        </p:nvSpPr>
        <p:spPr>
          <a:xfrm>
            <a:off x="3903579" y="2606842"/>
            <a:ext cx="1408033" cy="646331"/>
          </a:xfrm>
          <a:prstGeom prst="rect">
            <a:avLst/>
          </a:prstGeom>
          <a:noFill/>
        </p:spPr>
        <p:txBody>
          <a:bodyPr wrap="none" rtlCol="0">
            <a:spAutoFit/>
          </a:bodyPr>
          <a:lstStyle/>
          <a:p>
            <a:pPr algn="ctr"/>
            <a:r>
              <a:rPr lang="en-US" b="1" dirty="0" smtClean="0"/>
              <a:t>Real-World</a:t>
            </a:r>
          </a:p>
          <a:p>
            <a:pPr algn="ctr"/>
            <a:r>
              <a:rPr lang="en-US" b="1" dirty="0" smtClean="0"/>
              <a:t>Change</a:t>
            </a:r>
            <a:endParaRPr lang="en-US" b="1" dirty="0"/>
          </a:p>
        </p:txBody>
      </p:sp>
      <p:sp>
        <p:nvSpPr>
          <p:cNvPr id="19" name="TextBox 18"/>
          <p:cNvSpPr txBox="1"/>
          <p:nvPr/>
        </p:nvSpPr>
        <p:spPr>
          <a:xfrm>
            <a:off x="3826300" y="3681664"/>
            <a:ext cx="1546555" cy="646331"/>
          </a:xfrm>
          <a:prstGeom prst="rect">
            <a:avLst/>
          </a:prstGeom>
          <a:noFill/>
        </p:spPr>
        <p:txBody>
          <a:bodyPr wrap="none" rtlCol="0">
            <a:spAutoFit/>
          </a:bodyPr>
          <a:lstStyle/>
          <a:p>
            <a:pPr algn="ctr"/>
            <a:r>
              <a:rPr lang="en-US" b="1" dirty="0" smtClean="0"/>
              <a:t>Source</a:t>
            </a:r>
          </a:p>
          <a:p>
            <a:pPr algn="ctr"/>
            <a:r>
              <a:rPr lang="en-US" b="1" dirty="0" smtClean="0"/>
              <a:t>Observation</a:t>
            </a:r>
            <a:endParaRPr lang="en-US" b="1" dirty="0"/>
          </a:p>
        </p:txBody>
      </p:sp>
      <p:sp>
        <p:nvSpPr>
          <p:cNvPr id="20" name="TextBox 19"/>
          <p:cNvSpPr txBox="1"/>
          <p:nvPr/>
        </p:nvSpPr>
        <p:spPr>
          <a:xfrm>
            <a:off x="4101650" y="4783222"/>
            <a:ext cx="1006556" cy="646331"/>
          </a:xfrm>
          <a:prstGeom prst="rect">
            <a:avLst/>
          </a:prstGeom>
          <a:noFill/>
        </p:spPr>
        <p:txBody>
          <a:bodyPr wrap="none" rtlCol="0">
            <a:spAutoFit/>
          </a:bodyPr>
          <a:lstStyle/>
          <a:p>
            <a:pPr algn="ctr"/>
            <a:r>
              <a:rPr lang="en-US" b="1" dirty="0" smtClean="0"/>
              <a:t>Source</a:t>
            </a:r>
          </a:p>
          <a:p>
            <a:pPr algn="ctr"/>
            <a:r>
              <a:rPr lang="en-US" b="1" dirty="0" smtClean="0"/>
              <a:t>Update</a:t>
            </a:r>
          </a:p>
        </p:txBody>
      </p:sp>
      <p:sp>
        <p:nvSpPr>
          <p:cNvPr id="21" name="TextBox 20"/>
          <p:cNvSpPr txBox="1"/>
          <p:nvPr/>
        </p:nvSpPr>
        <p:spPr>
          <a:xfrm>
            <a:off x="320842" y="3622842"/>
            <a:ext cx="2553370" cy="1569660"/>
          </a:xfrm>
          <a:prstGeom prst="rect">
            <a:avLst/>
          </a:prstGeom>
          <a:solidFill>
            <a:srgbClr val="DE7E18"/>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ctr">
              <a:defRPr sz="2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dirty="0"/>
              <a:t>Input: Data </a:t>
            </a:r>
            <a:r>
              <a:rPr lang="en-US" dirty="0" smtClean="0"/>
              <a:t>w</a:t>
            </a:r>
            <a:r>
              <a:rPr lang="en-US" dirty="0"/>
              <a:t>.</a:t>
            </a:r>
            <a:r>
              <a:rPr lang="en-US" dirty="0" smtClean="0"/>
              <a:t> </a:t>
            </a:r>
            <a:r>
              <a:rPr lang="en-US" dirty="0"/>
              <a:t>timestamps</a:t>
            </a:r>
          </a:p>
          <a:p>
            <a:pPr algn="l"/>
            <a:r>
              <a:rPr lang="en-US" dirty="0"/>
              <a:t>Output: </a:t>
            </a:r>
            <a:r>
              <a:rPr lang="en-US" dirty="0" smtClean="0"/>
              <a:t>Life spans</a:t>
            </a:r>
            <a:endParaRPr lang="en-US" dirty="0"/>
          </a:p>
        </p:txBody>
      </p:sp>
      <p:sp>
        <p:nvSpPr>
          <p:cNvPr id="4" name="TextBox 3"/>
          <p:cNvSpPr txBox="1"/>
          <p:nvPr/>
        </p:nvSpPr>
        <p:spPr>
          <a:xfrm>
            <a:off x="8823165" y="2085482"/>
            <a:ext cx="2793027" cy="369332"/>
          </a:xfrm>
          <a:prstGeom prst="rect">
            <a:avLst/>
          </a:prstGeom>
          <a:noFill/>
        </p:spPr>
        <p:txBody>
          <a:bodyPr wrap="none" rtlCol="0">
            <a:spAutoFit/>
          </a:bodyPr>
          <a:lstStyle/>
          <a:p>
            <a:r>
              <a:rPr lang="en-US" b="1" dirty="0" smtClean="0">
                <a:solidFill>
                  <a:srgbClr val="FF0000"/>
                </a:solidFill>
              </a:rPr>
              <a:t>Not really an extension</a:t>
            </a:r>
            <a:endParaRPr lang="en-US" b="1" dirty="0">
              <a:solidFill>
                <a:srgbClr val="FF0000"/>
              </a:solidFill>
            </a:endParaRPr>
          </a:p>
        </p:txBody>
      </p:sp>
    </p:spTree>
    <p:extLst>
      <p:ext uri="{BB962C8B-B14F-4D97-AF65-F5344CB8AC3E}">
        <p14:creationId xmlns:p14="http://schemas.microsoft.com/office/powerpoint/2010/main" val="15957677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Questions to Ask</a:t>
            </a:r>
            <a:endParaRPr lang="en-US" dirty="0"/>
          </a:p>
        </p:txBody>
      </p:sp>
      <p:sp>
        <p:nvSpPr>
          <p:cNvPr id="3" name="Content Placeholder 2"/>
          <p:cNvSpPr>
            <a:spLocks noGrp="1"/>
          </p:cNvSpPr>
          <p:nvPr>
            <p:ph idx="1"/>
          </p:nvPr>
        </p:nvSpPr>
        <p:spPr>
          <a:xfrm>
            <a:off x="2589211" y="1671053"/>
            <a:ext cx="9161631" cy="4451684"/>
          </a:xfrm>
        </p:spPr>
        <p:txBody>
          <a:bodyPr>
            <a:normAutofit/>
          </a:bodyPr>
          <a:lstStyle/>
          <a:p>
            <a:r>
              <a:rPr lang="en-US" dirty="0" smtClean="0"/>
              <a:t>Rule-based: </a:t>
            </a:r>
            <a:r>
              <a:rPr lang="en-US" b="1" dirty="0" smtClean="0">
                <a:solidFill>
                  <a:srgbClr val="FF0000"/>
                </a:solidFill>
              </a:rPr>
              <a:t>Generic?</a:t>
            </a:r>
            <a:endParaRPr lang="en-US" b="1" dirty="0">
              <a:solidFill>
                <a:srgbClr val="FF0000"/>
              </a:solidFill>
            </a:endParaRPr>
          </a:p>
          <a:p>
            <a:pPr lvl="1"/>
            <a:r>
              <a:rPr lang="en-US" dirty="0" smtClean="0"/>
              <a:t>How generic should the rules be? </a:t>
            </a:r>
          </a:p>
          <a:p>
            <a:pPr lvl="2"/>
            <a:r>
              <a:rPr lang="en-US" dirty="0" smtClean="0"/>
              <a:t>Preference vs. Currency constraints</a:t>
            </a:r>
          </a:p>
          <a:p>
            <a:pPr lvl="1"/>
            <a:r>
              <a:rPr lang="en-US" dirty="0" smtClean="0"/>
              <a:t>How many constraints are necessary?</a:t>
            </a:r>
          </a:p>
          <a:p>
            <a:pPr lvl="1"/>
            <a:r>
              <a:rPr lang="en-US" dirty="0" smtClean="0"/>
              <a:t>How tolerant to exceptions?</a:t>
            </a:r>
          </a:p>
          <a:p>
            <a:r>
              <a:rPr lang="en-US" dirty="0" smtClean="0"/>
              <a:t>Learning-based: </a:t>
            </a:r>
            <a:r>
              <a:rPr lang="en-US" b="1" dirty="0" smtClean="0">
                <a:solidFill>
                  <a:srgbClr val="FF0000"/>
                </a:solidFill>
              </a:rPr>
              <a:t>Expressive?</a:t>
            </a:r>
            <a:endParaRPr lang="en-US" dirty="0" smtClean="0"/>
          </a:p>
          <a:p>
            <a:pPr lvl="1">
              <a:lnSpc>
                <a:spcPct val="90000"/>
              </a:lnSpc>
            </a:pPr>
            <a:r>
              <a:rPr lang="en-US" dirty="0" smtClean="0"/>
              <a:t>How expressive should the model be? </a:t>
            </a:r>
            <a:endParaRPr lang="en-US" dirty="0"/>
          </a:p>
          <a:p>
            <a:pPr lvl="1">
              <a:lnSpc>
                <a:spcPct val="90000"/>
              </a:lnSpc>
            </a:pPr>
            <a:r>
              <a:rPr lang="en-US" dirty="0" smtClean="0"/>
              <a:t>Again, Expense vs. Benefit?</a:t>
            </a:r>
            <a:endParaRPr lang="en-US" dirty="0"/>
          </a:p>
          <a:p>
            <a:endParaRPr lang="en-US" dirty="0" smtClean="0"/>
          </a:p>
          <a:p>
            <a:endParaRPr lang="en-US" dirty="0"/>
          </a:p>
        </p:txBody>
      </p:sp>
    </p:spTree>
    <p:extLst>
      <p:ext uri="{BB962C8B-B14F-4D97-AF65-F5344CB8AC3E}">
        <p14:creationId xmlns:p14="http://schemas.microsoft.com/office/powerpoint/2010/main" val="44242286"/>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Applications</a:t>
            </a:r>
            <a:endParaRPr lang="en-US" b="1"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2398973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Applications on </a:t>
            </a:r>
            <a:r>
              <a:rPr lang="en-US" dirty="0" err="1" smtClean="0"/>
              <a:t>Looooooong</a:t>
            </a:r>
            <a:r>
              <a:rPr lang="en-US" dirty="0" smtClean="0"/>
              <a:t> Data </a:t>
            </a:r>
            <a:endParaRPr lang="en-US" dirty="0"/>
          </a:p>
        </p:txBody>
      </p:sp>
      <p:sp>
        <p:nvSpPr>
          <p:cNvPr id="3" name="Content Placeholder 2"/>
          <p:cNvSpPr>
            <a:spLocks noGrp="1"/>
          </p:cNvSpPr>
          <p:nvPr>
            <p:ph idx="1"/>
          </p:nvPr>
        </p:nvSpPr>
        <p:spPr>
          <a:xfrm>
            <a:off x="2589211" y="4812632"/>
            <a:ext cx="9602789" cy="2045368"/>
          </a:xfrm>
        </p:spPr>
        <p:txBody>
          <a:bodyPr>
            <a:normAutofit/>
          </a:bodyPr>
          <a:lstStyle/>
          <a:p>
            <a:r>
              <a:rPr lang="en-US" altLang="zh-CN" dirty="0" smtClean="0"/>
              <a:t>History search and exploration: </a:t>
            </a:r>
            <a:r>
              <a:rPr lang="en-US" altLang="zh-CN" i="1" dirty="0" smtClean="0"/>
              <a:t>Looking back--history</a:t>
            </a:r>
          </a:p>
          <a:p>
            <a:r>
              <a:rPr lang="en-US" dirty="0" smtClean="0"/>
              <a:t>Trend visualization and discovery: </a:t>
            </a:r>
            <a:r>
              <a:rPr lang="en-US" i="1" dirty="0" smtClean="0"/>
              <a:t>Looking back--rhymes</a:t>
            </a:r>
          </a:p>
          <a:p>
            <a:r>
              <a:rPr lang="en-US" dirty="0" smtClean="0"/>
              <a:t>Future prediction: </a:t>
            </a:r>
            <a:r>
              <a:rPr lang="en-US" i="1" dirty="0" smtClean="0"/>
              <a:t>Looking forward</a:t>
            </a:r>
            <a:endParaRPr lang="en-US" dirty="0" smtClean="0"/>
          </a:p>
        </p:txBody>
      </p:sp>
      <p:pic>
        <p:nvPicPr>
          <p:cNvPr id="5" name="Picture 4"/>
          <p:cNvPicPr>
            <a:picLocks noChangeAspect="1"/>
          </p:cNvPicPr>
          <p:nvPr/>
        </p:nvPicPr>
        <p:blipFill>
          <a:blip r:embed="rId2"/>
          <a:stretch>
            <a:fillRect/>
          </a:stretch>
        </p:blipFill>
        <p:spPr>
          <a:xfrm>
            <a:off x="3033946" y="1393658"/>
            <a:ext cx="4036026" cy="3205080"/>
          </a:xfrm>
          <a:prstGeom prst="rect">
            <a:avLst/>
          </a:prstGeom>
        </p:spPr>
      </p:pic>
      <p:pic>
        <p:nvPicPr>
          <p:cNvPr id="7" name="Picture 6"/>
          <p:cNvPicPr>
            <a:picLocks noChangeAspect="1"/>
          </p:cNvPicPr>
          <p:nvPr/>
        </p:nvPicPr>
        <p:blipFill>
          <a:blip r:embed="rId3"/>
          <a:stretch>
            <a:fillRect/>
          </a:stretch>
        </p:blipFill>
        <p:spPr>
          <a:xfrm>
            <a:off x="7412789" y="1396999"/>
            <a:ext cx="3201738" cy="3201738"/>
          </a:xfrm>
          <a:prstGeom prst="rect">
            <a:avLst/>
          </a:prstGeom>
        </p:spPr>
      </p:pic>
    </p:spTree>
    <p:extLst>
      <p:ext uri="{BB962C8B-B14F-4D97-AF65-F5344CB8AC3E}">
        <p14:creationId xmlns:p14="http://schemas.microsoft.com/office/powerpoint/2010/main" val="2990181186"/>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469"/>
          </a:xfrm>
        </p:spPr>
        <p:txBody>
          <a:bodyPr/>
          <a:lstStyle/>
          <a:p>
            <a:r>
              <a:rPr lang="en-US" dirty="0"/>
              <a:t>History Exploration Ex </a:t>
            </a:r>
            <a:r>
              <a:rPr lang="en-US" dirty="0" smtClean="0"/>
              <a:t>1. Time Machine</a:t>
            </a:r>
            <a:endParaRPr lang="en-US" dirty="0"/>
          </a:p>
        </p:txBody>
      </p:sp>
      <p:sp>
        <p:nvSpPr>
          <p:cNvPr id="5" name="TextBox 4"/>
          <p:cNvSpPr txBox="1"/>
          <p:nvPr/>
        </p:nvSpPr>
        <p:spPr>
          <a:xfrm>
            <a:off x="2646949" y="1310106"/>
            <a:ext cx="7814008" cy="523220"/>
          </a:xfrm>
          <a:prstGeom prst="rect">
            <a:avLst/>
          </a:prstGeom>
          <a:noFill/>
        </p:spPr>
        <p:txBody>
          <a:bodyPr wrap="none" rtlCol="0">
            <a:spAutoFit/>
          </a:bodyPr>
          <a:lstStyle/>
          <a:p>
            <a:r>
              <a:rPr lang="en-US" sz="2800" b="1" i="1" dirty="0" smtClean="0"/>
              <a:t>Timeline about Robert Downey Jr. (from KG) </a:t>
            </a:r>
            <a:endParaRPr lang="en-US" sz="2800" b="1" i="1" dirty="0"/>
          </a:p>
        </p:txBody>
      </p:sp>
      <p:pic>
        <p:nvPicPr>
          <p:cNvPr id="6" name="Picture 5" descr="timeline_rdjr_full_smaller.pdf"/>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62457" y="1771187"/>
            <a:ext cx="8839200" cy="3215349"/>
          </a:xfrm>
          <a:prstGeom prst="rect">
            <a:avLst/>
          </a:prstGeom>
        </p:spPr>
      </p:pic>
      <p:sp>
        <p:nvSpPr>
          <p:cNvPr id="7" name="Shape 78"/>
          <p:cNvSpPr/>
          <p:nvPr/>
        </p:nvSpPr>
        <p:spPr>
          <a:xfrm>
            <a:off x="8876787" y="1804737"/>
            <a:ext cx="2625080" cy="3236823"/>
          </a:xfrm>
          <a:prstGeom prst="roundRect">
            <a:avLst>
              <a:gd name="adj" fmla="val 16667"/>
            </a:avLst>
          </a:prstGeom>
          <a:noFill/>
          <a:ln w="76200" cap="flat" cmpd="sng">
            <a:solidFill>
              <a:srgbClr val="8C1515"/>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8" name="Shape 79"/>
          <p:cNvSpPr txBox="1"/>
          <p:nvPr/>
        </p:nvSpPr>
        <p:spPr>
          <a:xfrm>
            <a:off x="8966422" y="2747961"/>
            <a:ext cx="2610000" cy="1066380"/>
          </a:xfrm>
          <a:prstGeom prst="rect">
            <a:avLst/>
          </a:prstGeom>
          <a:noFill/>
          <a:ln>
            <a:noFill/>
          </a:ln>
        </p:spPr>
        <p:txBody>
          <a:bodyPr lIns="91425" tIns="91425" rIns="91425" bIns="91425" anchor="t" anchorCtr="0">
            <a:noAutofit/>
          </a:bodyPr>
          <a:lstStyle/>
          <a:p>
            <a:pPr lvl="0" rtl="0">
              <a:spcBef>
                <a:spcPts val="0"/>
              </a:spcBef>
              <a:buNone/>
            </a:pPr>
            <a:r>
              <a:rPr lang="en" sz="6000" b="1" dirty="0">
                <a:solidFill>
                  <a:srgbClr val="8B1515"/>
                </a:solidFill>
              </a:rPr>
              <a:t>ZOOM</a:t>
            </a:r>
          </a:p>
        </p:txBody>
      </p:sp>
      <p:sp>
        <p:nvSpPr>
          <p:cNvPr id="9" name="Rounded Rectangular Callout 8"/>
          <p:cNvSpPr/>
          <p:nvPr/>
        </p:nvSpPr>
        <p:spPr>
          <a:xfrm>
            <a:off x="2662457" y="5158370"/>
            <a:ext cx="2854960" cy="657491"/>
          </a:xfrm>
          <a:prstGeom prst="wedgeRoundRectCallout">
            <a:avLst>
              <a:gd name="adj1" fmla="val 14825"/>
              <a:gd name="adj2" fmla="val -166692"/>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ln>
                  <a:solidFill>
                    <a:srgbClr val="000000"/>
                  </a:solidFill>
                </a:ln>
                <a:solidFill>
                  <a:schemeClr val="tx1"/>
                </a:solidFill>
              </a:rPr>
              <a:t>Box = Event</a:t>
            </a:r>
          </a:p>
        </p:txBody>
      </p:sp>
      <p:sp>
        <p:nvSpPr>
          <p:cNvPr id="10" name="Rounded Rectangular Callout 9"/>
          <p:cNvSpPr/>
          <p:nvPr/>
        </p:nvSpPr>
        <p:spPr>
          <a:xfrm>
            <a:off x="6177817" y="5131633"/>
            <a:ext cx="3982720" cy="1352051"/>
          </a:xfrm>
          <a:prstGeom prst="wedgeRoundRectCallout">
            <a:avLst>
              <a:gd name="adj1" fmla="val -29373"/>
              <a:gd name="adj2" fmla="val -91652"/>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err="1" smtClean="0">
                <a:ln>
                  <a:solidFill>
                    <a:srgbClr val="000000"/>
                  </a:solidFill>
                </a:ln>
                <a:solidFill>
                  <a:schemeClr val="tx1"/>
                </a:solidFill>
              </a:rPr>
              <a:t>RDJr</a:t>
            </a:r>
            <a:r>
              <a:rPr lang="en-US" sz="2800" dirty="0" smtClean="0">
                <a:ln>
                  <a:solidFill>
                    <a:srgbClr val="000000"/>
                  </a:solidFill>
                </a:ln>
                <a:solidFill>
                  <a:schemeClr val="tx1"/>
                </a:solidFill>
              </a:rPr>
              <a:t> was award-nominated for Ally </a:t>
            </a:r>
            <a:r>
              <a:rPr lang="en-US" sz="2800" dirty="0" err="1" smtClean="0">
                <a:ln>
                  <a:solidFill>
                    <a:srgbClr val="000000"/>
                  </a:solidFill>
                </a:ln>
                <a:solidFill>
                  <a:schemeClr val="tx1"/>
                </a:solidFill>
              </a:rPr>
              <a:t>McBeal</a:t>
            </a:r>
            <a:r>
              <a:rPr lang="en-US" sz="2800" dirty="0" smtClean="0">
                <a:ln>
                  <a:solidFill>
                    <a:srgbClr val="000000"/>
                  </a:solidFill>
                </a:ln>
                <a:solidFill>
                  <a:schemeClr val="tx1"/>
                </a:solidFill>
              </a:rPr>
              <a:t> in 2000.</a:t>
            </a:r>
          </a:p>
        </p:txBody>
      </p:sp>
      <p:sp>
        <p:nvSpPr>
          <p:cNvPr id="11" name="Rectangle 10"/>
          <p:cNvSpPr/>
          <p:nvPr/>
        </p:nvSpPr>
        <p:spPr>
          <a:xfrm>
            <a:off x="6901181" y="6488668"/>
            <a:ext cx="5290819" cy="369332"/>
          </a:xfrm>
          <a:prstGeom prst="rect">
            <a:avLst/>
          </a:prstGeom>
        </p:spPr>
        <p:txBody>
          <a:bodyPr wrap="none">
            <a:spAutoFit/>
          </a:bodyPr>
          <a:lstStyle/>
          <a:p>
            <a:r>
              <a:rPr lang="en-US" dirty="0"/>
              <a:t>http://</a:t>
            </a:r>
            <a:r>
              <a:rPr lang="en-US" dirty="0" err="1"/>
              <a:t>cs.stanford.edu</a:t>
            </a:r>
            <a:r>
              <a:rPr lang="en-US" dirty="0"/>
              <a:t>/~</a:t>
            </a:r>
            <a:r>
              <a:rPr lang="en-US" dirty="0" err="1"/>
              <a:t>althoff</a:t>
            </a:r>
            <a:r>
              <a:rPr lang="en-US" dirty="0"/>
              <a:t>/</a:t>
            </a:r>
            <a:r>
              <a:rPr lang="en-US" dirty="0" err="1"/>
              <a:t>timemachine</a:t>
            </a:r>
            <a:r>
              <a:rPr lang="en-US" dirty="0"/>
              <a:t>/</a:t>
            </a:r>
          </a:p>
        </p:txBody>
      </p:sp>
      <p:sp>
        <p:nvSpPr>
          <p:cNvPr id="12" name="Rectangle 11"/>
          <p:cNvSpPr/>
          <p:nvPr/>
        </p:nvSpPr>
        <p:spPr>
          <a:xfrm>
            <a:off x="8982768" y="1051913"/>
            <a:ext cx="3209232" cy="461665"/>
          </a:xfrm>
          <a:prstGeom prst="rect">
            <a:avLst/>
          </a:prstGeom>
        </p:spPr>
        <p:txBody>
          <a:bodyPr wrap="none">
            <a:spAutoFit/>
          </a:bodyPr>
          <a:lstStyle/>
          <a:p>
            <a:r>
              <a:rPr lang="en-US" sz="2400" dirty="0" smtClean="0">
                <a:latin typeface="Georgia"/>
                <a:cs typeface="Georgia"/>
              </a:rPr>
              <a:t>[</a:t>
            </a:r>
            <a:r>
              <a:rPr lang="en-US" sz="2400" dirty="0" err="1" smtClean="0">
                <a:latin typeface="Georgia"/>
                <a:cs typeface="Georgia"/>
              </a:rPr>
              <a:t>Althoff</a:t>
            </a:r>
            <a:r>
              <a:rPr lang="en-US" sz="2400" dirty="0" smtClean="0">
                <a:latin typeface="Georgia"/>
                <a:cs typeface="Georgia"/>
              </a:rPr>
              <a:t> </a:t>
            </a:r>
            <a:r>
              <a:rPr lang="en-US" sz="2400" i="1" dirty="0" smtClean="0">
                <a:latin typeface="Georgia"/>
                <a:cs typeface="Georgia"/>
              </a:rPr>
              <a:t>et al. </a:t>
            </a:r>
            <a:r>
              <a:rPr lang="en-US" sz="2400" dirty="0" smtClean="0">
                <a:latin typeface="Georgia"/>
                <a:cs typeface="Georgia"/>
              </a:rPr>
              <a:t>KDD 15] </a:t>
            </a:r>
            <a:endParaRPr lang="en-US" sz="2400" dirty="0">
              <a:latin typeface="Georgia"/>
              <a:cs typeface="Georgia"/>
            </a:endParaRPr>
          </a:p>
        </p:txBody>
      </p:sp>
    </p:spTree>
    <p:extLst>
      <p:ext uri="{BB962C8B-B14F-4D97-AF65-F5344CB8AC3E}">
        <p14:creationId xmlns:p14="http://schemas.microsoft.com/office/powerpoint/2010/main" val="4190713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469"/>
          </a:xfrm>
        </p:spPr>
        <p:txBody>
          <a:bodyPr/>
          <a:lstStyle/>
          <a:p>
            <a:r>
              <a:rPr lang="en-US" dirty="0" smtClean="0"/>
              <a:t>History Exploration Ex 2. Entity Timelines</a:t>
            </a:r>
            <a:endParaRPr lang="en-US" dirty="0"/>
          </a:p>
        </p:txBody>
      </p:sp>
      <p:sp>
        <p:nvSpPr>
          <p:cNvPr id="4" name="Rectangle 3"/>
          <p:cNvSpPr/>
          <p:nvPr/>
        </p:nvSpPr>
        <p:spPr>
          <a:xfrm>
            <a:off x="8569158" y="1145494"/>
            <a:ext cx="4505746" cy="461665"/>
          </a:xfrm>
          <a:prstGeom prst="rect">
            <a:avLst/>
          </a:prstGeom>
        </p:spPr>
        <p:txBody>
          <a:bodyPr wrap="square">
            <a:spAutoFit/>
          </a:bodyPr>
          <a:lstStyle/>
          <a:p>
            <a:r>
              <a:rPr lang="en-US" sz="2400" dirty="0" smtClean="0">
                <a:latin typeface="Georgia"/>
                <a:cs typeface="Georgia"/>
              </a:rPr>
              <a:t>[</a:t>
            </a:r>
            <a:r>
              <a:rPr lang="en-US" sz="2400" dirty="0" err="1" smtClean="0">
                <a:latin typeface="Georgia"/>
                <a:cs typeface="Georgia"/>
              </a:rPr>
              <a:t>Mazeika</a:t>
            </a:r>
            <a:r>
              <a:rPr lang="en-US" sz="2400" dirty="0" smtClean="0">
                <a:latin typeface="Georgia"/>
                <a:cs typeface="Georgia"/>
              </a:rPr>
              <a:t> et al CIKM’11] </a:t>
            </a:r>
            <a:endParaRPr lang="en-US" sz="2400" dirty="0">
              <a:latin typeface="Georgia"/>
              <a:cs typeface="Georgia"/>
            </a:endParaRPr>
          </a:p>
        </p:txBody>
      </p:sp>
      <p:sp>
        <p:nvSpPr>
          <p:cNvPr id="5" name="TextBox 4"/>
          <p:cNvSpPr txBox="1"/>
          <p:nvPr/>
        </p:nvSpPr>
        <p:spPr>
          <a:xfrm>
            <a:off x="2646949" y="1590834"/>
            <a:ext cx="9384630" cy="523220"/>
          </a:xfrm>
          <a:prstGeom prst="rect">
            <a:avLst/>
          </a:prstGeom>
          <a:noFill/>
        </p:spPr>
        <p:txBody>
          <a:bodyPr wrap="square" rtlCol="0">
            <a:spAutoFit/>
          </a:bodyPr>
          <a:lstStyle/>
          <a:p>
            <a:r>
              <a:rPr lang="en-US" sz="2800" b="1" i="1" dirty="0" smtClean="0"/>
              <a:t>Timeline </a:t>
            </a:r>
            <a:r>
              <a:rPr lang="en-US" sz="2800" b="1" i="1" dirty="0"/>
              <a:t>about</a:t>
            </a:r>
            <a:r>
              <a:rPr lang="en-US" sz="2800" b="1" i="1" dirty="0" smtClean="0"/>
              <a:t> </a:t>
            </a:r>
            <a:r>
              <a:rPr lang="en-US" sz="2800" b="1" i="1" dirty="0"/>
              <a:t>Mikhail </a:t>
            </a:r>
            <a:r>
              <a:rPr lang="en-US" sz="2800" b="1" i="1" dirty="0" smtClean="0"/>
              <a:t>Gorbachev (from </a:t>
            </a:r>
            <a:r>
              <a:rPr lang="en-US" sz="2800" b="1" i="1" dirty="0" err="1" smtClean="0"/>
              <a:t>NYTimes</a:t>
            </a:r>
            <a:r>
              <a:rPr lang="en-US" sz="2800" b="1" i="1" dirty="0" smtClean="0"/>
              <a:t>) </a:t>
            </a:r>
            <a:endParaRPr lang="en-US" sz="2800" b="1" i="1" dirty="0"/>
          </a:p>
        </p:txBody>
      </p:sp>
      <p:pic>
        <p:nvPicPr>
          <p:cNvPr id="3" name="Picture 2"/>
          <p:cNvPicPr>
            <a:picLocks noChangeAspect="1"/>
          </p:cNvPicPr>
          <p:nvPr/>
        </p:nvPicPr>
        <p:blipFill>
          <a:blip r:embed="rId2"/>
          <a:stretch>
            <a:fillRect/>
          </a:stretch>
        </p:blipFill>
        <p:spPr>
          <a:xfrm>
            <a:off x="574842" y="2303420"/>
            <a:ext cx="11617158" cy="3080977"/>
          </a:xfrm>
          <a:prstGeom prst="rect">
            <a:avLst/>
          </a:prstGeom>
        </p:spPr>
      </p:pic>
    </p:spTree>
    <p:extLst>
      <p:ext uri="{BB962C8B-B14F-4D97-AF65-F5344CB8AC3E}">
        <p14:creationId xmlns:p14="http://schemas.microsoft.com/office/powerpoint/2010/main" val="9677554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469"/>
          </a:xfrm>
        </p:spPr>
        <p:txBody>
          <a:bodyPr/>
          <a:lstStyle/>
          <a:p>
            <a:r>
              <a:rPr lang="en-US" dirty="0" smtClean="0"/>
              <a:t>Distribution of #Events </a:t>
            </a:r>
            <a:endParaRPr lang="en-US" dirty="0"/>
          </a:p>
        </p:txBody>
      </p:sp>
      <p:sp>
        <p:nvSpPr>
          <p:cNvPr id="14" name="Rectangle 13"/>
          <p:cNvSpPr/>
          <p:nvPr/>
        </p:nvSpPr>
        <p:spPr>
          <a:xfrm>
            <a:off x="6901181" y="6488668"/>
            <a:ext cx="5290819" cy="369332"/>
          </a:xfrm>
          <a:prstGeom prst="rect">
            <a:avLst/>
          </a:prstGeom>
        </p:spPr>
        <p:txBody>
          <a:bodyPr wrap="none">
            <a:spAutoFit/>
          </a:bodyPr>
          <a:lstStyle/>
          <a:p>
            <a:r>
              <a:rPr lang="en-US" dirty="0"/>
              <a:t>http://</a:t>
            </a:r>
            <a:r>
              <a:rPr lang="en-US" dirty="0" err="1"/>
              <a:t>cs.stanford.edu</a:t>
            </a:r>
            <a:r>
              <a:rPr lang="en-US" dirty="0"/>
              <a:t>/~</a:t>
            </a:r>
            <a:r>
              <a:rPr lang="en-US" dirty="0" err="1"/>
              <a:t>althoff</a:t>
            </a:r>
            <a:r>
              <a:rPr lang="en-US" dirty="0"/>
              <a:t>/</a:t>
            </a:r>
            <a:r>
              <a:rPr lang="en-US" dirty="0" err="1"/>
              <a:t>timemachine</a:t>
            </a:r>
            <a:r>
              <a:rPr lang="en-US" dirty="0"/>
              <a:t>/</a:t>
            </a:r>
          </a:p>
        </p:txBody>
      </p:sp>
      <p:pic>
        <p:nvPicPr>
          <p:cNvPr id="9" name="Shape 235"/>
          <p:cNvPicPr preferRelativeResize="0"/>
          <p:nvPr/>
        </p:nvPicPr>
        <p:blipFill>
          <a:blip r:embed="rId3">
            <a:alphaModFix/>
          </a:blip>
          <a:stretch>
            <a:fillRect/>
          </a:stretch>
        </p:blipFill>
        <p:spPr>
          <a:xfrm>
            <a:off x="2729576" y="1383365"/>
            <a:ext cx="7791386" cy="5046846"/>
          </a:xfrm>
          <a:prstGeom prst="rect">
            <a:avLst/>
          </a:prstGeom>
          <a:noFill/>
          <a:ln>
            <a:noFill/>
          </a:ln>
        </p:spPr>
      </p:pic>
      <p:sp>
        <p:nvSpPr>
          <p:cNvPr id="10" name="Rounded Rectangular Callout 9"/>
          <p:cNvSpPr/>
          <p:nvPr/>
        </p:nvSpPr>
        <p:spPr>
          <a:xfrm>
            <a:off x="3813083" y="3769060"/>
            <a:ext cx="3154303" cy="1043571"/>
          </a:xfrm>
          <a:prstGeom prst="wedgeRoundRectCallout">
            <a:avLst>
              <a:gd name="adj1" fmla="val -18096"/>
              <a:gd name="adj2" fmla="val -184594"/>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ln>
                  <a:solidFill>
                    <a:srgbClr val="000000"/>
                  </a:solidFill>
                </a:ln>
                <a:solidFill>
                  <a:schemeClr val="tx1"/>
                </a:solidFill>
              </a:rPr>
              <a:t>680k entities with 10+ events</a:t>
            </a:r>
          </a:p>
        </p:txBody>
      </p:sp>
      <p:sp>
        <p:nvSpPr>
          <p:cNvPr id="16" name="Rounded Rectangular Callout 15"/>
          <p:cNvSpPr/>
          <p:nvPr/>
        </p:nvSpPr>
        <p:spPr>
          <a:xfrm>
            <a:off x="8206054" y="1962067"/>
            <a:ext cx="3154303" cy="1043571"/>
          </a:xfrm>
          <a:prstGeom prst="wedgeRoundRectCallout">
            <a:avLst>
              <a:gd name="adj1" fmla="val -71684"/>
              <a:gd name="adj2" fmla="val 132178"/>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ln>
                  <a:solidFill>
                    <a:srgbClr val="000000"/>
                  </a:solidFill>
                </a:ln>
                <a:solidFill>
                  <a:schemeClr val="tx1"/>
                </a:solidFill>
              </a:rPr>
              <a:t>1k+ entities with 1k+ events</a:t>
            </a:r>
          </a:p>
        </p:txBody>
      </p:sp>
      <p:sp>
        <p:nvSpPr>
          <p:cNvPr id="8" name="Rectangle 7"/>
          <p:cNvSpPr/>
          <p:nvPr/>
        </p:nvSpPr>
        <p:spPr>
          <a:xfrm>
            <a:off x="8436935" y="891492"/>
            <a:ext cx="3209232" cy="461665"/>
          </a:xfrm>
          <a:prstGeom prst="rect">
            <a:avLst/>
          </a:prstGeom>
        </p:spPr>
        <p:txBody>
          <a:bodyPr wrap="none">
            <a:spAutoFit/>
          </a:bodyPr>
          <a:lstStyle/>
          <a:p>
            <a:r>
              <a:rPr lang="en-US" sz="2400" dirty="0" smtClean="0">
                <a:latin typeface="Georgia"/>
                <a:cs typeface="Georgia"/>
              </a:rPr>
              <a:t>[</a:t>
            </a:r>
            <a:r>
              <a:rPr lang="en-US" sz="2400" dirty="0" err="1" smtClean="0">
                <a:latin typeface="Georgia"/>
                <a:cs typeface="Georgia"/>
              </a:rPr>
              <a:t>Althoff</a:t>
            </a:r>
            <a:r>
              <a:rPr lang="en-US" sz="2400" dirty="0" smtClean="0">
                <a:latin typeface="Georgia"/>
                <a:cs typeface="Georgia"/>
              </a:rPr>
              <a:t> </a:t>
            </a:r>
            <a:r>
              <a:rPr lang="en-US" sz="2400" i="1" dirty="0" smtClean="0">
                <a:latin typeface="Georgia"/>
                <a:cs typeface="Georgia"/>
              </a:rPr>
              <a:t>et al. </a:t>
            </a:r>
            <a:r>
              <a:rPr lang="en-US" sz="2400" dirty="0" smtClean="0">
                <a:latin typeface="Georgia"/>
                <a:cs typeface="Georgia"/>
              </a:rPr>
              <a:t>KDD 15] </a:t>
            </a:r>
            <a:endParaRPr lang="en-US" sz="2400" dirty="0">
              <a:latin typeface="Georgia"/>
              <a:cs typeface="Georgia"/>
            </a:endParaRPr>
          </a:p>
        </p:txBody>
      </p:sp>
    </p:spTree>
    <p:extLst>
      <p:ext uri="{BB962C8B-B14F-4D97-AF65-F5344CB8AC3E}">
        <p14:creationId xmlns:p14="http://schemas.microsoft.com/office/powerpoint/2010/main" val="29424626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469"/>
          </a:xfrm>
        </p:spPr>
        <p:txBody>
          <a:bodyPr/>
          <a:lstStyle/>
          <a:p>
            <a:r>
              <a:rPr lang="en-US" dirty="0" smtClean="0"/>
              <a:t>History Exploration Ex 2. Entity Timelines</a:t>
            </a:r>
            <a:endParaRPr lang="en-US" dirty="0"/>
          </a:p>
        </p:txBody>
      </p:sp>
      <p:sp>
        <p:nvSpPr>
          <p:cNvPr id="5" name="TextBox 4"/>
          <p:cNvSpPr txBox="1"/>
          <p:nvPr/>
        </p:nvSpPr>
        <p:spPr>
          <a:xfrm>
            <a:off x="2646948" y="1310106"/>
            <a:ext cx="9545051" cy="523220"/>
          </a:xfrm>
          <a:prstGeom prst="rect">
            <a:avLst/>
          </a:prstGeom>
          <a:noFill/>
        </p:spPr>
        <p:txBody>
          <a:bodyPr wrap="square" rtlCol="0">
            <a:spAutoFit/>
          </a:bodyPr>
          <a:lstStyle/>
          <a:p>
            <a:r>
              <a:rPr lang="en-US" sz="2800" b="1" i="1" dirty="0" smtClean="0"/>
              <a:t>Timeline about </a:t>
            </a:r>
            <a:r>
              <a:rPr lang="en-US" sz="2800" b="1" i="1" dirty="0"/>
              <a:t>Chirac vs. </a:t>
            </a:r>
            <a:r>
              <a:rPr lang="en-US" sz="2800" b="1" i="1" dirty="0" err="1" smtClean="0"/>
              <a:t>Schröder</a:t>
            </a:r>
            <a:r>
              <a:rPr lang="en-US" sz="2800" b="1" i="1" dirty="0" smtClean="0"/>
              <a:t> (from </a:t>
            </a:r>
            <a:r>
              <a:rPr lang="en-US" sz="2800" b="1" i="1" dirty="0" err="1" smtClean="0"/>
              <a:t>NYTimes</a:t>
            </a:r>
            <a:r>
              <a:rPr lang="en-US" sz="2800" b="1" i="1" dirty="0" smtClean="0"/>
              <a:t>) </a:t>
            </a:r>
            <a:endParaRPr lang="en-US" sz="2800" b="1" i="1" dirty="0"/>
          </a:p>
        </p:txBody>
      </p:sp>
      <p:pic>
        <p:nvPicPr>
          <p:cNvPr id="6" name="Picture 5"/>
          <p:cNvPicPr>
            <a:picLocks noChangeAspect="1"/>
          </p:cNvPicPr>
          <p:nvPr/>
        </p:nvPicPr>
        <p:blipFill>
          <a:blip r:embed="rId2"/>
          <a:stretch>
            <a:fillRect/>
          </a:stretch>
        </p:blipFill>
        <p:spPr>
          <a:xfrm>
            <a:off x="5692157" y="1804746"/>
            <a:ext cx="4450259" cy="5053254"/>
          </a:xfrm>
          <a:prstGeom prst="rect">
            <a:avLst/>
          </a:prstGeom>
        </p:spPr>
      </p:pic>
      <p:sp>
        <p:nvSpPr>
          <p:cNvPr id="7" name="TextBox 6"/>
          <p:cNvSpPr txBox="1"/>
          <p:nvPr/>
        </p:nvSpPr>
        <p:spPr>
          <a:xfrm>
            <a:off x="3114828" y="2299356"/>
            <a:ext cx="2552888" cy="923330"/>
          </a:xfrm>
          <a:prstGeom prst="rect">
            <a:avLst/>
          </a:prstGeom>
          <a:noFill/>
        </p:spPr>
        <p:txBody>
          <a:bodyPr wrap="none" rtlCol="0">
            <a:spAutoFit/>
          </a:bodyPr>
          <a:lstStyle/>
          <a:p>
            <a:r>
              <a:rPr lang="en-US" dirty="0" smtClean="0"/>
              <a:t>Common between</a:t>
            </a:r>
          </a:p>
          <a:p>
            <a:r>
              <a:rPr lang="en-US" dirty="0" smtClean="0"/>
              <a:t>Chirac and </a:t>
            </a:r>
            <a:r>
              <a:rPr lang="en-US" dirty="0" err="1"/>
              <a:t>Schröder</a:t>
            </a:r>
            <a:endParaRPr lang="en-US" dirty="0"/>
          </a:p>
          <a:p>
            <a:endParaRPr lang="en-US" dirty="0"/>
          </a:p>
        </p:txBody>
      </p:sp>
      <p:sp>
        <p:nvSpPr>
          <p:cNvPr id="8" name="TextBox 7"/>
          <p:cNvSpPr txBox="1"/>
          <p:nvPr/>
        </p:nvSpPr>
        <p:spPr>
          <a:xfrm>
            <a:off x="3146913" y="4015862"/>
            <a:ext cx="2178526" cy="646331"/>
          </a:xfrm>
          <a:prstGeom prst="rect">
            <a:avLst/>
          </a:prstGeom>
          <a:noFill/>
        </p:spPr>
        <p:txBody>
          <a:bodyPr wrap="none" rtlCol="0">
            <a:spAutoFit/>
          </a:bodyPr>
          <a:lstStyle/>
          <a:p>
            <a:r>
              <a:rPr lang="en-US" dirty="0" smtClean="0"/>
              <a:t>Special for Chirac</a:t>
            </a:r>
          </a:p>
          <a:p>
            <a:endParaRPr lang="en-US" dirty="0"/>
          </a:p>
        </p:txBody>
      </p:sp>
      <p:sp>
        <p:nvSpPr>
          <p:cNvPr id="10" name="TextBox 9"/>
          <p:cNvSpPr txBox="1"/>
          <p:nvPr/>
        </p:nvSpPr>
        <p:spPr>
          <a:xfrm>
            <a:off x="3152259" y="5612049"/>
            <a:ext cx="2430661" cy="646331"/>
          </a:xfrm>
          <a:prstGeom prst="rect">
            <a:avLst/>
          </a:prstGeom>
          <a:noFill/>
        </p:spPr>
        <p:txBody>
          <a:bodyPr wrap="none" rtlCol="0">
            <a:spAutoFit/>
          </a:bodyPr>
          <a:lstStyle/>
          <a:p>
            <a:r>
              <a:rPr lang="en-US" dirty="0" smtClean="0"/>
              <a:t>Special for </a:t>
            </a:r>
            <a:r>
              <a:rPr lang="en-US" dirty="0" err="1"/>
              <a:t>Schröder</a:t>
            </a:r>
            <a:endParaRPr lang="en-US" dirty="0" smtClean="0"/>
          </a:p>
          <a:p>
            <a:endParaRPr lang="en-US" dirty="0"/>
          </a:p>
        </p:txBody>
      </p:sp>
      <p:sp>
        <p:nvSpPr>
          <p:cNvPr id="11" name="Rectangle 10"/>
          <p:cNvSpPr/>
          <p:nvPr/>
        </p:nvSpPr>
        <p:spPr>
          <a:xfrm>
            <a:off x="8569158" y="1025182"/>
            <a:ext cx="4505746" cy="461665"/>
          </a:xfrm>
          <a:prstGeom prst="rect">
            <a:avLst/>
          </a:prstGeom>
        </p:spPr>
        <p:txBody>
          <a:bodyPr wrap="square">
            <a:spAutoFit/>
          </a:bodyPr>
          <a:lstStyle/>
          <a:p>
            <a:r>
              <a:rPr lang="en-US" sz="2400" dirty="0" smtClean="0">
                <a:latin typeface="Georgia"/>
                <a:cs typeface="Georgia"/>
              </a:rPr>
              <a:t>[</a:t>
            </a:r>
            <a:r>
              <a:rPr lang="en-US" sz="2400" dirty="0" err="1" smtClean="0">
                <a:latin typeface="Georgia"/>
                <a:cs typeface="Georgia"/>
              </a:rPr>
              <a:t>Mazeika</a:t>
            </a:r>
            <a:r>
              <a:rPr lang="en-US" sz="2400" dirty="0" smtClean="0">
                <a:latin typeface="Georgia"/>
                <a:cs typeface="Georgia"/>
              </a:rPr>
              <a:t> et al CIKM’11] </a:t>
            </a:r>
            <a:endParaRPr lang="en-US" sz="2400" dirty="0">
              <a:latin typeface="Georgia"/>
              <a:cs typeface="Georgia"/>
            </a:endParaRPr>
          </a:p>
        </p:txBody>
      </p:sp>
    </p:spTree>
    <p:extLst>
      <p:ext uri="{BB962C8B-B14F-4D97-AF65-F5344CB8AC3E}">
        <p14:creationId xmlns:p14="http://schemas.microsoft.com/office/powerpoint/2010/main" val="4048308501"/>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469"/>
          </a:xfrm>
        </p:spPr>
        <p:txBody>
          <a:bodyPr/>
          <a:lstStyle/>
          <a:p>
            <a:r>
              <a:rPr lang="en-US" dirty="0" smtClean="0"/>
              <a:t>Historical Trend Ex 1. </a:t>
            </a:r>
            <a:r>
              <a:rPr lang="en-US" dirty="0" err="1" smtClean="0"/>
              <a:t>Culturomics</a:t>
            </a:r>
            <a:endParaRPr lang="en-US" dirty="0"/>
          </a:p>
        </p:txBody>
      </p:sp>
      <p:sp>
        <p:nvSpPr>
          <p:cNvPr id="4" name="Rectangle 3"/>
          <p:cNvSpPr/>
          <p:nvPr/>
        </p:nvSpPr>
        <p:spPr>
          <a:xfrm>
            <a:off x="8462211" y="1239071"/>
            <a:ext cx="4507285" cy="461665"/>
          </a:xfrm>
          <a:prstGeom prst="rect">
            <a:avLst/>
          </a:prstGeom>
        </p:spPr>
        <p:txBody>
          <a:bodyPr wrap="square">
            <a:spAutoFit/>
          </a:bodyPr>
          <a:lstStyle/>
          <a:p>
            <a:r>
              <a:rPr lang="en-US" sz="2400" dirty="0" smtClean="0">
                <a:latin typeface="Georgia"/>
                <a:cs typeface="Georgia"/>
              </a:rPr>
              <a:t>[Michel et al. Science’11] </a:t>
            </a:r>
            <a:endParaRPr lang="en-US" sz="2400" dirty="0">
              <a:latin typeface="Georgia"/>
              <a:cs typeface="Georgia"/>
            </a:endParaRPr>
          </a:p>
        </p:txBody>
      </p:sp>
      <p:sp>
        <p:nvSpPr>
          <p:cNvPr id="5" name="TextBox 4"/>
          <p:cNvSpPr txBox="1"/>
          <p:nvPr/>
        </p:nvSpPr>
        <p:spPr>
          <a:xfrm>
            <a:off x="2646949" y="1310106"/>
            <a:ext cx="6924840" cy="954107"/>
          </a:xfrm>
          <a:prstGeom prst="rect">
            <a:avLst/>
          </a:prstGeom>
          <a:noFill/>
        </p:spPr>
        <p:txBody>
          <a:bodyPr wrap="square" rtlCol="0">
            <a:spAutoFit/>
          </a:bodyPr>
          <a:lstStyle/>
          <a:p>
            <a:r>
              <a:rPr lang="en-US" sz="2800" b="1" i="1" dirty="0" smtClean="0"/>
              <a:t>Usage frequency of “slavery”</a:t>
            </a:r>
          </a:p>
          <a:p>
            <a:r>
              <a:rPr lang="en-US" sz="2800" b="1" i="1" dirty="0" smtClean="0"/>
              <a:t>(from 5 million Google Books)</a:t>
            </a:r>
            <a:endParaRPr lang="en-US" sz="2800" b="1" i="1" dirty="0"/>
          </a:p>
        </p:txBody>
      </p:sp>
      <p:pic>
        <p:nvPicPr>
          <p:cNvPr id="6" name="Picture 5"/>
          <p:cNvPicPr>
            <a:picLocks noChangeAspect="1"/>
          </p:cNvPicPr>
          <p:nvPr/>
        </p:nvPicPr>
        <p:blipFill>
          <a:blip r:embed="rId2"/>
          <a:stretch>
            <a:fillRect/>
          </a:stretch>
        </p:blipFill>
        <p:spPr>
          <a:xfrm>
            <a:off x="4031901" y="2305352"/>
            <a:ext cx="5372100" cy="3517900"/>
          </a:xfrm>
          <a:prstGeom prst="rect">
            <a:avLst/>
          </a:prstGeom>
        </p:spPr>
      </p:pic>
      <p:sp>
        <p:nvSpPr>
          <p:cNvPr id="7" name="Rounded Rectangular Callout 6"/>
          <p:cNvSpPr/>
          <p:nvPr/>
        </p:nvSpPr>
        <p:spPr>
          <a:xfrm>
            <a:off x="3796632" y="5908842"/>
            <a:ext cx="1630956" cy="842211"/>
          </a:xfrm>
          <a:prstGeom prst="wedgeRoundRectCallout">
            <a:avLst>
              <a:gd name="adj1" fmla="val 92392"/>
              <a:gd name="adj2" fmla="val -220549"/>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ln>
                  <a:solidFill>
                    <a:srgbClr val="000000"/>
                  </a:solidFill>
                </a:ln>
                <a:solidFill>
                  <a:schemeClr val="tx1"/>
                </a:solidFill>
              </a:rPr>
              <a:t>Civil </a:t>
            </a:r>
          </a:p>
          <a:p>
            <a:pPr algn="ctr"/>
            <a:r>
              <a:rPr lang="en-US" sz="2800" dirty="0" smtClean="0">
                <a:ln>
                  <a:solidFill>
                    <a:srgbClr val="000000"/>
                  </a:solidFill>
                </a:ln>
                <a:solidFill>
                  <a:schemeClr val="tx1"/>
                </a:solidFill>
              </a:rPr>
              <a:t>War</a:t>
            </a:r>
          </a:p>
        </p:txBody>
      </p:sp>
      <p:sp>
        <p:nvSpPr>
          <p:cNvPr id="8" name="Rounded Rectangular Callout 7"/>
          <p:cNvSpPr/>
          <p:nvPr/>
        </p:nvSpPr>
        <p:spPr>
          <a:xfrm>
            <a:off x="7464973" y="5908842"/>
            <a:ext cx="2441074" cy="842211"/>
          </a:xfrm>
          <a:prstGeom prst="wedgeRoundRectCallout">
            <a:avLst>
              <a:gd name="adj1" fmla="val -15494"/>
              <a:gd name="adj2" fmla="val -131660"/>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ln>
                  <a:solidFill>
                    <a:srgbClr val="000000"/>
                  </a:solidFill>
                </a:ln>
                <a:solidFill>
                  <a:schemeClr val="tx1"/>
                </a:solidFill>
              </a:rPr>
              <a:t>Civil rights</a:t>
            </a:r>
          </a:p>
          <a:p>
            <a:pPr algn="ctr"/>
            <a:r>
              <a:rPr lang="en-US" sz="2800" dirty="0" smtClean="0">
                <a:ln>
                  <a:solidFill>
                    <a:srgbClr val="000000"/>
                  </a:solidFill>
                </a:ln>
                <a:solidFill>
                  <a:schemeClr val="tx1"/>
                </a:solidFill>
              </a:rPr>
              <a:t>movement</a:t>
            </a:r>
          </a:p>
        </p:txBody>
      </p:sp>
    </p:spTree>
    <p:extLst>
      <p:ext uri="{BB962C8B-B14F-4D97-AF65-F5344CB8AC3E}">
        <p14:creationId xmlns:p14="http://schemas.microsoft.com/office/powerpoint/2010/main" val="3590819088"/>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469"/>
          </a:xfrm>
        </p:spPr>
        <p:txBody>
          <a:bodyPr/>
          <a:lstStyle/>
          <a:p>
            <a:r>
              <a:rPr lang="en-US" dirty="0" smtClean="0"/>
              <a:t>Historical Trend Ex 2. Timely </a:t>
            </a:r>
            <a:r>
              <a:rPr lang="en-US" dirty="0" err="1" smtClean="0"/>
              <a:t>Yago</a:t>
            </a:r>
            <a:endParaRPr lang="en-US" dirty="0"/>
          </a:p>
        </p:txBody>
      </p:sp>
      <p:sp>
        <p:nvSpPr>
          <p:cNvPr id="4" name="Rectangle 3"/>
          <p:cNvSpPr/>
          <p:nvPr/>
        </p:nvSpPr>
        <p:spPr>
          <a:xfrm>
            <a:off x="8435470" y="1158861"/>
            <a:ext cx="3703053" cy="830997"/>
          </a:xfrm>
          <a:prstGeom prst="rect">
            <a:avLst/>
          </a:prstGeom>
        </p:spPr>
        <p:txBody>
          <a:bodyPr wrap="square">
            <a:spAutoFit/>
          </a:bodyPr>
          <a:lstStyle/>
          <a:p>
            <a:pPr algn="r"/>
            <a:r>
              <a:rPr lang="en-US" sz="2400" dirty="0" smtClean="0">
                <a:latin typeface="Georgia"/>
                <a:cs typeface="Georgia"/>
              </a:rPr>
              <a:t>[</a:t>
            </a:r>
            <a:r>
              <a:rPr lang="en-US" sz="2400" dirty="0" err="1" smtClean="0">
                <a:latin typeface="Georgia"/>
                <a:cs typeface="Georgia"/>
              </a:rPr>
              <a:t>Suchanek</a:t>
            </a:r>
            <a:r>
              <a:rPr lang="en-US" sz="2400" dirty="0" smtClean="0">
                <a:latin typeface="Georgia"/>
                <a:cs typeface="Georgia"/>
              </a:rPr>
              <a:t> and </a:t>
            </a:r>
            <a:r>
              <a:rPr lang="en-US" sz="2400" dirty="0" err="1" smtClean="0">
                <a:latin typeface="Georgia"/>
                <a:cs typeface="Georgia"/>
              </a:rPr>
              <a:t>Weikum</a:t>
            </a:r>
            <a:r>
              <a:rPr lang="en-US" sz="2400" dirty="0" smtClean="0">
                <a:latin typeface="Georgia"/>
                <a:cs typeface="Georgia"/>
              </a:rPr>
              <a:t> </a:t>
            </a:r>
          </a:p>
          <a:p>
            <a:pPr algn="r"/>
            <a:r>
              <a:rPr lang="en-US" sz="2400" dirty="0" smtClean="0">
                <a:latin typeface="Georgia"/>
                <a:cs typeface="Georgia"/>
              </a:rPr>
              <a:t>VLDB’14] </a:t>
            </a:r>
            <a:endParaRPr lang="en-US" sz="2400" dirty="0">
              <a:latin typeface="Georgia"/>
              <a:cs typeface="Georgia"/>
            </a:endParaRPr>
          </a:p>
        </p:txBody>
      </p:sp>
      <p:sp>
        <p:nvSpPr>
          <p:cNvPr id="5" name="TextBox 4"/>
          <p:cNvSpPr txBox="1"/>
          <p:nvPr/>
        </p:nvSpPr>
        <p:spPr>
          <a:xfrm>
            <a:off x="2646949" y="1310106"/>
            <a:ext cx="6924840" cy="523220"/>
          </a:xfrm>
          <a:prstGeom prst="rect">
            <a:avLst/>
          </a:prstGeom>
          <a:noFill/>
        </p:spPr>
        <p:txBody>
          <a:bodyPr wrap="square" rtlCol="0">
            <a:spAutoFit/>
          </a:bodyPr>
          <a:lstStyle/>
          <a:p>
            <a:r>
              <a:rPr lang="en-US" sz="2800" b="1" i="1" dirty="0" smtClean="0"/>
              <a:t>Gender Gap (from Le Monde news)</a:t>
            </a:r>
            <a:endParaRPr lang="en-US" sz="2800" b="1" i="1" dirty="0"/>
          </a:p>
        </p:txBody>
      </p:sp>
      <p:pic>
        <p:nvPicPr>
          <p:cNvPr id="3" name="Picture 2"/>
          <p:cNvPicPr>
            <a:picLocks noChangeAspect="1"/>
          </p:cNvPicPr>
          <p:nvPr/>
        </p:nvPicPr>
        <p:blipFill>
          <a:blip r:embed="rId2"/>
          <a:stretch>
            <a:fillRect/>
          </a:stretch>
        </p:blipFill>
        <p:spPr>
          <a:xfrm>
            <a:off x="4038595" y="1913450"/>
            <a:ext cx="5319295" cy="4749371"/>
          </a:xfrm>
          <a:prstGeom prst="rect">
            <a:avLst/>
          </a:prstGeom>
        </p:spPr>
      </p:pic>
    </p:spTree>
    <p:extLst>
      <p:ext uri="{BB962C8B-B14F-4D97-AF65-F5344CB8AC3E}">
        <p14:creationId xmlns:p14="http://schemas.microsoft.com/office/powerpoint/2010/main" val="3364094259"/>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9469"/>
          </a:xfrm>
        </p:spPr>
        <p:txBody>
          <a:bodyPr>
            <a:normAutofit/>
          </a:bodyPr>
          <a:lstStyle/>
          <a:p>
            <a:r>
              <a:rPr lang="en-US" dirty="0" smtClean="0"/>
              <a:t>Future Prediction Ex 1. Event Prediction</a:t>
            </a:r>
            <a:endParaRPr lang="en-US" dirty="0"/>
          </a:p>
        </p:txBody>
      </p:sp>
      <p:sp>
        <p:nvSpPr>
          <p:cNvPr id="4" name="Rectangle 3"/>
          <p:cNvSpPr/>
          <p:nvPr/>
        </p:nvSpPr>
        <p:spPr>
          <a:xfrm>
            <a:off x="7259053" y="1065285"/>
            <a:ext cx="5780586" cy="461665"/>
          </a:xfrm>
          <a:prstGeom prst="rect">
            <a:avLst/>
          </a:prstGeom>
        </p:spPr>
        <p:txBody>
          <a:bodyPr wrap="square">
            <a:spAutoFit/>
          </a:bodyPr>
          <a:lstStyle/>
          <a:p>
            <a:r>
              <a:rPr lang="en-US" sz="2400" dirty="0" smtClean="0">
                <a:latin typeface="Georgia"/>
                <a:cs typeface="Georgia"/>
              </a:rPr>
              <a:t>[</a:t>
            </a:r>
            <a:r>
              <a:rPr lang="en-US" sz="2400" dirty="0" err="1" smtClean="0">
                <a:latin typeface="Georgia"/>
                <a:cs typeface="Georgia"/>
              </a:rPr>
              <a:t>Radinsky</a:t>
            </a:r>
            <a:r>
              <a:rPr lang="en-US" sz="2400" dirty="0" smtClean="0">
                <a:latin typeface="Georgia"/>
                <a:cs typeface="Georgia"/>
              </a:rPr>
              <a:t> and Horvitz, JAIR’13] </a:t>
            </a:r>
            <a:endParaRPr lang="en-US" sz="2400" dirty="0">
              <a:latin typeface="Georgia"/>
              <a:cs typeface="Georgia"/>
            </a:endParaRPr>
          </a:p>
        </p:txBody>
      </p:sp>
      <p:sp>
        <p:nvSpPr>
          <p:cNvPr id="5" name="TextBox 4"/>
          <p:cNvSpPr txBox="1"/>
          <p:nvPr/>
        </p:nvSpPr>
        <p:spPr>
          <a:xfrm>
            <a:off x="2646949" y="1310106"/>
            <a:ext cx="6924840" cy="523220"/>
          </a:xfrm>
          <a:prstGeom prst="rect">
            <a:avLst/>
          </a:prstGeom>
          <a:noFill/>
        </p:spPr>
        <p:txBody>
          <a:bodyPr wrap="square" rtlCol="0">
            <a:spAutoFit/>
          </a:bodyPr>
          <a:lstStyle/>
          <a:p>
            <a:r>
              <a:rPr lang="en-US" sz="2800" b="1" i="1" dirty="0" smtClean="0"/>
              <a:t>Automatic alert for upcoming cholera</a:t>
            </a:r>
            <a:endParaRPr lang="en-US" sz="2800" b="1" i="1" dirty="0"/>
          </a:p>
        </p:txBody>
      </p:sp>
      <p:pic>
        <p:nvPicPr>
          <p:cNvPr id="6" name="Picture 5"/>
          <p:cNvPicPr>
            <a:picLocks noChangeAspect="1"/>
          </p:cNvPicPr>
          <p:nvPr/>
        </p:nvPicPr>
        <p:blipFill>
          <a:blip r:embed="rId2"/>
          <a:stretch>
            <a:fillRect/>
          </a:stretch>
        </p:blipFill>
        <p:spPr>
          <a:xfrm>
            <a:off x="3020603" y="1973843"/>
            <a:ext cx="7700871" cy="4493327"/>
          </a:xfrm>
          <a:prstGeom prst="rect">
            <a:avLst/>
          </a:prstGeom>
        </p:spPr>
      </p:pic>
    </p:spTree>
    <p:extLst>
      <p:ext uri="{BB962C8B-B14F-4D97-AF65-F5344CB8AC3E}">
        <p14:creationId xmlns:p14="http://schemas.microsoft.com/office/powerpoint/2010/main" val="3179467065"/>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rmAutofit fontScale="90000"/>
          </a:bodyPr>
          <a:lstStyle/>
          <a:p>
            <a:r>
              <a:rPr lang="en-US" dirty="0" smtClean="0"/>
              <a:t>Future Prediction Ex 2. Web Behavioral Dynamics</a:t>
            </a:r>
            <a:endParaRPr lang="en-US" dirty="0"/>
          </a:p>
        </p:txBody>
      </p:sp>
      <p:sp>
        <p:nvSpPr>
          <p:cNvPr id="4" name="Rectangle 3"/>
          <p:cNvSpPr/>
          <p:nvPr/>
        </p:nvSpPr>
        <p:spPr>
          <a:xfrm>
            <a:off x="8422104" y="1185597"/>
            <a:ext cx="4582439" cy="461665"/>
          </a:xfrm>
          <a:prstGeom prst="rect">
            <a:avLst/>
          </a:prstGeom>
        </p:spPr>
        <p:txBody>
          <a:bodyPr wrap="square">
            <a:spAutoFit/>
          </a:bodyPr>
          <a:lstStyle/>
          <a:p>
            <a:r>
              <a:rPr lang="en-US" sz="2400" dirty="0">
                <a:latin typeface="Georgia"/>
                <a:cs typeface="Georgia"/>
              </a:rPr>
              <a:t>[</a:t>
            </a:r>
            <a:r>
              <a:rPr lang="en-US" sz="2400" dirty="0" err="1">
                <a:latin typeface="Georgia"/>
                <a:cs typeface="Georgia"/>
              </a:rPr>
              <a:t>Radinsky</a:t>
            </a:r>
            <a:r>
              <a:rPr lang="en-US" sz="2400" dirty="0">
                <a:latin typeface="Georgia"/>
                <a:cs typeface="Georgia"/>
              </a:rPr>
              <a:t> </a:t>
            </a:r>
            <a:r>
              <a:rPr lang="en-US" sz="2400" dirty="0" smtClean="0">
                <a:latin typeface="Georgia"/>
                <a:cs typeface="Georgia"/>
              </a:rPr>
              <a:t>et al. WSDM’13] </a:t>
            </a:r>
            <a:endParaRPr lang="en-US" sz="2400" dirty="0">
              <a:latin typeface="Georgia"/>
              <a:cs typeface="Georgia"/>
            </a:endParaRPr>
          </a:p>
        </p:txBody>
      </p:sp>
      <p:sp>
        <p:nvSpPr>
          <p:cNvPr id="5" name="TextBox 4"/>
          <p:cNvSpPr txBox="1"/>
          <p:nvPr/>
        </p:nvSpPr>
        <p:spPr>
          <a:xfrm>
            <a:off x="2646949" y="1310106"/>
            <a:ext cx="6924840" cy="523220"/>
          </a:xfrm>
          <a:prstGeom prst="rect">
            <a:avLst/>
          </a:prstGeom>
          <a:noFill/>
        </p:spPr>
        <p:txBody>
          <a:bodyPr wrap="square" rtlCol="0">
            <a:spAutoFit/>
          </a:bodyPr>
          <a:lstStyle/>
          <a:p>
            <a:r>
              <a:rPr lang="en-US" sz="2800" b="1" i="1" dirty="0" smtClean="0"/>
              <a:t>Auto-completion for search “di…”</a:t>
            </a:r>
            <a:endParaRPr lang="en-US" sz="2800" b="1" i="1" dirty="0"/>
          </a:p>
        </p:txBody>
      </p:sp>
      <p:pic>
        <p:nvPicPr>
          <p:cNvPr id="3" name="Picture 2"/>
          <p:cNvPicPr>
            <a:picLocks noChangeAspect="1"/>
          </p:cNvPicPr>
          <p:nvPr/>
        </p:nvPicPr>
        <p:blipFill>
          <a:blip r:embed="rId2"/>
          <a:stretch>
            <a:fillRect/>
          </a:stretch>
        </p:blipFill>
        <p:spPr>
          <a:xfrm>
            <a:off x="1981889" y="2102187"/>
            <a:ext cx="2266313" cy="2483185"/>
          </a:xfrm>
          <a:prstGeom prst="rect">
            <a:avLst/>
          </a:prstGeom>
        </p:spPr>
      </p:pic>
      <p:pic>
        <p:nvPicPr>
          <p:cNvPr id="7" name="Picture 6"/>
          <p:cNvPicPr>
            <a:picLocks noChangeAspect="1"/>
          </p:cNvPicPr>
          <p:nvPr/>
        </p:nvPicPr>
        <p:blipFill>
          <a:blip r:embed="rId3"/>
          <a:stretch>
            <a:fillRect/>
          </a:stretch>
        </p:blipFill>
        <p:spPr>
          <a:xfrm>
            <a:off x="4268260" y="2076115"/>
            <a:ext cx="7923740" cy="3297989"/>
          </a:xfrm>
          <a:prstGeom prst="rect">
            <a:avLst/>
          </a:prstGeom>
        </p:spPr>
      </p:pic>
      <p:sp>
        <p:nvSpPr>
          <p:cNvPr id="8" name="Rounded Rectangular Callout 7"/>
          <p:cNvSpPr/>
          <p:nvPr/>
        </p:nvSpPr>
        <p:spPr>
          <a:xfrm>
            <a:off x="3796631" y="5908842"/>
            <a:ext cx="2326105" cy="842211"/>
          </a:xfrm>
          <a:prstGeom prst="wedgeRoundRectCallout">
            <a:avLst>
              <a:gd name="adj1" fmla="val 60208"/>
              <a:gd name="adj2" fmla="val -128486"/>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ln>
                  <a:solidFill>
                    <a:srgbClr val="000000"/>
                  </a:solidFill>
                </a:ln>
                <a:solidFill>
                  <a:schemeClr val="tx1"/>
                </a:solidFill>
              </a:rPr>
              <a:t>W</a:t>
            </a:r>
            <a:r>
              <a:rPr lang="en-US" sz="2800" dirty="0" smtClean="0">
                <a:ln>
                  <a:solidFill>
                    <a:srgbClr val="000000"/>
                  </a:solidFill>
                </a:ln>
                <a:solidFill>
                  <a:schemeClr val="tx1"/>
                </a:solidFill>
              </a:rPr>
              <a:t>eekends</a:t>
            </a:r>
          </a:p>
        </p:txBody>
      </p:sp>
    </p:spTree>
    <p:extLst>
      <p:ext uri="{BB962C8B-B14F-4D97-AF65-F5344CB8AC3E}">
        <p14:creationId xmlns:p14="http://schemas.microsoft.com/office/powerpoint/2010/main" val="877177262"/>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Open Research Areas</a:t>
            </a:r>
            <a:endParaRPr lang="en-US" b="1"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911915554"/>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rmAutofit/>
          </a:bodyPr>
          <a:lstStyle/>
          <a:p>
            <a:r>
              <a:rPr lang="en-US" dirty="0" smtClean="0"/>
              <a:t>I. Connect the Dots and Recover History </a:t>
            </a:r>
            <a:endParaRPr lang="en-US" dirty="0"/>
          </a:p>
        </p:txBody>
      </p:sp>
      <p:sp>
        <p:nvSpPr>
          <p:cNvPr id="6" name="Rectangle 5"/>
          <p:cNvSpPr/>
          <p:nvPr/>
        </p:nvSpPr>
        <p:spPr>
          <a:xfrm>
            <a:off x="2633578" y="1381308"/>
            <a:ext cx="7152105" cy="461665"/>
          </a:xfrm>
          <a:prstGeom prst="rect">
            <a:avLst/>
          </a:prstGeom>
        </p:spPr>
        <p:txBody>
          <a:bodyPr wrap="square">
            <a:spAutoFit/>
          </a:bodyPr>
          <a:lstStyle/>
          <a:p>
            <a:r>
              <a:rPr lang="en-US" sz="2400" dirty="0"/>
              <a:t>www2.research.att.com/~</a:t>
            </a:r>
            <a:r>
              <a:rPr lang="en-US" sz="2400" dirty="0" err="1"/>
              <a:t>lunadong</a:t>
            </a:r>
            <a:r>
              <a:rPr lang="en-US" sz="2400" dirty="0"/>
              <a:t> till 1/</a:t>
            </a:r>
            <a:r>
              <a:rPr lang="en-US" sz="2400" dirty="0" smtClean="0"/>
              <a:t>2013</a:t>
            </a:r>
            <a:endParaRPr lang="en-US" sz="2400"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046376" y="1914568"/>
            <a:ext cx="5606095" cy="4733415"/>
          </a:xfrm>
          <a:prstGeom prst="rect">
            <a:avLst/>
          </a:prstGeom>
        </p:spPr>
      </p:pic>
      <p:sp>
        <p:nvSpPr>
          <p:cNvPr id="14" name="Rounded Rectangular Callout 13"/>
          <p:cNvSpPr/>
          <p:nvPr/>
        </p:nvSpPr>
        <p:spPr>
          <a:xfrm>
            <a:off x="307474" y="1938421"/>
            <a:ext cx="3435684" cy="1376947"/>
          </a:xfrm>
          <a:prstGeom prst="wedgeRoundRectCallout">
            <a:avLst>
              <a:gd name="adj1" fmla="val 93503"/>
              <a:gd name="adj2" fmla="val 44137"/>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ln>
                  <a:solidFill>
                    <a:srgbClr val="000000"/>
                  </a:solidFill>
                </a:ln>
                <a:solidFill>
                  <a:schemeClr val="tx1"/>
                </a:solidFill>
              </a:rPr>
              <a:t>I am currently a researcher … at AT&amp;T Labs</a:t>
            </a:r>
          </a:p>
        </p:txBody>
      </p:sp>
    </p:spTree>
    <p:extLst>
      <p:ext uri="{BB962C8B-B14F-4D97-AF65-F5344CB8AC3E}">
        <p14:creationId xmlns:p14="http://schemas.microsoft.com/office/powerpoint/2010/main" val="1967980968"/>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rmAutofit/>
          </a:bodyPr>
          <a:lstStyle/>
          <a:p>
            <a:r>
              <a:rPr lang="en-US" dirty="0" smtClean="0"/>
              <a:t>I. Connect the Dots and Recover History </a:t>
            </a:r>
            <a:endParaRPr lang="en-US" dirty="0"/>
          </a:p>
        </p:txBody>
      </p:sp>
      <p:sp>
        <p:nvSpPr>
          <p:cNvPr id="6" name="Rectangle 5"/>
          <p:cNvSpPr/>
          <p:nvPr/>
        </p:nvSpPr>
        <p:spPr>
          <a:xfrm>
            <a:off x="2633578" y="1381308"/>
            <a:ext cx="8248317" cy="461665"/>
          </a:xfrm>
          <a:prstGeom prst="rect">
            <a:avLst/>
          </a:prstGeom>
        </p:spPr>
        <p:txBody>
          <a:bodyPr wrap="square">
            <a:spAutoFit/>
          </a:bodyPr>
          <a:lstStyle/>
          <a:p>
            <a:r>
              <a:rPr lang="en-US" sz="2400" dirty="0"/>
              <a:t>www2.research.att.com/~</a:t>
            </a:r>
            <a:r>
              <a:rPr lang="en-US" sz="2400" dirty="0" err="1"/>
              <a:t>lunadong</a:t>
            </a:r>
            <a:r>
              <a:rPr lang="en-US" sz="2400" dirty="0"/>
              <a:t> </a:t>
            </a:r>
            <a:r>
              <a:rPr lang="en-US" sz="2400" dirty="0" smtClean="0"/>
              <a:t>since 2/2013</a:t>
            </a:r>
            <a:endParaRPr lang="en-US" sz="2400" dirty="0"/>
          </a:p>
        </p:txBody>
      </p:sp>
      <p:pic>
        <p:nvPicPr>
          <p:cNvPr id="7" name="Picture 6"/>
          <p:cNvPicPr>
            <a:picLocks noChangeAspect="1"/>
          </p:cNvPicPr>
          <p:nvPr/>
        </p:nvPicPr>
        <p:blipFill>
          <a:blip r:embed="rId2"/>
          <a:stretch>
            <a:fillRect/>
          </a:stretch>
        </p:blipFill>
        <p:spPr>
          <a:xfrm>
            <a:off x="3525253" y="2011947"/>
            <a:ext cx="6451600" cy="4572000"/>
          </a:xfrm>
          <a:prstGeom prst="rect">
            <a:avLst/>
          </a:prstGeom>
        </p:spPr>
      </p:pic>
    </p:spTree>
    <p:extLst>
      <p:ext uri="{BB962C8B-B14F-4D97-AF65-F5344CB8AC3E}">
        <p14:creationId xmlns:p14="http://schemas.microsoft.com/office/powerpoint/2010/main" val="538380880"/>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rmAutofit/>
          </a:bodyPr>
          <a:lstStyle/>
          <a:p>
            <a:r>
              <a:rPr lang="en-US" dirty="0" smtClean="0"/>
              <a:t>I. Connect the Dots and Recover History </a:t>
            </a:r>
            <a:endParaRPr lang="en-US" dirty="0"/>
          </a:p>
        </p:txBody>
      </p:sp>
      <p:sp>
        <p:nvSpPr>
          <p:cNvPr id="6" name="Rectangle 5"/>
          <p:cNvSpPr/>
          <p:nvPr/>
        </p:nvSpPr>
        <p:spPr>
          <a:xfrm>
            <a:off x="2633578" y="1381308"/>
            <a:ext cx="8248317" cy="461665"/>
          </a:xfrm>
          <a:prstGeom prst="rect">
            <a:avLst/>
          </a:prstGeom>
        </p:spPr>
        <p:txBody>
          <a:bodyPr wrap="square">
            <a:spAutoFit/>
          </a:bodyPr>
          <a:lstStyle/>
          <a:p>
            <a:r>
              <a:rPr lang="en-US" sz="2400" dirty="0" err="1" smtClean="0"/>
              <a:t>Lunadong.com</a:t>
            </a:r>
            <a:r>
              <a:rPr lang="en-US" sz="2400" dirty="0" smtClean="0"/>
              <a:t> since 3/2013</a:t>
            </a:r>
            <a:endParaRPr lang="en-US" sz="2400" dirty="0"/>
          </a:p>
        </p:txBody>
      </p:sp>
      <p:pic>
        <p:nvPicPr>
          <p:cNvPr id="5" name="Picture 4"/>
          <p:cNvPicPr>
            <a:picLocks noChangeAspect="1"/>
          </p:cNvPicPr>
          <p:nvPr/>
        </p:nvPicPr>
        <p:blipFill>
          <a:blip r:embed="rId2"/>
          <a:stretch>
            <a:fillRect/>
          </a:stretch>
        </p:blipFill>
        <p:spPr>
          <a:xfrm>
            <a:off x="3011921" y="1813769"/>
            <a:ext cx="7437130" cy="5044231"/>
          </a:xfrm>
          <a:prstGeom prst="rect">
            <a:avLst/>
          </a:prstGeom>
        </p:spPr>
      </p:pic>
      <p:sp>
        <p:nvSpPr>
          <p:cNvPr id="9" name="Rounded Rectangular Callout 8"/>
          <p:cNvSpPr/>
          <p:nvPr/>
        </p:nvSpPr>
        <p:spPr>
          <a:xfrm>
            <a:off x="280737" y="4932938"/>
            <a:ext cx="2660316" cy="1483903"/>
          </a:xfrm>
          <a:prstGeom prst="wedgeRoundRectCallout">
            <a:avLst>
              <a:gd name="adj1" fmla="val 140609"/>
              <a:gd name="adj2" fmla="val -106393"/>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ln>
                  <a:solidFill>
                    <a:srgbClr val="000000"/>
                  </a:solidFill>
                </a:ln>
                <a:solidFill>
                  <a:schemeClr val="tx1"/>
                </a:solidFill>
              </a:rPr>
              <a:t>Prior to joining Google, I worked for AT&amp;T Labs…</a:t>
            </a:r>
          </a:p>
        </p:txBody>
      </p:sp>
      <p:sp>
        <p:nvSpPr>
          <p:cNvPr id="10" name="Rounded Rectangular Callout 9"/>
          <p:cNvSpPr/>
          <p:nvPr/>
        </p:nvSpPr>
        <p:spPr>
          <a:xfrm>
            <a:off x="272716" y="2358181"/>
            <a:ext cx="2660316" cy="1149684"/>
          </a:xfrm>
          <a:prstGeom prst="wedgeRoundRectCallout">
            <a:avLst>
              <a:gd name="adj1" fmla="val 138599"/>
              <a:gd name="adj2" fmla="val 71514"/>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ln>
                  <a:solidFill>
                    <a:srgbClr val="000000"/>
                  </a:solidFill>
                </a:ln>
                <a:solidFill>
                  <a:schemeClr val="tx1"/>
                </a:solidFill>
              </a:rPr>
              <a:t>I am … at Google since Jan 2013</a:t>
            </a:r>
          </a:p>
        </p:txBody>
      </p:sp>
    </p:spTree>
    <p:extLst>
      <p:ext uri="{BB962C8B-B14F-4D97-AF65-F5344CB8AC3E}">
        <p14:creationId xmlns:p14="http://schemas.microsoft.com/office/powerpoint/2010/main" val="208372573"/>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9385180" cy="739469"/>
          </a:xfrm>
        </p:spPr>
        <p:txBody>
          <a:bodyPr>
            <a:normAutofit/>
          </a:bodyPr>
          <a:lstStyle/>
          <a:p>
            <a:r>
              <a:rPr lang="en-US" dirty="0" smtClean="0"/>
              <a:t>I. Connect the Dots and Recover History </a:t>
            </a:r>
            <a:endParaRPr lang="en-US" dirty="0"/>
          </a:p>
        </p:txBody>
      </p:sp>
      <p:sp>
        <p:nvSpPr>
          <p:cNvPr id="6" name="Rectangle 5"/>
          <p:cNvSpPr/>
          <p:nvPr/>
        </p:nvSpPr>
        <p:spPr>
          <a:xfrm>
            <a:off x="2633578" y="1381308"/>
            <a:ext cx="8248317" cy="461665"/>
          </a:xfrm>
          <a:prstGeom prst="rect">
            <a:avLst/>
          </a:prstGeom>
        </p:spPr>
        <p:txBody>
          <a:bodyPr wrap="square">
            <a:spAutoFit/>
          </a:bodyPr>
          <a:lstStyle/>
          <a:p>
            <a:r>
              <a:rPr lang="en-US" sz="2400" dirty="0" err="1"/>
              <a:t>www.csail.mit.edu</a:t>
            </a:r>
            <a:r>
              <a:rPr lang="en-US" sz="2400" dirty="0"/>
              <a:t>/events/</a:t>
            </a:r>
            <a:r>
              <a:rPr lang="en-US" sz="2400" dirty="0" err="1"/>
              <a:t>eventcalendar</a:t>
            </a:r>
            <a:r>
              <a:rPr lang="en-US" sz="2400" dirty="0"/>
              <a:t>/</a:t>
            </a:r>
          </a:p>
        </p:txBody>
      </p:sp>
      <p:pic>
        <p:nvPicPr>
          <p:cNvPr id="7" name="Picture 6"/>
          <p:cNvPicPr>
            <a:picLocks noChangeAspect="1"/>
          </p:cNvPicPr>
          <p:nvPr/>
        </p:nvPicPr>
        <p:blipFill>
          <a:blip r:embed="rId2"/>
          <a:stretch>
            <a:fillRect/>
          </a:stretch>
        </p:blipFill>
        <p:spPr>
          <a:xfrm>
            <a:off x="2687052" y="1911599"/>
            <a:ext cx="9144000" cy="4906297"/>
          </a:xfrm>
          <a:prstGeom prst="rect">
            <a:avLst/>
          </a:prstGeom>
        </p:spPr>
      </p:pic>
      <p:sp>
        <p:nvSpPr>
          <p:cNvPr id="8" name="Rounded Rectangular Callout 7"/>
          <p:cNvSpPr/>
          <p:nvPr/>
        </p:nvSpPr>
        <p:spPr>
          <a:xfrm>
            <a:off x="6670842" y="3355465"/>
            <a:ext cx="5521158" cy="922430"/>
          </a:xfrm>
          <a:prstGeom prst="wedgeRoundRectCallout">
            <a:avLst>
              <a:gd name="adj1" fmla="val -41673"/>
              <a:gd name="adj2" fmla="val 73315"/>
              <a:gd name="adj3" fmla="val 16667"/>
            </a:avLst>
          </a:prstGeom>
          <a:solidFill>
            <a:schemeClr val="bg1"/>
          </a:solidFill>
          <a:ln w="38100" cmpd="sng">
            <a:solidFill>
              <a:srgbClr val="8B1515"/>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2400" dirty="0" smtClean="0">
                <a:ln>
                  <a:solidFill>
                    <a:srgbClr val="000000"/>
                  </a:solidFill>
                </a:ln>
                <a:solidFill>
                  <a:schemeClr val="tx1"/>
                </a:solidFill>
              </a:rPr>
              <a:t>Speaker: Xin Luna Dong, </a:t>
            </a:r>
            <a:r>
              <a:rPr lang="en-US" sz="2400" dirty="0" err="1" smtClean="0">
                <a:ln>
                  <a:solidFill>
                    <a:srgbClr val="000000"/>
                  </a:solidFill>
                </a:ln>
                <a:solidFill>
                  <a:schemeClr val="tx1"/>
                </a:solidFill>
              </a:rPr>
              <a:t>At&amp;T</a:t>
            </a:r>
            <a:r>
              <a:rPr lang="en-US" sz="2400" dirty="0" smtClean="0">
                <a:ln>
                  <a:solidFill>
                    <a:srgbClr val="000000"/>
                  </a:solidFill>
                </a:ln>
                <a:solidFill>
                  <a:schemeClr val="tx1"/>
                </a:solidFill>
              </a:rPr>
              <a:t> Labs</a:t>
            </a:r>
          </a:p>
          <a:p>
            <a:r>
              <a:rPr lang="en-US" sz="2400" dirty="0" smtClean="0">
                <a:ln>
                  <a:solidFill>
                    <a:srgbClr val="000000"/>
                  </a:solidFill>
                </a:ln>
                <a:solidFill>
                  <a:schemeClr val="tx1"/>
                </a:solidFill>
              </a:rPr>
              <a:t>Date: Thursday, October 25 2012</a:t>
            </a:r>
          </a:p>
        </p:txBody>
      </p:sp>
    </p:spTree>
    <p:extLst>
      <p:ext uri="{BB962C8B-B14F-4D97-AF65-F5344CB8AC3E}">
        <p14:creationId xmlns:p14="http://schemas.microsoft.com/office/powerpoint/2010/main" val="169713016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Wisp</Template>
  <TotalTime>119454</TotalTime>
  <Words>8855</Words>
  <Application>Microsoft Macintosh PowerPoint</Application>
  <PresentationFormat>Custom</PresentationFormat>
  <Paragraphs>2056</Paragraphs>
  <Slides>112</Slides>
  <Notes>46</Notes>
  <HiddenSlides>0</HiddenSlides>
  <MMClips>0</MMClips>
  <ScaleCrop>false</ScaleCrop>
  <HeadingPairs>
    <vt:vector size="4" baseType="variant">
      <vt:variant>
        <vt:lpstr>Theme</vt:lpstr>
      </vt:variant>
      <vt:variant>
        <vt:i4>1</vt:i4>
      </vt:variant>
      <vt:variant>
        <vt:lpstr>Slide Titles</vt:lpstr>
      </vt:variant>
      <vt:variant>
        <vt:i4>112</vt:i4>
      </vt:variant>
    </vt:vector>
  </HeadingPairs>
  <TitlesOfParts>
    <vt:vector size="113" baseType="lpstr">
      <vt:lpstr>Wisp</vt:lpstr>
      <vt:lpstr>A Time Machine for Information: Looking Back to Look Forward</vt:lpstr>
      <vt:lpstr>Motivation</vt:lpstr>
      <vt:lpstr>Data is Important</vt:lpstr>
      <vt:lpstr>Loooong Data is Even  More Important</vt:lpstr>
      <vt:lpstr>Why is Long Data Important?</vt:lpstr>
      <vt:lpstr>Enrich Data with Long Data</vt:lpstr>
      <vt:lpstr>Example Time Machine </vt:lpstr>
      <vt:lpstr>Example Time Machine </vt:lpstr>
      <vt:lpstr>Distribution of #Events </vt:lpstr>
      <vt:lpstr>Prevalent Method for Keeping Long Data</vt:lpstr>
      <vt:lpstr>The Challenges</vt:lpstr>
      <vt:lpstr>A Typical (Temporal) Data Integration Pipeline</vt:lpstr>
      <vt:lpstr>Roadmap</vt:lpstr>
      <vt:lpstr>Connecting back to  Temporal Databases</vt:lpstr>
      <vt:lpstr>Temporal Databases</vt:lpstr>
      <vt:lpstr>Temporal Databases (cont’d)</vt:lpstr>
      <vt:lpstr>Bi-temporal Databases</vt:lpstr>
      <vt:lpstr>Social Media Example</vt:lpstr>
      <vt:lpstr>Where was Anna on March 28?</vt:lpstr>
      <vt:lpstr>Where was Anna on March 28?</vt:lpstr>
      <vt:lpstr>Where is Anna on March 28? (cont’d)</vt:lpstr>
      <vt:lpstr>Where is Anna on March 28? (cont’d)</vt:lpstr>
      <vt:lpstr>Where is Anna on March 28? (cont’d)</vt:lpstr>
      <vt:lpstr>Where is Anna on March 28? (cont’d)</vt:lpstr>
      <vt:lpstr>Where is Anna on March 28? (cont’d)</vt:lpstr>
      <vt:lpstr>Where is Anna on March 28? (cont’d)</vt:lpstr>
      <vt:lpstr>Adjustments Based on Application Logic</vt:lpstr>
      <vt:lpstr>Adjustments Based on Application Logic</vt:lpstr>
      <vt:lpstr>Adjustments Based on Application Logic</vt:lpstr>
      <vt:lpstr>Where was Anna on March 28?</vt:lpstr>
      <vt:lpstr>Other Considerations</vt:lpstr>
      <vt:lpstr>Desiderata – Beyond Bi-temporal DBs</vt:lpstr>
      <vt:lpstr>Extraction</vt:lpstr>
      <vt:lpstr>Extraction for Conventional Data</vt:lpstr>
      <vt:lpstr>Why NOT Immediately Working for Temporal Data?</vt:lpstr>
      <vt:lpstr>YAGO’s Temporal Fact Extraction:  A Case Study [Wang et al., ACL 2012]</vt:lpstr>
      <vt:lpstr>System Overview: A 4-step Process</vt:lpstr>
      <vt:lpstr>System Overview: A 4-step process</vt:lpstr>
      <vt:lpstr>System Overview: A 4-step process</vt:lpstr>
      <vt:lpstr>System Overview: A 4-step process</vt:lpstr>
      <vt:lpstr>System Overview: A 4-step process</vt:lpstr>
      <vt:lpstr>System Overview: A 4-step process</vt:lpstr>
      <vt:lpstr>Linkage</vt:lpstr>
      <vt:lpstr>Linkage for Conventional Data—Three Steps</vt:lpstr>
      <vt:lpstr>Linkage for Conventional Data—Three Steps</vt:lpstr>
      <vt:lpstr>Linkage for Conventional Data—Three Steps</vt:lpstr>
      <vt:lpstr>Linkage for Conventional Data—Three Steps</vt:lpstr>
      <vt:lpstr>Why NOT Working for Temporal Data?</vt:lpstr>
      <vt:lpstr>Why NOT Working for Temporal Data?</vt:lpstr>
      <vt:lpstr>Why NOT Working for Temporal Data?</vt:lpstr>
      <vt:lpstr>Why NOT Working for Temporal Data?</vt:lpstr>
      <vt:lpstr>But There ARE Opportunities</vt:lpstr>
      <vt:lpstr>But There ARE Opportunities</vt:lpstr>
      <vt:lpstr>But There ARE Opportunities</vt:lpstr>
      <vt:lpstr>Key Solution 1: Time Decay [Li et al., VLDB’11]</vt:lpstr>
      <vt:lpstr>Key Solution 1: Time Decay [Li et al., VLDB’11]</vt:lpstr>
      <vt:lpstr>Key Solution 1: Time Decay [Li et al., VLDB’11]</vt:lpstr>
      <vt:lpstr>Key Solution 1: Time Decay [Li et al., VLDB’11]</vt:lpstr>
      <vt:lpstr>Key Solution 1: Time Decay [Li et al., VLDB’11]</vt:lpstr>
      <vt:lpstr>Key Solution 1: Time Decay [Li et al., VLDB’11]</vt:lpstr>
      <vt:lpstr>Extensions for Time Decay</vt:lpstr>
      <vt:lpstr>Extensions for Time Decay</vt:lpstr>
      <vt:lpstr>Key Solution 2: Two-Stage Temporal Clustering [Li et al. VLDB’11]</vt:lpstr>
      <vt:lpstr>Key Solution 2: Two-Stage Temporal Clustering [Li et al. VLDB’11]</vt:lpstr>
      <vt:lpstr>Extensions for Two-Stage Clustering</vt:lpstr>
      <vt:lpstr>Extensions for Two-Stage Clustering</vt:lpstr>
      <vt:lpstr>Extensions for Two-Stage Clustering</vt:lpstr>
      <vt:lpstr>Extensions for Two-Stage Clustering</vt:lpstr>
      <vt:lpstr>Key Questions to Ask</vt:lpstr>
      <vt:lpstr>Fusion and Cleaning</vt:lpstr>
      <vt:lpstr>Fusion/Cleaning for Conventional Data—Two Dimensions</vt:lpstr>
      <vt:lpstr>Truth Discovery for Conventional Data</vt:lpstr>
      <vt:lpstr>Truth Discovery for Conventional Data</vt:lpstr>
      <vt:lpstr>Truth Discovery for Conventional Data</vt:lpstr>
      <vt:lpstr>Why NOT Working for Temporal Data?</vt:lpstr>
      <vt:lpstr>But There ARE Opportunities</vt:lpstr>
      <vt:lpstr>Key Solution 1. Data Currency                                                  [Fan et al. PODS’11, Fan et al. ICDE’13] </vt:lpstr>
      <vt:lpstr>Key Solution 1. Data Currency                                                  [Fan et al. PODS’11, Fan et al. ICDE’13] </vt:lpstr>
      <vt:lpstr>Key Solution 2. Preference-Aware Union</vt:lpstr>
      <vt:lpstr>Key Solution 3. Temporal Fusion</vt:lpstr>
      <vt:lpstr>Key Solution 3. Temporal Fusion</vt:lpstr>
      <vt:lpstr>Key Solution 3. Temporal Fusion </vt:lpstr>
      <vt:lpstr>Extensions for Temporal Fusion </vt:lpstr>
      <vt:lpstr>Extensions for Temporal Fusion </vt:lpstr>
      <vt:lpstr>Key Questions to Ask</vt:lpstr>
      <vt:lpstr>Applications</vt:lpstr>
      <vt:lpstr>Applications on Looooooong Data </vt:lpstr>
      <vt:lpstr>History Exploration Ex 1. Time Machine</vt:lpstr>
      <vt:lpstr>History Exploration Ex 2. Entity Timelines</vt:lpstr>
      <vt:lpstr>History Exploration Ex 2. Entity Timelines</vt:lpstr>
      <vt:lpstr>Historical Trend Ex 1. Culturomics</vt:lpstr>
      <vt:lpstr>Historical Trend Ex 2. Timely Yago</vt:lpstr>
      <vt:lpstr>Future Prediction Ex 1. Event Prediction</vt:lpstr>
      <vt:lpstr>Future Prediction Ex 2. Web Behavioral Dynamics</vt:lpstr>
      <vt:lpstr>Open Research Areas</vt:lpstr>
      <vt:lpstr>I. Connect the Dots and Recover History </vt:lpstr>
      <vt:lpstr>I. Connect the Dots and Recover History </vt:lpstr>
      <vt:lpstr>I. Connect the Dots and Recover History </vt:lpstr>
      <vt:lpstr>I. Connect the Dots and Recover History </vt:lpstr>
      <vt:lpstr>I. Connect the Dots and Recover History </vt:lpstr>
      <vt:lpstr>I. Connect the Dots and Recover History </vt:lpstr>
      <vt:lpstr>I. Connect the Dots and Recover History </vt:lpstr>
      <vt:lpstr>II. Distinguish Fact Evolution and  Perspective Evolution</vt:lpstr>
      <vt:lpstr>II. Distinguish Fact Evolution and  Perspective Evolution</vt:lpstr>
      <vt:lpstr>III. Building History for Collective Entities</vt:lpstr>
      <vt:lpstr>III. Building History for Collective Entities</vt:lpstr>
      <vt:lpstr>III. Building History for Collective Entities</vt:lpstr>
      <vt:lpstr>IV. Foundational Framework for  Temporal Data Integration</vt:lpstr>
      <vt:lpstr>Conclusions</vt:lpstr>
      <vt:lpstr>THANK YOU!</vt:lpstr>
      <vt:lpstr>Where is Anna? (cont’d)</vt:lpstr>
      <vt:lpstr>Foundational Framework for  Temporal Data Integration: Challenges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creator>
  <cp:lastModifiedBy>Wang-Chiew Tan</cp:lastModifiedBy>
  <cp:revision>1344</cp:revision>
  <cp:lastPrinted>2015-04-07T15:37:53Z</cp:lastPrinted>
  <dcterms:created xsi:type="dcterms:W3CDTF">2014-09-12T02:13:59Z</dcterms:created>
  <dcterms:modified xsi:type="dcterms:W3CDTF">2015-09-14T20:55:15Z</dcterms:modified>
</cp:coreProperties>
</file>