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embeddings/oleObject34.bin" ContentType="application/vnd.openxmlformats-officedocument.oleObject"/>
  <Override PartName="/ppt/embeddings/oleObject35.bin" ContentType="application/vnd.openxmlformats-officedocument.oleObject"/>
  <Override PartName="/ppt/embeddings/oleObject36.bin" ContentType="application/vnd.openxmlformats-officedocument.oleObject"/>
  <Override PartName="/ppt/embeddings/oleObject37.bin" ContentType="application/vnd.openxmlformats-officedocument.oleObject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2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33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10"/>
  </p:notesMasterIdLst>
  <p:handoutMasterIdLst>
    <p:handoutMasterId r:id="rId111"/>
  </p:handoutMasterIdLst>
  <p:sldIdLst>
    <p:sldId id="453" r:id="rId2"/>
    <p:sldId id="563" r:id="rId3"/>
    <p:sldId id="344" r:id="rId4"/>
    <p:sldId id="346" r:id="rId5"/>
    <p:sldId id="350" r:id="rId6"/>
    <p:sldId id="354" r:id="rId7"/>
    <p:sldId id="357" r:id="rId8"/>
    <p:sldId id="355" r:id="rId9"/>
    <p:sldId id="455" r:id="rId10"/>
    <p:sldId id="458" r:id="rId11"/>
    <p:sldId id="459" r:id="rId12"/>
    <p:sldId id="457" r:id="rId13"/>
    <p:sldId id="460" r:id="rId14"/>
    <p:sldId id="462" r:id="rId15"/>
    <p:sldId id="592" r:id="rId16"/>
    <p:sldId id="593" r:id="rId17"/>
    <p:sldId id="594" r:id="rId18"/>
    <p:sldId id="466" r:id="rId19"/>
    <p:sldId id="467" r:id="rId20"/>
    <p:sldId id="468" r:id="rId21"/>
    <p:sldId id="470" r:id="rId22"/>
    <p:sldId id="471" r:id="rId23"/>
    <p:sldId id="472" r:id="rId24"/>
    <p:sldId id="473" r:id="rId25"/>
    <p:sldId id="474" r:id="rId26"/>
    <p:sldId id="475" r:id="rId27"/>
    <p:sldId id="476" r:id="rId28"/>
    <p:sldId id="477" r:id="rId29"/>
    <p:sldId id="479" r:id="rId30"/>
    <p:sldId id="359" r:id="rId31"/>
    <p:sldId id="482" r:id="rId32"/>
    <p:sldId id="483" r:id="rId33"/>
    <p:sldId id="488" r:id="rId34"/>
    <p:sldId id="489" r:id="rId35"/>
    <p:sldId id="490" r:id="rId36"/>
    <p:sldId id="487" r:id="rId37"/>
    <p:sldId id="491" r:id="rId38"/>
    <p:sldId id="486" r:id="rId39"/>
    <p:sldId id="492" r:id="rId40"/>
    <p:sldId id="542" r:id="rId41"/>
    <p:sldId id="494" r:id="rId42"/>
    <p:sldId id="497" r:id="rId43"/>
    <p:sldId id="495" r:id="rId44"/>
    <p:sldId id="498" r:id="rId45"/>
    <p:sldId id="499" r:id="rId46"/>
    <p:sldId id="500" r:id="rId47"/>
    <p:sldId id="501" r:id="rId48"/>
    <p:sldId id="502" r:id="rId49"/>
    <p:sldId id="503" r:id="rId50"/>
    <p:sldId id="504" r:id="rId51"/>
    <p:sldId id="505" r:id="rId52"/>
    <p:sldId id="506" r:id="rId53"/>
    <p:sldId id="595" r:id="rId54"/>
    <p:sldId id="596" r:id="rId55"/>
    <p:sldId id="597" r:id="rId56"/>
    <p:sldId id="598" r:id="rId57"/>
    <p:sldId id="599" r:id="rId58"/>
    <p:sldId id="513" r:id="rId59"/>
    <p:sldId id="514" r:id="rId60"/>
    <p:sldId id="517" r:id="rId61"/>
    <p:sldId id="518" r:id="rId62"/>
    <p:sldId id="519" r:id="rId63"/>
    <p:sldId id="520" r:id="rId64"/>
    <p:sldId id="521" r:id="rId65"/>
    <p:sldId id="522" r:id="rId66"/>
    <p:sldId id="493" r:id="rId67"/>
    <p:sldId id="543" r:id="rId68"/>
    <p:sldId id="523" r:id="rId69"/>
    <p:sldId id="600" r:id="rId70"/>
    <p:sldId id="601" r:id="rId71"/>
    <p:sldId id="602" r:id="rId72"/>
    <p:sldId id="603" r:id="rId73"/>
    <p:sldId id="604" r:id="rId74"/>
    <p:sldId id="605" r:id="rId75"/>
    <p:sldId id="531" r:id="rId76"/>
    <p:sldId id="538" r:id="rId77"/>
    <p:sldId id="541" r:id="rId78"/>
    <p:sldId id="559" r:id="rId79"/>
    <p:sldId id="540" r:id="rId80"/>
    <p:sldId id="615" r:id="rId81"/>
    <p:sldId id="614" r:id="rId82"/>
    <p:sldId id="544" r:id="rId83"/>
    <p:sldId id="606" r:id="rId84"/>
    <p:sldId id="607" r:id="rId85"/>
    <p:sldId id="608" r:id="rId86"/>
    <p:sldId id="609" r:id="rId87"/>
    <p:sldId id="610" r:id="rId88"/>
    <p:sldId id="611" r:id="rId89"/>
    <p:sldId id="612" r:id="rId90"/>
    <p:sldId id="613" r:id="rId91"/>
    <p:sldId id="553" r:id="rId92"/>
    <p:sldId id="586" r:id="rId93"/>
    <p:sldId id="587" r:id="rId94"/>
    <p:sldId id="588" r:id="rId95"/>
    <p:sldId id="589" r:id="rId96"/>
    <p:sldId id="590" r:id="rId97"/>
    <p:sldId id="591" r:id="rId98"/>
    <p:sldId id="622" r:id="rId99"/>
    <p:sldId id="616" r:id="rId100"/>
    <p:sldId id="617" r:id="rId101"/>
    <p:sldId id="618" r:id="rId102"/>
    <p:sldId id="619" r:id="rId103"/>
    <p:sldId id="620" r:id="rId104"/>
    <p:sldId id="621" r:id="rId105"/>
    <p:sldId id="554" r:id="rId106"/>
    <p:sldId id="556" r:id="rId107"/>
    <p:sldId id="557" r:id="rId108"/>
    <p:sldId id="558" r:id="rId109"/>
  </p:sldIdLst>
  <p:sldSz cx="9144000" cy="6858000" type="screen4x3"/>
  <p:notesSz cx="6858000" cy="9144000"/>
  <p:defaultTextStyle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990099"/>
    <a:srgbClr val="CCFFCC"/>
    <a:srgbClr val="FFCC00"/>
    <a:srgbClr val="FFCC66"/>
    <a:srgbClr val="FFCC99"/>
    <a:srgbClr val="CCCC00"/>
    <a:srgbClr val="009900"/>
    <a:srgbClr val="6666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5C22544A-7EE6-4342-B048-85BDC9FD1C3A}" styleName="Medium Style 2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scrgbClr r="0" g="0" b="0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4" autoAdjust="0"/>
    <p:restoredTop sz="94928" autoAdjust="0"/>
  </p:normalViewPr>
  <p:slideViewPr>
    <p:cSldViewPr>
      <p:cViewPr varScale="1">
        <p:scale>
          <a:sx n="102" d="100"/>
          <a:sy n="102" d="100"/>
        </p:scale>
        <p:origin x="-1792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6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03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110" Type="http://schemas.openxmlformats.org/officeDocument/2006/relationships/notesMaster" Target="notesMasters/notesMaster1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111" Type="http://schemas.openxmlformats.org/officeDocument/2006/relationships/handoutMaster" Target="handoutMasters/handoutMaster1.xml"/><Relationship Id="rId112" Type="http://schemas.openxmlformats.org/officeDocument/2006/relationships/printerSettings" Target="printerSettings/printerSettings1.bin"/><Relationship Id="rId113" Type="http://schemas.openxmlformats.org/officeDocument/2006/relationships/presProps" Target="presProps.xml"/><Relationship Id="rId114" Type="http://schemas.openxmlformats.org/officeDocument/2006/relationships/viewProps" Target="viewProps.xml"/><Relationship Id="rId115" Type="http://schemas.openxmlformats.org/officeDocument/2006/relationships/theme" Target="theme/theme1.xml"/><Relationship Id="rId11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00" Type="http://schemas.openxmlformats.org/officeDocument/2006/relationships/slide" Target="slides/slide99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#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443356-3D5D-4554-85A0-EA122735975B}" type="doc">
      <dgm:prSet loTypeId="urn:microsoft.com/office/officeart/2005/8/layout/cycle5" loCatId="cycle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9E9321C8-4ACC-4335-843B-3D29B68F4DF2}">
      <dgm:prSet phldrT="[Text]"/>
      <dgm:spPr/>
      <dgm:t>
        <a:bodyPr/>
        <a:lstStyle/>
        <a:p>
          <a:r>
            <a:rPr lang="en-US" altLang="zh-CN" dirty="0" smtClean="0">
              <a:ea typeface="SimSun" pitchFamily="2" charset="-122"/>
            </a:rPr>
            <a:t>Source accuracy</a:t>
          </a:r>
        </a:p>
        <a:p>
          <a:endParaRPr lang="en-US" dirty="0" smtClean="0">
            <a:ea typeface="SimSun" pitchFamily="2" charset="-122"/>
          </a:endParaRPr>
        </a:p>
        <a:p>
          <a:endParaRPr lang="en-US" dirty="0"/>
        </a:p>
      </dgm:t>
    </dgm:pt>
    <dgm:pt modelId="{907F9EA3-5D57-47EC-9F6F-FB12D196CFD9}" type="parTrans" cxnId="{919CC1F0-E138-4DFC-B977-2D9FFF1FC6F1}">
      <dgm:prSet/>
      <dgm:spPr/>
      <dgm:t>
        <a:bodyPr/>
        <a:lstStyle/>
        <a:p>
          <a:endParaRPr lang="en-US"/>
        </a:p>
      </dgm:t>
    </dgm:pt>
    <dgm:pt modelId="{D82F21B6-47EF-40F3-B5F5-CBB6D9439994}" type="sibTrans" cxnId="{919CC1F0-E138-4DFC-B977-2D9FFF1FC6F1}">
      <dgm:prSet/>
      <dgm:spPr/>
      <dgm:t>
        <a:bodyPr/>
        <a:lstStyle/>
        <a:p>
          <a:endParaRPr lang="en-US"/>
        </a:p>
      </dgm:t>
    </dgm:pt>
    <dgm:pt modelId="{B56AA6C6-ADC0-40B7-BFBA-DD2BA3111A01}">
      <dgm:prSet phldrT="[Text]"/>
      <dgm:spPr/>
      <dgm:t>
        <a:bodyPr/>
        <a:lstStyle/>
        <a:p>
          <a:r>
            <a:rPr lang="en-US" dirty="0" smtClean="0"/>
            <a:t>Source vote count</a:t>
          </a:r>
        </a:p>
        <a:p>
          <a:endParaRPr lang="en-US" dirty="0" smtClean="0"/>
        </a:p>
        <a:p>
          <a:endParaRPr lang="en-US" dirty="0"/>
        </a:p>
      </dgm:t>
    </dgm:pt>
    <dgm:pt modelId="{21F830B4-2759-4CED-B0FF-DE7BEEC9FB2B}" type="parTrans" cxnId="{DD2D7956-6D95-4E02-91EE-8223F5D0EA0A}">
      <dgm:prSet/>
      <dgm:spPr/>
      <dgm:t>
        <a:bodyPr/>
        <a:lstStyle/>
        <a:p>
          <a:endParaRPr lang="en-US"/>
        </a:p>
      </dgm:t>
    </dgm:pt>
    <dgm:pt modelId="{532E78CC-F3AF-4430-9E34-3BD653C262FF}" type="sibTrans" cxnId="{DD2D7956-6D95-4E02-91EE-8223F5D0EA0A}">
      <dgm:prSet/>
      <dgm:spPr/>
      <dgm:t>
        <a:bodyPr/>
        <a:lstStyle/>
        <a:p>
          <a:endParaRPr lang="en-US"/>
        </a:p>
      </dgm:t>
    </dgm:pt>
    <dgm:pt modelId="{9F0CE234-28CA-4326-97FC-28FA830E16B1}">
      <dgm:prSet phldrT="[Text]"/>
      <dgm:spPr/>
      <dgm:t>
        <a:bodyPr/>
        <a:lstStyle/>
        <a:p>
          <a:r>
            <a:rPr lang="en-US" dirty="0" smtClean="0"/>
            <a:t>Value vote count</a:t>
          </a:r>
        </a:p>
        <a:p>
          <a:endParaRPr lang="en-US" dirty="0" smtClean="0"/>
        </a:p>
        <a:p>
          <a:endParaRPr lang="en-US" dirty="0"/>
        </a:p>
      </dgm:t>
    </dgm:pt>
    <dgm:pt modelId="{607611C9-3BB4-40BF-8937-3731B4B31173}" type="parTrans" cxnId="{7E51FC66-AFA0-4AE5-A3EA-0CAE4EE84B2B}">
      <dgm:prSet/>
      <dgm:spPr/>
      <dgm:t>
        <a:bodyPr/>
        <a:lstStyle/>
        <a:p>
          <a:endParaRPr lang="en-US"/>
        </a:p>
      </dgm:t>
    </dgm:pt>
    <dgm:pt modelId="{7FD57F0D-D3D5-4B5C-9378-15E44610100E}" type="sibTrans" cxnId="{7E51FC66-AFA0-4AE5-A3EA-0CAE4EE84B2B}">
      <dgm:prSet/>
      <dgm:spPr/>
      <dgm:t>
        <a:bodyPr/>
        <a:lstStyle/>
        <a:p>
          <a:endParaRPr lang="en-US"/>
        </a:p>
      </dgm:t>
    </dgm:pt>
    <dgm:pt modelId="{6254016B-7327-4EDD-A9A3-086CADA53B67}">
      <dgm:prSet phldrT="[Text]"/>
      <dgm:spPr/>
      <dgm:t>
        <a:bodyPr/>
        <a:lstStyle/>
        <a:p>
          <a:r>
            <a:rPr lang="en-US" dirty="0" smtClean="0"/>
            <a:t>Value probability</a:t>
          </a:r>
        </a:p>
        <a:p>
          <a:endParaRPr lang="en-US" dirty="0" smtClean="0"/>
        </a:p>
        <a:p>
          <a:endParaRPr lang="en-US" dirty="0"/>
        </a:p>
      </dgm:t>
    </dgm:pt>
    <dgm:pt modelId="{BEAE7745-E425-4BE7-A8F5-C125134DB7FE}" type="parTrans" cxnId="{4CEE88E5-8347-45F2-BE61-1E49C9E7CCDB}">
      <dgm:prSet/>
      <dgm:spPr/>
      <dgm:t>
        <a:bodyPr/>
        <a:lstStyle/>
        <a:p>
          <a:endParaRPr lang="en-US"/>
        </a:p>
      </dgm:t>
    </dgm:pt>
    <dgm:pt modelId="{82C97A8C-2CDC-495E-AEA3-809EC9ED7513}" type="sibTrans" cxnId="{4CEE88E5-8347-45F2-BE61-1E49C9E7CCDB}">
      <dgm:prSet/>
      <dgm:spPr/>
      <dgm:t>
        <a:bodyPr/>
        <a:lstStyle/>
        <a:p>
          <a:endParaRPr lang="en-US"/>
        </a:p>
      </dgm:t>
    </dgm:pt>
    <dgm:pt modelId="{79E489BC-CE9A-4E4D-9616-36A2E277079D}" type="pres">
      <dgm:prSet presAssocID="{E8443356-3D5D-4554-85A0-EA122735975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18F5344-1146-4202-A9A1-6D45892679D1}" type="pres">
      <dgm:prSet presAssocID="{9E9321C8-4ACC-4335-843B-3D29B68F4DF2}" presName="node" presStyleLbl="node1" presStyleIdx="0" presStyleCnt="4" custScaleX="123845" custScaleY="1082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268051-0530-456F-B2CA-4BF190A95CE3}" type="pres">
      <dgm:prSet presAssocID="{9E9321C8-4ACC-4335-843B-3D29B68F4DF2}" presName="spNode" presStyleCnt="0"/>
      <dgm:spPr/>
    </dgm:pt>
    <dgm:pt modelId="{CB3E3235-9AB5-4F75-9B2E-9BE5DDCDFFCB}" type="pres">
      <dgm:prSet presAssocID="{D82F21B6-47EF-40F3-B5F5-CBB6D9439994}" presName="sibTrans" presStyleLbl="sibTrans1D1" presStyleIdx="0" presStyleCnt="4"/>
      <dgm:spPr/>
      <dgm:t>
        <a:bodyPr/>
        <a:lstStyle/>
        <a:p>
          <a:endParaRPr lang="en-US"/>
        </a:p>
      </dgm:t>
    </dgm:pt>
    <dgm:pt modelId="{642B6751-750B-46FE-B159-CAD1F0CAC968}" type="pres">
      <dgm:prSet presAssocID="{B56AA6C6-ADC0-40B7-BFBA-DD2BA3111A01}" presName="node" presStyleLbl="node1" presStyleIdx="1" presStyleCnt="4" custScaleX="122591" custScaleY="1110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2F43AD-4A23-4589-8DB2-6A42C9396439}" type="pres">
      <dgm:prSet presAssocID="{B56AA6C6-ADC0-40B7-BFBA-DD2BA3111A01}" presName="spNode" presStyleCnt="0"/>
      <dgm:spPr/>
    </dgm:pt>
    <dgm:pt modelId="{18E2C915-2EE9-45DF-9908-377951E6A4D2}" type="pres">
      <dgm:prSet presAssocID="{532E78CC-F3AF-4430-9E34-3BD653C262FF}" presName="sibTrans" presStyleLbl="sibTrans1D1" presStyleIdx="1" presStyleCnt="4"/>
      <dgm:spPr/>
      <dgm:t>
        <a:bodyPr/>
        <a:lstStyle/>
        <a:p>
          <a:endParaRPr lang="en-US"/>
        </a:p>
      </dgm:t>
    </dgm:pt>
    <dgm:pt modelId="{E89FA6F9-754D-404A-8CDB-3069F8EA226F}" type="pres">
      <dgm:prSet presAssocID="{9F0CE234-28CA-4326-97FC-28FA830E16B1}" presName="node" presStyleLbl="node1" presStyleIdx="2" presStyleCnt="4" custScaleX="127407" custScaleY="1061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41A849-0499-4720-9C97-9CF1F1DC8F89}" type="pres">
      <dgm:prSet presAssocID="{9F0CE234-28CA-4326-97FC-28FA830E16B1}" presName="spNode" presStyleCnt="0"/>
      <dgm:spPr/>
    </dgm:pt>
    <dgm:pt modelId="{1A2981E4-3183-4DBC-8F66-6A61E086966F}" type="pres">
      <dgm:prSet presAssocID="{7FD57F0D-D3D5-4B5C-9378-15E44610100E}" presName="sibTrans" presStyleLbl="sibTrans1D1" presStyleIdx="2" presStyleCnt="4"/>
      <dgm:spPr/>
      <dgm:t>
        <a:bodyPr/>
        <a:lstStyle/>
        <a:p>
          <a:endParaRPr lang="en-US"/>
        </a:p>
      </dgm:t>
    </dgm:pt>
    <dgm:pt modelId="{27B58AE0-FC4D-4B2F-AB16-DE1162131650}" type="pres">
      <dgm:prSet presAssocID="{6254016B-7327-4EDD-A9A3-086CADA53B67}" presName="node" presStyleLbl="node1" presStyleIdx="3" presStyleCnt="4" custScaleX="123040" custScaleY="1110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753F90-2031-40C6-B19E-7EE39560A72E}" type="pres">
      <dgm:prSet presAssocID="{6254016B-7327-4EDD-A9A3-086CADA53B67}" presName="spNode" presStyleCnt="0"/>
      <dgm:spPr/>
    </dgm:pt>
    <dgm:pt modelId="{3137AB93-AFD7-4958-B697-7C09A1486D4D}" type="pres">
      <dgm:prSet presAssocID="{82C97A8C-2CDC-495E-AEA3-809EC9ED7513}" presName="sibTrans" presStyleLbl="sibTrans1D1" presStyleIdx="3" presStyleCnt="4"/>
      <dgm:spPr/>
      <dgm:t>
        <a:bodyPr/>
        <a:lstStyle/>
        <a:p>
          <a:endParaRPr lang="en-US"/>
        </a:p>
      </dgm:t>
    </dgm:pt>
  </dgm:ptLst>
  <dgm:cxnLst>
    <dgm:cxn modelId="{8BE01D51-8830-4E44-8A8B-B49248CBD687}" type="presOf" srcId="{7FD57F0D-D3D5-4B5C-9378-15E44610100E}" destId="{1A2981E4-3183-4DBC-8F66-6A61E086966F}" srcOrd="0" destOrd="0" presId="urn:microsoft.com/office/officeart/2005/8/layout/cycle5"/>
    <dgm:cxn modelId="{DD2D7956-6D95-4E02-91EE-8223F5D0EA0A}" srcId="{E8443356-3D5D-4554-85A0-EA122735975B}" destId="{B56AA6C6-ADC0-40B7-BFBA-DD2BA3111A01}" srcOrd="1" destOrd="0" parTransId="{21F830B4-2759-4CED-B0FF-DE7BEEC9FB2B}" sibTransId="{532E78CC-F3AF-4430-9E34-3BD653C262FF}"/>
    <dgm:cxn modelId="{38D50451-D553-4C39-AA26-4686A2EBE430}" type="presOf" srcId="{B56AA6C6-ADC0-40B7-BFBA-DD2BA3111A01}" destId="{642B6751-750B-46FE-B159-CAD1F0CAC968}" srcOrd="0" destOrd="0" presId="urn:microsoft.com/office/officeart/2005/8/layout/cycle5"/>
    <dgm:cxn modelId="{05332F3B-DA0C-4503-8D34-E1F1797E3905}" type="presOf" srcId="{9F0CE234-28CA-4326-97FC-28FA830E16B1}" destId="{E89FA6F9-754D-404A-8CDB-3069F8EA226F}" srcOrd="0" destOrd="0" presId="urn:microsoft.com/office/officeart/2005/8/layout/cycle5"/>
    <dgm:cxn modelId="{01326F56-84CF-464A-8293-1696DEAE8324}" type="presOf" srcId="{82C97A8C-2CDC-495E-AEA3-809EC9ED7513}" destId="{3137AB93-AFD7-4958-B697-7C09A1486D4D}" srcOrd="0" destOrd="0" presId="urn:microsoft.com/office/officeart/2005/8/layout/cycle5"/>
    <dgm:cxn modelId="{4DAE9145-0BEA-4DF7-812C-BB68FD6C134D}" type="presOf" srcId="{6254016B-7327-4EDD-A9A3-086CADA53B67}" destId="{27B58AE0-FC4D-4B2F-AB16-DE1162131650}" srcOrd="0" destOrd="0" presId="urn:microsoft.com/office/officeart/2005/8/layout/cycle5"/>
    <dgm:cxn modelId="{4CEE88E5-8347-45F2-BE61-1E49C9E7CCDB}" srcId="{E8443356-3D5D-4554-85A0-EA122735975B}" destId="{6254016B-7327-4EDD-A9A3-086CADA53B67}" srcOrd="3" destOrd="0" parTransId="{BEAE7745-E425-4BE7-A8F5-C125134DB7FE}" sibTransId="{82C97A8C-2CDC-495E-AEA3-809EC9ED7513}"/>
    <dgm:cxn modelId="{4C5CEB0F-7041-4E1F-8245-79D050E44EEF}" type="presOf" srcId="{E8443356-3D5D-4554-85A0-EA122735975B}" destId="{79E489BC-CE9A-4E4D-9616-36A2E277079D}" srcOrd="0" destOrd="0" presId="urn:microsoft.com/office/officeart/2005/8/layout/cycle5"/>
    <dgm:cxn modelId="{919CC1F0-E138-4DFC-B977-2D9FFF1FC6F1}" srcId="{E8443356-3D5D-4554-85A0-EA122735975B}" destId="{9E9321C8-4ACC-4335-843B-3D29B68F4DF2}" srcOrd="0" destOrd="0" parTransId="{907F9EA3-5D57-47EC-9F6F-FB12D196CFD9}" sibTransId="{D82F21B6-47EF-40F3-B5F5-CBB6D9439994}"/>
    <dgm:cxn modelId="{9A74D8E8-D995-4C7A-8328-E894CF95FB52}" type="presOf" srcId="{D82F21B6-47EF-40F3-B5F5-CBB6D9439994}" destId="{CB3E3235-9AB5-4F75-9B2E-9BE5DDCDFFCB}" srcOrd="0" destOrd="0" presId="urn:microsoft.com/office/officeart/2005/8/layout/cycle5"/>
    <dgm:cxn modelId="{7EF32E45-BD1D-40CC-B2B0-775922F71DE2}" type="presOf" srcId="{532E78CC-F3AF-4430-9E34-3BD653C262FF}" destId="{18E2C915-2EE9-45DF-9908-377951E6A4D2}" srcOrd="0" destOrd="0" presId="urn:microsoft.com/office/officeart/2005/8/layout/cycle5"/>
    <dgm:cxn modelId="{0BCD7C2D-B08A-4565-ACA5-A4FC32ECE4DF}" type="presOf" srcId="{9E9321C8-4ACC-4335-843B-3D29B68F4DF2}" destId="{318F5344-1146-4202-A9A1-6D45892679D1}" srcOrd="0" destOrd="0" presId="urn:microsoft.com/office/officeart/2005/8/layout/cycle5"/>
    <dgm:cxn modelId="{7E51FC66-AFA0-4AE5-A3EA-0CAE4EE84B2B}" srcId="{E8443356-3D5D-4554-85A0-EA122735975B}" destId="{9F0CE234-28CA-4326-97FC-28FA830E16B1}" srcOrd="2" destOrd="0" parTransId="{607611C9-3BB4-40BF-8937-3731B4B31173}" sibTransId="{7FD57F0D-D3D5-4B5C-9378-15E44610100E}"/>
    <dgm:cxn modelId="{3CA8E77D-D415-448B-B0CE-B7ACAD6BE726}" type="presParOf" srcId="{79E489BC-CE9A-4E4D-9616-36A2E277079D}" destId="{318F5344-1146-4202-A9A1-6D45892679D1}" srcOrd="0" destOrd="0" presId="urn:microsoft.com/office/officeart/2005/8/layout/cycle5"/>
    <dgm:cxn modelId="{9E40BF57-A863-4B14-B03E-E42E48F90940}" type="presParOf" srcId="{79E489BC-CE9A-4E4D-9616-36A2E277079D}" destId="{50268051-0530-456F-B2CA-4BF190A95CE3}" srcOrd="1" destOrd="0" presId="urn:microsoft.com/office/officeart/2005/8/layout/cycle5"/>
    <dgm:cxn modelId="{0391140F-BE27-41AD-BCC5-62A40E1A03FD}" type="presParOf" srcId="{79E489BC-CE9A-4E4D-9616-36A2E277079D}" destId="{CB3E3235-9AB5-4F75-9B2E-9BE5DDCDFFCB}" srcOrd="2" destOrd="0" presId="urn:microsoft.com/office/officeart/2005/8/layout/cycle5"/>
    <dgm:cxn modelId="{8A1B5FC4-2265-41F8-93DB-B9A3E1D9A2FE}" type="presParOf" srcId="{79E489BC-CE9A-4E4D-9616-36A2E277079D}" destId="{642B6751-750B-46FE-B159-CAD1F0CAC968}" srcOrd="3" destOrd="0" presId="urn:microsoft.com/office/officeart/2005/8/layout/cycle5"/>
    <dgm:cxn modelId="{8F624157-C5B8-4D74-A5FE-253A66EA305B}" type="presParOf" srcId="{79E489BC-CE9A-4E4D-9616-36A2E277079D}" destId="{5F2F43AD-4A23-4589-8DB2-6A42C9396439}" srcOrd="4" destOrd="0" presId="urn:microsoft.com/office/officeart/2005/8/layout/cycle5"/>
    <dgm:cxn modelId="{0CD8932E-67CD-4B17-A5CD-6215F583726F}" type="presParOf" srcId="{79E489BC-CE9A-4E4D-9616-36A2E277079D}" destId="{18E2C915-2EE9-45DF-9908-377951E6A4D2}" srcOrd="5" destOrd="0" presId="urn:microsoft.com/office/officeart/2005/8/layout/cycle5"/>
    <dgm:cxn modelId="{1231175A-3BA6-4DE5-905C-31A18F2A8BD8}" type="presParOf" srcId="{79E489BC-CE9A-4E4D-9616-36A2E277079D}" destId="{E89FA6F9-754D-404A-8CDB-3069F8EA226F}" srcOrd="6" destOrd="0" presId="urn:microsoft.com/office/officeart/2005/8/layout/cycle5"/>
    <dgm:cxn modelId="{24CB4173-0064-4DD9-9F5E-9F061BB303AA}" type="presParOf" srcId="{79E489BC-CE9A-4E4D-9616-36A2E277079D}" destId="{0941A849-0499-4720-9C97-9CF1F1DC8F89}" srcOrd="7" destOrd="0" presId="urn:microsoft.com/office/officeart/2005/8/layout/cycle5"/>
    <dgm:cxn modelId="{B9C49076-ECAD-4D75-ADEC-8FC8C78DC50D}" type="presParOf" srcId="{79E489BC-CE9A-4E4D-9616-36A2E277079D}" destId="{1A2981E4-3183-4DBC-8F66-6A61E086966F}" srcOrd="8" destOrd="0" presId="urn:microsoft.com/office/officeart/2005/8/layout/cycle5"/>
    <dgm:cxn modelId="{18A76742-16DD-4F44-B43C-10A0258F011B}" type="presParOf" srcId="{79E489BC-CE9A-4E4D-9616-36A2E277079D}" destId="{27B58AE0-FC4D-4B2F-AB16-DE1162131650}" srcOrd="9" destOrd="0" presId="urn:microsoft.com/office/officeart/2005/8/layout/cycle5"/>
    <dgm:cxn modelId="{F288811B-540C-4439-A72D-939A7D0D2B6F}" type="presParOf" srcId="{79E489BC-CE9A-4E4D-9616-36A2E277079D}" destId="{97753F90-2031-40C6-B19E-7EE39560A72E}" srcOrd="10" destOrd="0" presId="urn:microsoft.com/office/officeart/2005/8/layout/cycle5"/>
    <dgm:cxn modelId="{E9D2F605-F3D3-4890-8572-001D69CA37CD}" type="presParOf" srcId="{79E489BC-CE9A-4E4D-9616-36A2E277079D}" destId="{3137AB93-AFD7-4958-B697-7C09A1486D4D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29BBF65-A38C-4D67-BF72-ABFAA066975B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37F398-B729-49B9-9D9B-174E33C3D9A4}">
      <dgm:prSet/>
      <dgm:spPr/>
      <dgm:t>
        <a:bodyPr/>
        <a:lstStyle/>
        <a:p>
          <a:pPr rtl="0"/>
          <a:r>
            <a:rPr lang="en-US" b="0" i="0" baseline="0" dirty="0" smtClean="0"/>
            <a:t>Query </a:t>
          </a:r>
        </a:p>
        <a:p>
          <a:pPr rtl="0"/>
          <a:r>
            <a:rPr lang="en-US" b="0" i="0" baseline="0" dirty="0" smtClean="0"/>
            <a:t>Answering</a:t>
          </a:r>
          <a:endParaRPr lang="en-US" b="0" i="0" baseline="0" dirty="0"/>
        </a:p>
      </dgm:t>
    </dgm:pt>
    <dgm:pt modelId="{A19BA890-DCF2-421C-AF22-A38408F7C63D}" type="sibTrans" cxnId="{0248E023-58E9-47FC-A36A-82E1FD301E8C}">
      <dgm:prSet/>
      <dgm:spPr/>
      <dgm:t>
        <a:bodyPr/>
        <a:lstStyle/>
        <a:p>
          <a:endParaRPr lang="en-US"/>
        </a:p>
      </dgm:t>
    </dgm:pt>
    <dgm:pt modelId="{55155DA6-0E27-4C98-814B-7881A255057D}" type="parTrans" cxnId="{0248E023-58E9-47FC-A36A-82E1FD301E8C}">
      <dgm:prSet/>
      <dgm:spPr/>
      <dgm:t>
        <a:bodyPr/>
        <a:lstStyle/>
        <a:p>
          <a:endParaRPr lang="en-US"/>
        </a:p>
      </dgm:t>
    </dgm:pt>
    <dgm:pt modelId="{5C0A8ABB-890F-44E2-A92D-21B67FDFC8D6}">
      <dgm:prSet custT="1"/>
      <dgm:spPr/>
      <dgm:t>
        <a:bodyPr/>
        <a:lstStyle/>
        <a:p>
          <a:pPr rtl="0"/>
          <a:r>
            <a:rPr lang="en-US" sz="1600" b="0" i="0" baseline="0" dirty="0" smtClean="0"/>
            <a:t>Data </a:t>
          </a:r>
        </a:p>
        <a:p>
          <a:pPr rtl="0"/>
          <a:r>
            <a:rPr lang="en-US" sz="1600" b="0" i="0" baseline="0" dirty="0" smtClean="0"/>
            <a:t>Fusion</a:t>
          </a:r>
          <a:endParaRPr lang="en-US" sz="1600" dirty="0"/>
        </a:p>
      </dgm:t>
    </dgm:pt>
    <dgm:pt modelId="{8D414579-B374-4DA1-A3DB-97BDEB49D407}" type="sibTrans" cxnId="{C7A757E1-C2D9-4864-BC76-0E4DE4040556}">
      <dgm:prSet/>
      <dgm:spPr/>
      <dgm:t>
        <a:bodyPr/>
        <a:lstStyle/>
        <a:p>
          <a:endParaRPr lang="en-US"/>
        </a:p>
      </dgm:t>
    </dgm:pt>
    <dgm:pt modelId="{4AE8D4A8-EC60-484A-A8FA-810E85AD8F07}" type="parTrans" cxnId="{C7A757E1-C2D9-4864-BC76-0E4DE4040556}">
      <dgm:prSet/>
      <dgm:spPr/>
      <dgm:t>
        <a:bodyPr/>
        <a:lstStyle/>
        <a:p>
          <a:endParaRPr lang="en-US"/>
        </a:p>
      </dgm:t>
    </dgm:pt>
    <dgm:pt modelId="{5A6C2F4D-6684-40D5-9F76-885AB4AB409E}">
      <dgm:prSet/>
      <dgm:spPr/>
      <dgm:t>
        <a:bodyPr/>
        <a:lstStyle/>
        <a:p>
          <a:pPr rtl="0"/>
          <a:r>
            <a:rPr lang="en-US" b="0" i="0" baseline="0" dirty="0" smtClean="0"/>
            <a:t>Record </a:t>
          </a:r>
        </a:p>
        <a:p>
          <a:pPr rtl="0"/>
          <a:r>
            <a:rPr lang="en-US" b="0" i="0" baseline="0" dirty="0" smtClean="0"/>
            <a:t>Linkage</a:t>
          </a:r>
          <a:endParaRPr lang="en-US" dirty="0"/>
        </a:p>
      </dgm:t>
    </dgm:pt>
    <dgm:pt modelId="{F3CBEAA0-7B14-4DBC-A2A7-25332FE15849}" type="parTrans" cxnId="{045640EA-EF28-4963-901B-9C582CCEC766}">
      <dgm:prSet/>
      <dgm:spPr/>
      <dgm:t>
        <a:bodyPr/>
        <a:lstStyle/>
        <a:p>
          <a:endParaRPr lang="en-US"/>
        </a:p>
      </dgm:t>
    </dgm:pt>
    <dgm:pt modelId="{333E5471-4D2A-4048-ABF6-C9A7A438FC82}" type="sibTrans" cxnId="{045640EA-EF28-4963-901B-9C582CCEC766}">
      <dgm:prSet/>
      <dgm:spPr/>
      <dgm:t>
        <a:bodyPr/>
        <a:lstStyle/>
        <a:p>
          <a:endParaRPr lang="en-US"/>
        </a:p>
      </dgm:t>
    </dgm:pt>
    <dgm:pt modelId="{50C9C410-89AC-4A14-B432-85E5201F9348}">
      <dgm:prSet custT="1"/>
      <dgm:spPr/>
      <dgm:t>
        <a:bodyPr/>
        <a:lstStyle/>
        <a:p>
          <a:pPr rtl="0"/>
          <a:r>
            <a:rPr lang="en-US" sz="1600" b="0" i="0" baseline="0" dirty="0" smtClean="0"/>
            <a:t>Truth discovery</a:t>
          </a:r>
          <a:endParaRPr lang="en-US" sz="1600" b="0" i="0" baseline="0" dirty="0"/>
        </a:p>
      </dgm:t>
    </dgm:pt>
    <dgm:pt modelId="{84359112-1246-4875-95A5-09A0109EA051}" type="parTrans" cxnId="{51033ECF-30ED-42DB-AFE3-C96AE6B1E6CF}">
      <dgm:prSet/>
      <dgm:spPr/>
      <dgm:t>
        <a:bodyPr/>
        <a:lstStyle/>
        <a:p>
          <a:endParaRPr lang="en-US"/>
        </a:p>
      </dgm:t>
    </dgm:pt>
    <dgm:pt modelId="{7901979B-08DF-421A-82A9-89FC4EBD4CD0}" type="sibTrans" cxnId="{51033ECF-30ED-42DB-AFE3-C96AE6B1E6CF}">
      <dgm:prSet/>
      <dgm:spPr/>
      <dgm:t>
        <a:bodyPr/>
        <a:lstStyle/>
        <a:p>
          <a:endParaRPr lang="en-US"/>
        </a:p>
      </dgm:t>
    </dgm:pt>
    <dgm:pt modelId="{558636EB-AC2B-446D-A458-985AE276FCF3}">
      <dgm:prSet custT="1"/>
      <dgm:spPr/>
      <dgm:t>
        <a:bodyPr/>
        <a:lstStyle/>
        <a:p>
          <a:pPr rtl="0"/>
          <a:r>
            <a:rPr lang="en-US" sz="1600" b="0" i="0" baseline="0" dirty="0" smtClean="0"/>
            <a:t>Integrating probabilistic data</a:t>
          </a:r>
          <a:endParaRPr lang="en-US" sz="1600" b="0" i="0" baseline="0" dirty="0"/>
        </a:p>
      </dgm:t>
    </dgm:pt>
    <dgm:pt modelId="{1E53323D-C6CE-4A1E-8C6B-99B9F7A38E05}" type="parTrans" cxnId="{03AF68B9-A753-442B-A9EC-C55D18FCD596}">
      <dgm:prSet/>
      <dgm:spPr/>
      <dgm:t>
        <a:bodyPr/>
        <a:lstStyle/>
        <a:p>
          <a:endParaRPr lang="en-US"/>
        </a:p>
      </dgm:t>
    </dgm:pt>
    <dgm:pt modelId="{0CF4A28A-D498-4688-96DB-3BA16A0DE7D7}" type="sibTrans" cxnId="{03AF68B9-A753-442B-A9EC-C55D18FCD596}">
      <dgm:prSet/>
      <dgm:spPr/>
      <dgm:t>
        <a:bodyPr/>
        <a:lstStyle/>
        <a:p>
          <a:endParaRPr lang="en-US"/>
        </a:p>
      </dgm:t>
    </dgm:pt>
    <dgm:pt modelId="{576B6E93-91FD-4C91-A104-6093DEFAFB8C}">
      <dgm:prSet custT="1"/>
      <dgm:spPr/>
      <dgm:t>
        <a:bodyPr/>
        <a:lstStyle/>
        <a:p>
          <a:pPr rtl="0"/>
          <a:r>
            <a:rPr lang="en-US" sz="1400" b="0" i="0" baseline="0" dirty="0" smtClean="0"/>
            <a:t>Improve record linkage</a:t>
          </a:r>
          <a:endParaRPr lang="en-US" sz="1400" b="0" i="0" baseline="0" dirty="0"/>
        </a:p>
      </dgm:t>
    </dgm:pt>
    <dgm:pt modelId="{A8320279-2D80-4D0C-B00B-3DB5591F66DF}" type="parTrans" cxnId="{EB2BEC5E-65A2-4445-BC25-312A61DD0581}">
      <dgm:prSet/>
      <dgm:spPr/>
      <dgm:t>
        <a:bodyPr/>
        <a:lstStyle/>
        <a:p>
          <a:endParaRPr lang="en-US"/>
        </a:p>
      </dgm:t>
    </dgm:pt>
    <dgm:pt modelId="{0F0C350F-3538-4782-B8D7-F8210CF57D45}" type="sibTrans" cxnId="{EB2BEC5E-65A2-4445-BC25-312A61DD0581}">
      <dgm:prSet/>
      <dgm:spPr/>
      <dgm:t>
        <a:bodyPr/>
        <a:lstStyle/>
        <a:p>
          <a:endParaRPr lang="en-US"/>
        </a:p>
      </dgm:t>
    </dgm:pt>
    <dgm:pt modelId="{022A5639-9692-451F-AE84-944BE166EC2F}">
      <dgm:prSet custT="1"/>
      <dgm:spPr/>
      <dgm:t>
        <a:bodyPr/>
        <a:lstStyle/>
        <a:p>
          <a:pPr rtl="0"/>
          <a:r>
            <a:rPr lang="en-US" sz="1400" b="0" i="0" baseline="0" dirty="0" smtClean="0"/>
            <a:t>Distinguish bet wrong values and alter representations</a:t>
          </a:r>
          <a:endParaRPr lang="en-US" sz="1400" b="0" i="0" baseline="0" dirty="0"/>
        </a:p>
      </dgm:t>
    </dgm:pt>
    <dgm:pt modelId="{BCC13C93-0D8D-49AE-963A-AAF29F514E0E}" type="parTrans" cxnId="{283361C2-AE62-48A8-8C1C-0291995EF04D}">
      <dgm:prSet/>
      <dgm:spPr/>
      <dgm:t>
        <a:bodyPr/>
        <a:lstStyle/>
        <a:p>
          <a:endParaRPr lang="en-US"/>
        </a:p>
      </dgm:t>
    </dgm:pt>
    <dgm:pt modelId="{FBCCEBCB-8809-4CDC-AA94-6AB1EAC3CA60}" type="sibTrans" cxnId="{283361C2-AE62-48A8-8C1C-0291995EF04D}">
      <dgm:prSet/>
      <dgm:spPr/>
      <dgm:t>
        <a:bodyPr/>
        <a:lstStyle/>
        <a:p>
          <a:endParaRPr lang="en-US"/>
        </a:p>
      </dgm:t>
    </dgm:pt>
    <dgm:pt modelId="{AD06D490-824E-494E-977C-4F0BB1FD090F}">
      <dgm:prSet custT="1"/>
      <dgm:spPr/>
      <dgm:t>
        <a:bodyPr/>
        <a:lstStyle/>
        <a:p>
          <a:pPr rtl="0"/>
          <a:r>
            <a:rPr lang="en-US" sz="1600" b="0" i="0" baseline="0" dirty="0" smtClean="0"/>
            <a:t>Query optimization</a:t>
          </a:r>
          <a:endParaRPr lang="en-US" sz="1600" b="0" i="0" baseline="0" dirty="0"/>
        </a:p>
      </dgm:t>
    </dgm:pt>
    <dgm:pt modelId="{E471518A-5E1F-47DD-BBDB-524177747AA8}" type="parTrans" cxnId="{35E69093-46FC-4009-8C79-4C7CE8536636}">
      <dgm:prSet/>
      <dgm:spPr/>
      <dgm:t>
        <a:bodyPr/>
        <a:lstStyle/>
        <a:p>
          <a:endParaRPr lang="en-US"/>
        </a:p>
      </dgm:t>
    </dgm:pt>
    <dgm:pt modelId="{35DC4E97-4204-42BA-982A-296D87790109}" type="sibTrans" cxnId="{35E69093-46FC-4009-8C79-4C7CE8536636}">
      <dgm:prSet/>
      <dgm:spPr/>
      <dgm:t>
        <a:bodyPr/>
        <a:lstStyle/>
        <a:p>
          <a:endParaRPr lang="en-US"/>
        </a:p>
      </dgm:t>
    </dgm:pt>
    <dgm:pt modelId="{0A5AD115-659C-4B5B-B3DB-92725D6BE9A2}">
      <dgm:prSet custT="1"/>
      <dgm:spPr/>
      <dgm:t>
        <a:bodyPr/>
        <a:lstStyle/>
        <a:p>
          <a:pPr rtl="0"/>
          <a:r>
            <a:rPr lang="en-US" sz="1600" b="0" i="0" baseline="0" dirty="0" smtClean="0"/>
            <a:t>Improve schema matching</a:t>
          </a:r>
          <a:endParaRPr lang="en-US" sz="1600" b="0" i="0" baseline="0" dirty="0"/>
        </a:p>
      </dgm:t>
    </dgm:pt>
    <dgm:pt modelId="{327B5B5B-3831-43EF-B976-34278909B5B8}" type="parTrans" cxnId="{EF4E178D-B192-4FD7-8EB4-9899CC908537}">
      <dgm:prSet/>
      <dgm:spPr/>
      <dgm:t>
        <a:bodyPr/>
        <a:lstStyle/>
        <a:p>
          <a:endParaRPr lang="en-US"/>
        </a:p>
      </dgm:t>
    </dgm:pt>
    <dgm:pt modelId="{F6F0C98B-D05C-4805-BF2D-8B9B0D8EC038}" type="sibTrans" cxnId="{EF4E178D-B192-4FD7-8EB4-9899CC908537}">
      <dgm:prSet/>
      <dgm:spPr/>
      <dgm:t>
        <a:bodyPr/>
        <a:lstStyle/>
        <a:p>
          <a:endParaRPr lang="en-US"/>
        </a:p>
      </dgm:t>
    </dgm:pt>
    <dgm:pt modelId="{CE8B0FDB-3D96-4408-AEF7-124BD9C2BB80}">
      <dgm:prSet/>
      <dgm:spPr/>
      <dgm:t>
        <a:bodyPr/>
        <a:lstStyle/>
        <a:p>
          <a:r>
            <a:rPr lang="en-US" b="0" i="0" baseline="0" dirty="0" smtClean="0"/>
            <a:t>Source </a:t>
          </a:r>
          <a:r>
            <a:rPr lang="en-US" b="0" i="0" baseline="0" dirty="0" err="1" smtClean="0"/>
            <a:t>Recom-mendation</a:t>
          </a:r>
          <a:endParaRPr lang="en-US" dirty="0"/>
        </a:p>
      </dgm:t>
    </dgm:pt>
    <dgm:pt modelId="{1FDCCDC4-2181-4FBF-A393-C2C5EBC697A9}" type="parTrans" cxnId="{CEFD004E-D65F-482A-92D7-00074F691F3C}">
      <dgm:prSet/>
      <dgm:spPr/>
      <dgm:t>
        <a:bodyPr/>
        <a:lstStyle/>
        <a:p>
          <a:endParaRPr lang="en-US"/>
        </a:p>
      </dgm:t>
    </dgm:pt>
    <dgm:pt modelId="{2C4F33F5-F5B8-470C-A7BC-3DC5D89A560D}" type="sibTrans" cxnId="{CEFD004E-D65F-482A-92D7-00074F691F3C}">
      <dgm:prSet/>
      <dgm:spPr/>
      <dgm:t>
        <a:bodyPr/>
        <a:lstStyle/>
        <a:p>
          <a:endParaRPr lang="en-US"/>
        </a:p>
      </dgm:t>
    </dgm:pt>
    <dgm:pt modelId="{C8B05128-353E-46CF-B7AD-0835A87342D0}">
      <dgm:prSet custT="1"/>
      <dgm:spPr/>
      <dgm:t>
        <a:bodyPr/>
        <a:lstStyle/>
        <a:p>
          <a:pPr rtl="0"/>
          <a:r>
            <a:rPr lang="en-US" sz="1600" b="0" i="0" baseline="0" dirty="0" smtClean="0"/>
            <a:t>Recommend trustworthy , up-to-date, and independent sources</a:t>
          </a:r>
          <a:endParaRPr lang="en-US" sz="1600" b="0" i="0" baseline="0" dirty="0"/>
        </a:p>
      </dgm:t>
    </dgm:pt>
    <dgm:pt modelId="{8C508842-26FE-4080-8F63-074C563013DB}" type="parTrans" cxnId="{F064DA68-01AF-45D9-B14D-1A9C2747420C}">
      <dgm:prSet/>
      <dgm:spPr/>
      <dgm:t>
        <a:bodyPr/>
        <a:lstStyle/>
        <a:p>
          <a:endParaRPr lang="en-US"/>
        </a:p>
      </dgm:t>
    </dgm:pt>
    <dgm:pt modelId="{10A518F4-4947-4AE1-94C6-A48BF1F3CFCB}" type="sibTrans" cxnId="{F064DA68-01AF-45D9-B14D-1A9C2747420C}">
      <dgm:prSet/>
      <dgm:spPr/>
      <dgm:t>
        <a:bodyPr/>
        <a:lstStyle/>
        <a:p>
          <a:endParaRPr lang="en-US"/>
        </a:p>
      </dgm:t>
    </dgm:pt>
    <dgm:pt modelId="{443BD219-5822-4F6E-BB93-2494B0A240E4}" type="pres">
      <dgm:prSet presAssocID="{F29BBF65-A38C-4D67-BF72-ABFAA066975B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6D6EE49-E012-48E6-8B27-E2E50BA6844A}" type="pres">
      <dgm:prSet presAssocID="{5C0A8ABB-890F-44E2-A92D-21B67FDFC8D6}" presName="linNode" presStyleCnt="0"/>
      <dgm:spPr/>
    </dgm:pt>
    <dgm:pt modelId="{F346F691-C50D-4DD3-8ED0-478AF5B91B50}" type="pres">
      <dgm:prSet presAssocID="{5C0A8ABB-890F-44E2-A92D-21B67FDFC8D6}" presName="parentShp" presStyleLbl="node1" presStyleIdx="0" presStyleCnt="4" custScaleX="859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B8E882-97B7-4F99-A713-B256A5CCCC5A}" type="pres">
      <dgm:prSet presAssocID="{5C0A8ABB-890F-44E2-A92D-21B67FDFC8D6}" presName="childShp" presStyleLbl="bgAccFollowNode1" presStyleIdx="0" presStyleCnt="4" custScaleX="1371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43BE56-0B31-438F-8ED8-57EB9DF47CCC}" type="pres">
      <dgm:prSet presAssocID="{8D414579-B374-4DA1-A3DB-97BDEB49D407}" presName="spacing" presStyleCnt="0"/>
      <dgm:spPr/>
    </dgm:pt>
    <dgm:pt modelId="{16929669-93CC-47FB-AF21-63B338EF2FA6}" type="pres">
      <dgm:prSet presAssocID="{5A6C2F4D-6684-40D5-9F76-885AB4AB409E}" presName="linNode" presStyleCnt="0"/>
      <dgm:spPr/>
    </dgm:pt>
    <dgm:pt modelId="{75707184-5CCD-4FAC-9D39-00D432E38109}" type="pres">
      <dgm:prSet presAssocID="{5A6C2F4D-6684-40D5-9F76-885AB4AB409E}" presName="parentShp" presStyleLbl="node1" presStyleIdx="1" presStyleCnt="4" custScaleX="824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C31B69-8191-4786-9688-A878D9F4CB83}" type="pres">
      <dgm:prSet presAssocID="{5A6C2F4D-6684-40D5-9F76-885AB4AB409E}" presName="childShp" presStyleLbl="bgAccFollowNode1" presStyleIdx="1" presStyleCnt="4" custScaleX="132051" custScaleY="1029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0ED69D-CDE6-4B67-BA17-50D5FF258441}" type="pres">
      <dgm:prSet presAssocID="{333E5471-4D2A-4048-ABF6-C9A7A438FC82}" presName="spacing" presStyleCnt="0"/>
      <dgm:spPr/>
    </dgm:pt>
    <dgm:pt modelId="{3EDB0092-ED94-4735-A109-5F19FC7520E1}" type="pres">
      <dgm:prSet presAssocID="{BD37F398-B729-49B9-9D9B-174E33C3D9A4}" presName="linNode" presStyleCnt="0"/>
      <dgm:spPr/>
    </dgm:pt>
    <dgm:pt modelId="{9195388E-CF6C-46F0-B198-03F7674D4CAA}" type="pres">
      <dgm:prSet presAssocID="{BD37F398-B729-49B9-9D9B-174E33C3D9A4}" presName="parentShp" presStyleLbl="node1" presStyleIdx="2" presStyleCnt="4" custScaleX="829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CC7D84-4185-4B15-B376-D138259969FB}" type="pres">
      <dgm:prSet presAssocID="{BD37F398-B729-49B9-9D9B-174E33C3D9A4}" presName="childShp" presStyleLbl="bgAccFollowNode1" presStyleIdx="2" presStyleCnt="4" custScaleX="1307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884943-CDB3-42A3-BAA6-0FBF93C98B89}" type="pres">
      <dgm:prSet presAssocID="{A19BA890-DCF2-421C-AF22-A38408F7C63D}" presName="spacing" presStyleCnt="0"/>
      <dgm:spPr/>
    </dgm:pt>
    <dgm:pt modelId="{34305305-4F20-4E9D-98C6-071690FB252C}" type="pres">
      <dgm:prSet presAssocID="{CE8B0FDB-3D96-4408-AEF7-124BD9C2BB80}" presName="linNode" presStyleCnt="0"/>
      <dgm:spPr/>
    </dgm:pt>
    <dgm:pt modelId="{34C77B2E-2473-437D-B98D-0E113A77BD82}" type="pres">
      <dgm:prSet presAssocID="{CE8B0FDB-3D96-4408-AEF7-124BD9C2BB80}" presName="parentShp" presStyleLbl="node1" presStyleIdx="3" presStyleCnt="4" custScaleX="730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F41D9D-0A92-46F5-AF4C-44677C6899F0}" type="pres">
      <dgm:prSet presAssocID="{CE8B0FDB-3D96-4408-AEF7-124BD9C2BB80}" presName="childShp" presStyleLbl="bgAccFollowNode1" presStyleIdx="3" presStyleCnt="4" custScaleX="1179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F4E178D-B192-4FD7-8EB4-9899CC908537}" srcId="{BD37F398-B729-49B9-9D9B-174E33C3D9A4}" destId="{0A5AD115-659C-4B5B-B3DB-92725D6BE9A2}" srcOrd="1" destOrd="0" parTransId="{327B5B5B-3831-43EF-B976-34278909B5B8}" sibTransId="{F6F0C98B-D05C-4805-BF2D-8B9B0D8EC038}"/>
    <dgm:cxn modelId="{F55EB460-9165-4854-8C44-5B49F697AB3D}" type="presOf" srcId="{CE8B0FDB-3D96-4408-AEF7-124BD9C2BB80}" destId="{34C77B2E-2473-437D-B98D-0E113A77BD82}" srcOrd="0" destOrd="0" presId="urn:microsoft.com/office/officeart/2005/8/layout/vList6"/>
    <dgm:cxn modelId="{CEFD004E-D65F-482A-92D7-00074F691F3C}" srcId="{F29BBF65-A38C-4D67-BF72-ABFAA066975B}" destId="{CE8B0FDB-3D96-4408-AEF7-124BD9C2BB80}" srcOrd="3" destOrd="0" parTransId="{1FDCCDC4-2181-4FBF-A393-C2C5EBC697A9}" sibTransId="{2C4F33F5-F5B8-470C-A7BC-3DC5D89A560D}"/>
    <dgm:cxn modelId="{3717B570-2466-4AAE-9C53-10E5BB9DE1A9}" type="presOf" srcId="{0A5AD115-659C-4B5B-B3DB-92725D6BE9A2}" destId="{69CC7D84-4185-4B15-B376-D138259969FB}" srcOrd="0" destOrd="1" presId="urn:microsoft.com/office/officeart/2005/8/layout/vList6"/>
    <dgm:cxn modelId="{6172087E-036E-4FCF-80B3-1F7B935E7CF3}" type="presOf" srcId="{576B6E93-91FD-4C91-A104-6093DEFAFB8C}" destId="{A7C31B69-8191-4786-9688-A878D9F4CB83}" srcOrd="0" destOrd="0" presId="urn:microsoft.com/office/officeart/2005/8/layout/vList6"/>
    <dgm:cxn modelId="{F79B0EB9-4BE4-448D-A878-FABCA4909D8B}" type="presOf" srcId="{5A6C2F4D-6684-40D5-9F76-885AB4AB409E}" destId="{75707184-5CCD-4FAC-9D39-00D432E38109}" srcOrd="0" destOrd="0" presId="urn:microsoft.com/office/officeart/2005/8/layout/vList6"/>
    <dgm:cxn modelId="{51033ECF-30ED-42DB-AFE3-C96AE6B1E6CF}" srcId="{5C0A8ABB-890F-44E2-A92D-21B67FDFC8D6}" destId="{50C9C410-89AC-4A14-B432-85E5201F9348}" srcOrd="0" destOrd="0" parTransId="{84359112-1246-4875-95A5-09A0109EA051}" sibTransId="{7901979B-08DF-421A-82A9-89FC4EBD4CD0}"/>
    <dgm:cxn modelId="{9BDD836D-734E-42F2-B19E-34AD139401FD}" type="presOf" srcId="{022A5639-9692-451F-AE84-944BE166EC2F}" destId="{A7C31B69-8191-4786-9688-A878D9F4CB83}" srcOrd="0" destOrd="1" presId="urn:microsoft.com/office/officeart/2005/8/layout/vList6"/>
    <dgm:cxn modelId="{03AF68B9-A753-442B-A9EC-C55D18FCD596}" srcId="{5C0A8ABB-890F-44E2-A92D-21B67FDFC8D6}" destId="{558636EB-AC2B-446D-A458-985AE276FCF3}" srcOrd="1" destOrd="0" parTransId="{1E53323D-C6CE-4A1E-8C6B-99B9F7A38E05}" sibTransId="{0CF4A28A-D498-4688-96DB-3BA16A0DE7D7}"/>
    <dgm:cxn modelId="{35E69093-46FC-4009-8C79-4C7CE8536636}" srcId="{BD37F398-B729-49B9-9D9B-174E33C3D9A4}" destId="{AD06D490-824E-494E-977C-4F0BB1FD090F}" srcOrd="0" destOrd="0" parTransId="{E471518A-5E1F-47DD-BBDB-524177747AA8}" sibTransId="{35DC4E97-4204-42BA-982A-296D87790109}"/>
    <dgm:cxn modelId="{283361C2-AE62-48A8-8C1C-0291995EF04D}" srcId="{5A6C2F4D-6684-40D5-9F76-885AB4AB409E}" destId="{022A5639-9692-451F-AE84-944BE166EC2F}" srcOrd="1" destOrd="0" parTransId="{BCC13C93-0D8D-49AE-963A-AAF29F514E0E}" sibTransId="{FBCCEBCB-8809-4CDC-AA94-6AB1EAC3CA60}"/>
    <dgm:cxn modelId="{680704E0-CD22-4307-A9D1-3F217559A501}" type="presOf" srcId="{50C9C410-89AC-4A14-B432-85E5201F9348}" destId="{D8B8E882-97B7-4F99-A713-B256A5CCCC5A}" srcOrd="0" destOrd="0" presId="urn:microsoft.com/office/officeart/2005/8/layout/vList6"/>
    <dgm:cxn modelId="{C24BF785-6358-4A81-BDDA-A44CBD1017B0}" type="presOf" srcId="{558636EB-AC2B-446D-A458-985AE276FCF3}" destId="{D8B8E882-97B7-4F99-A713-B256A5CCCC5A}" srcOrd="0" destOrd="1" presId="urn:microsoft.com/office/officeart/2005/8/layout/vList6"/>
    <dgm:cxn modelId="{EB2BEC5E-65A2-4445-BC25-312A61DD0581}" srcId="{5A6C2F4D-6684-40D5-9F76-885AB4AB409E}" destId="{576B6E93-91FD-4C91-A104-6093DEFAFB8C}" srcOrd="0" destOrd="0" parTransId="{A8320279-2D80-4D0C-B00B-3DB5591F66DF}" sibTransId="{0F0C350F-3538-4782-B8D7-F8210CF57D45}"/>
    <dgm:cxn modelId="{185F453E-A385-4286-AC59-344204F04343}" type="presOf" srcId="{AD06D490-824E-494E-977C-4F0BB1FD090F}" destId="{69CC7D84-4185-4B15-B376-D138259969FB}" srcOrd="0" destOrd="0" presId="urn:microsoft.com/office/officeart/2005/8/layout/vList6"/>
    <dgm:cxn modelId="{EBEDFCB0-79E3-4EB7-95F6-088AE1D942AB}" type="presOf" srcId="{F29BBF65-A38C-4D67-BF72-ABFAA066975B}" destId="{443BD219-5822-4F6E-BB93-2494B0A240E4}" srcOrd="0" destOrd="0" presId="urn:microsoft.com/office/officeart/2005/8/layout/vList6"/>
    <dgm:cxn modelId="{C7A757E1-C2D9-4864-BC76-0E4DE4040556}" srcId="{F29BBF65-A38C-4D67-BF72-ABFAA066975B}" destId="{5C0A8ABB-890F-44E2-A92D-21B67FDFC8D6}" srcOrd="0" destOrd="0" parTransId="{4AE8D4A8-EC60-484A-A8FA-810E85AD8F07}" sibTransId="{8D414579-B374-4DA1-A3DB-97BDEB49D407}"/>
    <dgm:cxn modelId="{0248E023-58E9-47FC-A36A-82E1FD301E8C}" srcId="{F29BBF65-A38C-4D67-BF72-ABFAA066975B}" destId="{BD37F398-B729-49B9-9D9B-174E33C3D9A4}" srcOrd="2" destOrd="0" parTransId="{55155DA6-0E27-4C98-814B-7881A255057D}" sibTransId="{A19BA890-DCF2-421C-AF22-A38408F7C63D}"/>
    <dgm:cxn modelId="{045640EA-EF28-4963-901B-9C582CCEC766}" srcId="{F29BBF65-A38C-4D67-BF72-ABFAA066975B}" destId="{5A6C2F4D-6684-40D5-9F76-885AB4AB409E}" srcOrd="1" destOrd="0" parTransId="{F3CBEAA0-7B14-4DBC-A2A7-25332FE15849}" sibTransId="{333E5471-4D2A-4048-ABF6-C9A7A438FC82}"/>
    <dgm:cxn modelId="{B2868CAC-E753-4410-8C68-0DF54CEEE8D5}" type="presOf" srcId="{BD37F398-B729-49B9-9D9B-174E33C3D9A4}" destId="{9195388E-CF6C-46F0-B198-03F7674D4CAA}" srcOrd="0" destOrd="0" presId="urn:microsoft.com/office/officeart/2005/8/layout/vList6"/>
    <dgm:cxn modelId="{513EA4D0-B0F1-4523-A9EA-16EDE13AD9B2}" type="presOf" srcId="{5C0A8ABB-890F-44E2-A92D-21B67FDFC8D6}" destId="{F346F691-C50D-4DD3-8ED0-478AF5B91B50}" srcOrd="0" destOrd="0" presId="urn:microsoft.com/office/officeart/2005/8/layout/vList6"/>
    <dgm:cxn modelId="{F064DA68-01AF-45D9-B14D-1A9C2747420C}" srcId="{CE8B0FDB-3D96-4408-AEF7-124BD9C2BB80}" destId="{C8B05128-353E-46CF-B7AD-0835A87342D0}" srcOrd="0" destOrd="0" parTransId="{8C508842-26FE-4080-8F63-074C563013DB}" sibTransId="{10A518F4-4947-4AE1-94C6-A48BF1F3CFCB}"/>
    <dgm:cxn modelId="{09DFF5E4-8F4C-4816-9670-B24E1FD2F571}" type="presOf" srcId="{C8B05128-353E-46CF-B7AD-0835A87342D0}" destId="{26F41D9D-0A92-46F5-AF4C-44677C6899F0}" srcOrd="0" destOrd="0" presId="urn:microsoft.com/office/officeart/2005/8/layout/vList6"/>
    <dgm:cxn modelId="{9A3FDAFF-C1A1-4B73-8567-9065101EDE3A}" type="presParOf" srcId="{443BD219-5822-4F6E-BB93-2494B0A240E4}" destId="{E6D6EE49-E012-48E6-8B27-E2E50BA6844A}" srcOrd="0" destOrd="0" presId="urn:microsoft.com/office/officeart/2005/8/layout/vList6"/>
    <dgm:cxn modelId="{3612346A-79EE-49B7-BAE6-29180D889DA9}" type="presParOf" srcId="{E6D6EE49-E012-48E6-8B27-E2E50BA6844A}" destId="{F346F691-C50D-4DD3-8ED0-478AF5B91B50}" srcOrd="0" destOrd="0" presId="urn:microsoft.com/office/officeart/2005/8/layout/vList6"/>
    <dgm:cxn modelId="{DC61B042-2343-4426-A180-A79F964A409B}" type="presParOf" srcId="{E6D6EE49-E012-48E6-8B27-E2E50BA6844A}" destId="{D8B8E882-97B7-4F99-A713-B256A5CCCC5A}" srcOrd="1" destOrd="0" presId="urn:microsoft.com/office/officeart/2005/8/layout/vList6"/>
    <dgm:cxn modelId="{DE37788E-6D39-4836-A66C-814A7E9C8139}" type="presParOf" srcId="{443BD219-5822-4F6E-BB93-2494B0A240E4}" destId="{DD43BE56-0B31-438F-8ED8-57EB9DF47CCC}" srcOrd="1" destOrd="0" presId="urn:microsoft.com/office/officeart/2005/8/layout/vList6"/>
    <dgm:cxn modelId="{D80AAD69-D925-464B-A3D8-FA27BCBA1768}" type="presParOf" srcId="{443BD219-5822-4F6E-BB93-2494B0A240E4}" destId="{16929669-93CC-47FB-AF21-63B338EF2FA6}" srcOrd="2" destOrd="0" presId="urn:microsoft.com/office/officeart/2005/8/layout/vList6"/>
    <dgm:cxn modelId="{96AE3EA2-A3D3-429D-AF5F-2FC76FA562FC}" type="presParOf" srcId="{16929669-93CC-47FB-AF21-63B338EF2FA6}" destId="{75707184-5CCD-4FAC-9D39-00D432E38109}" srcOrd="0" destOrd="0" presId="urn:microsoft.com/office/officeart/2005/8/layout/vList6"/>
    <dgm:cxn modelId="{2F3008C3-F804-4F54-9E09-2914E06AF147}" type="presParOf" srcId="{16929669-93CC-47FB-AF21-63B338EF2FA6}" destId="{A7C31B69-8191-4786-9688-A878D9F4CB83}" srcOrd="1" destOrd="0" presId="urn:microsoft.com/office/officeart/2005/8/layout/vList6"/>
    <dgm:cxn modelId="{04B1528C-BC53-412E-81E6-82EF9E6EE48A}" type="presParOf" srcId="{443BD219-5822-4F6E-BB93-2494B0A240E4}" destId="{3A0ED69D-CDE6-4B67-BA17-50D5FF258441}" srcOrd="3" destOrd="0" presId="urn:microsoft.com/office/officeart/2005/8/layout/vList6"/>
    <dgm:cxn modelId="{76B8F014-7F77-48A9-9171-3D67F26E316F}" type="presParOf" srcId="{443BD219-5822-4F6E-BB93-2494B0A240E4}" destId="{3EDB0092-ED94-4735-A109-5F19FC7520E1}" srcOrd="4" destOrd="0" presId="urn:microsoft.com/office/officeart/2005/8/layout/vList6"/>
    <dgm:cxn modelId="{F4D23869-3A42-4209-9D81-203F79BD6D91}" type="presParOf" srcId="{3EDB0092-ED94-4735-A109-5F19FC7520E1}" destId="{9195388E-CF6C-46F0-B198-03F7674D4CAA}" srcOrd="0" destOrd="0" presId="urn:microsoft.com/office/officeart/2005/8/layout/vList6"/>
    <dgm:cxn modelId="{1EF0420F-A399-4C9A-ADC9-286F982CBB13}" type="presParOf" srcId="{3EDB0092-ED94-4735-A109-5F19FC7520E1}" destId="{69CC7D84-4185-4B15-B376-D138259969FB}" srcOrd="1" destOrd="0" presId="urn:microsoft.com/office/officeart/2005/8/layout/vList6"/>
    <dgm:cxn modelId="{6E7EB490-8EED-4E16-BF46-6CBAEB46A6A9}" type="presParOf" srcId="{443BD219-5822-4F6E-BB93-2494B0A240E4}" destId="{22884943-CDB3-42A3-BAA6-0FBF93C98B89}" srcOrd="5" destOrd="0" presId="urn:microsoft.com/office/officeart/2005/8/layout/vList6"/>
    <dgm:cxn modelId="{4A48D96F-1B09-478D-B22B-D794C9DAD113}" type="presParOf" srcId="{443BD219-5822-4F6E-BB93-2494B0A240E4}" destId="{34305305-4F20-4E9D-98C6-071690FB252C}" srcOrd="6" destOrd="0" presId="urn:microsoft.com/office/officeart/2005/8/layout/vList6"/>
    <dgm:cxn modelId="{D0677D16-4C25-47AC-86CC-5CC70D24A020}" type="presParOf" srcId="{34305305-4F20-4E9D-98C6-071690FB252C}" destId="{34C77B2E-2473-437D-B98D-0E113A77BD82}" srcOrd="0" destOrd="0" presId="urn:microsoft.com/office/officeart/2005/8/layout/vList6"/>
    <dgm:cxn modelId="{98010B5D-EB4F-4107-AF63-4D6D4C109035}" type="presParOf" srcId="{34305305-4F20-4E9D-98C6-071690FB252C}" destId="{26F41D9D-0A92-46F5-AF4C-44677C6899F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AC93EA5-8A74-499A-A98E-184C7D7E06E2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B4978857-CE7A-4212-80E3-2739FFF7AD2E}">
      <dgm:prSet phldrT="[Text]" custT="1"/>
      <dgm:spPr/>
      <dgm:t>
        <a:bodyPr/>
        <a:lstStyle/>
        <a:p>
          <a:r>
            <a:rPr lang="en-US" sz="2000" dirty="0" smtClean="0">
              <a:solidFill>
                <a:schemeClr val="tx1"/>
              </a:solidFill>
            </a:rPr>
            <a:t>Copy detection</a:t>
          </a:r>
          <a:endParaRPr lang="en-US" sz="2000" dirty="0">
            <a:solidFill>
              <a:schemeClr val="tx1"/>
            </a:solidFill>
          </a:endParaRPr>
        </a:p>
      </dgm:t>
    </dgm:pt>
    <dgm:pt modelId="{20A2FDDA-8954-401B-A0BC-05ED6AE4380D}" type="parTrans" cxnId="{C0F05CF1-C0CF-431F-995E-B63BCB9F1350}">
      <dgm:prSet/>
      <dgm:spPr/>
      <dgm:t>
        <a:bodyPr/>
        <a:lstStyle/>
        <a:p>
          <a:endParaRPr lang="en-US" sz="2400"/>
        </a:p>
      </dgm:t>
    </dgm:pt>
    <dgm:pt modelId="{48F41246-6F4B-431C-A3A0-9FF4DA7499AD}" type="sibTrans" cxnId="{C0F05CF1-C0CF-431F-995E-B63BCB9F1350}">
      <dgm:prSet/>
      <dgm:spPr/>
      <dgm:t>
        <a:bodyPr/>
        <a:lstStyle/>
        <a:p>
          <a:endParaRPr lang="en-US" sz="2400"/>
        </a:p>
      </dgm:t>
    </dgm:pt>
    <dgm:pt modelId="{7366D333-C905-4001-B62A-8657DEC5188F}">
      <dgm:prSet phldrT="[Text]" custT="1"/>
      <dgm:spPr/>
      <dgm:t>
        <a:bodyPr/>
        <a:lstStyle/>
        <a:p>
          <a:r>
            <a:rPr lang="en-US" sz="2000" dirty="0" smtClean="0"/>
            <a:t>Applications in </a:t>
          </a:r>
          <a:br>
            <a:rPr lang="en-US" sz="2000" dirty="0" smtClean="0"/>
          </a:br>
          <a:r>
            <a:rPr lang="en-US" sz="2000" dirty="0" smtClean="0"/>
            <a:t>data integration</a:t>
          </a:r>
          <a:endParaRPr lang="en-US" sz="2000" dirty="0"/>
        </a:p>
      </dgm:t>
    </dgm:pt>
    <dgm:pt modelId="{1FE1055B-4786-49D9-BAA2-360E52E383FD}" type="parTrans" cxnId="{E42879BA-4A47-4F4C-A5C8-D7FEC97FC260}">
      <dgm:prSet/>
      <dgm:spPr/>
      <dgm:t>
        <a:bodyPr/>
        <a:lstStyle/>
        <a:p>
          <a:endParaRPr lang="en-US" sz="2400"/>
        </a:p>
      </dgm:t>
    </dgm:pt>
    <dgm:pt modelId="{09666653-3191-40E7-8A77-C038300A266C}" type="sibTrans" cxnId="{E42879BA-4A47-4F4C-A5C8-D7FEC97FC260}">
      <dgm:prSet/>
      <dgm:spPr/>
      <dgm:t>
        <a:bodyPr/>
        <a:lstStyle/>
        <a:p>
          <a:endParaRPr lang="en-US" sz="2400"/>
        </a:p>
      </dgm:t>
    </dgm:pt>
    <dgm:pt modelId="{6D0EC897-4BC4-4A18-9450-54EBE5EF9317}">
      <dgm:prSet phldrT="[Text]" custT="1"/>
      <dgm:spPr/>
      <dgm:t>
        <a:bodyPr/>
        <a:lstStyle/>
        <a:p>
          <a:r>
            <a:rPr lang="en-US" sz="1600" dirty="0" smtClean="0">
              <a:solidFill>
                <a:schemeClr val="tx1"/>
              </a:solidFill>
            </a:rPr>
            <a:t>Local detection </a:t>
          </a:r>
          <a:br>
            <a:rPr lang="en-US" sz="1600" dirty="0" smtClean="0">
              <a:solidFill>
                <a:schemeClr val="tx1"/>
              </a:solidFill>
            </a:rPr>
          </a:br>
          <a:r>
            <a:rPr lang="en-US" sz="1600" dirty="0" smtClean="0">
              <a:solidFill>
                <a:schemeClr val="tx1"/>
              </a:solidFill>
            </a:rPr>
            <a:t>[VLDB’09a]</a:t>
          </a:r>
          <a:endParaRPr lang="en-US" sz="1600" dirty="0">
            <a:solidFill>
              <a:schemeClr val="tx1"/>
            </a:solidFill>
          </a:endParaRPr>
        </a:p>
      </dgm:t>
    </dgm:pt>
    <dgm:pt modelId="{3C63FEDF-9E60-42B7-BACA-0F1100F4CB48}" type="parTrans" cxnId="{6551EFA0-934E-4C24-A23F-319A654A0F32}">
      <dgm:prSet/>
      <dgm:spPr/>
      <dgm:t>
        <a:bodyPr/>
        <a:lstStyle/>
        <a:p>
          <a:endParaRPr lang="en-US" sz="2400"/>
        </a:p>
      </dgm:t>
    </dgm:pt>
    <dgm:pt modelId="{BE3E0AC1-9964-4B0B-BED5-30C8623F3B23}" type="sibTrans" cxnId="{6551EFA0-934E-4C24-A23F-319A654A0F32}">
      <dgm:prSet/>
      <dgm:spPr/>
      <dgm:t>
        <a:bodyPr/>
        <a:lstStyle/>
        <a:p>
          <a:endParaRPr lang="en-US" sz="2400"/>
        </a:p>
      </dgm:t>
    </dgm:pt>
    <dgm:pt modelId="{C95FD0FB-7420-4212-B922-63159FE67857}">
      <dgm:prSet phldrT="[Text]" custT="1"/>
      <dgm:spPr/>
      <dgm:t>
        <a:bodyPr/>
        <a:lstStyle/>
        <a:p>
          <a:r>
            <a:rPr lang="en-US" sz="1600" dirty="0" smtClean="0">
              <a:solidFill>
                <a:schemeClr val="tx1"/>
              </a:solidFill>
            </a:rPr>
            <a:t>Global detection </a:t>
          </a:r>
          <a:br>
            <a:rPr lang="en-US" sz="1600" dirty="0" smtClean="0">
              <a:solidFill>
                <a:schemeClr val="tx1"/>
              </a:solidFill>
            </a:rPr>
          </a:br>
          <a:r>
            <a:rPr lang="en-US" sz="1600" dirty="0" smtClean="0">
              <a:solidFill>
                <a:schemeClr val="tx1"/>
              </a:solidFill>
            </a:rPr>
            <a:t>[VLDB’10a]</a:t>
          </a:r>
          <a:endParaRPr lang="en-US" sz="1600" dirty="0">
            <a:solidFill>
              <a:schemeClr val="tx1"/>
            </a:solidFill>
          </a:endParaRPr>
        </a:p>
      </dgm:t>
    </dgm:pt>
    <dgm:pt modelId="{2DE83EE1-DAFA-428A-A3B3-18DDB12584D9}" type="parTrans" cxnId="{DD7D845E-FDF8-499A-9177-754FC90E51E3}">
      <dgm:prSet/>
      <dgm:spPr/>
      <dgm:t>
        <a:bodyPr/>
        <a:lstStyle/>
        <a:p>
          <a:endParaRPr lang="en-US" sz="2400"/>
        </a:p>
      </dgm:t>
    </dgm:pt>
    <dgm:pt modelId="{C92A9B2C-299B-4ECF-9B04-7C9722F89E96}" type="sibTrans" cxnId="{DD7D845E-FDF8-499A-9177-754FC90E51E3}">
      <dgm:prSet/>
      <dgm:spPr/>
      <dgm:t>
        <a:bodyPr/>
        <a:lstStyle/>
        <a:p>
          <a:endParaRPr lang="en-US" sz="2400"/>
        </a:p>
      </dgm:t>
    </dgm:pt>
    <dgm:pt modelId="{2F88ACBD-9293-48DA-BE3E-F9CB46FE50C7}">
      <dgm:prSet phldrT="[Text]" custT="1"/>
      <dgm:spPr/>
      <dgm:t>
        <a:bodyPr/>
        <a:lstStyle/>
        <a:p>
          <a:r>
            <a:rPr lang="en-US" sz="1600" dirty="0" smtClean="0">
              <a:solidFill>
                <a:schemeClr val="tx1"/>
              </a:solidFill>
            </a:rPr>
            <a:t>Detection w. dynamic data [VLDB’09b]</a:t>
          </a:r>
          <a:endParaRPr lang="en-US" sz="1600" dirty="0">
            <a:solidFill>
              <a:schemeClr val="tx1"/>
            </a:solidFill>
          </a:endParaRPr>
        </a:p>
      </dgm:t>
    </dgm:pt>
    <dgm:pt modelId="{ED6090C8-EDFF-4E64-91F0-A6735C92A1BD}" type="parTrans" cxnId="{D8F83C1F-245F-40D0-B972-85D68AF16E82}">
      <dgm:prSet/>
      <dgm:spPr/>
      <dgm:t>
        <a:bodyPr/>
        <a:lstStyle/>
        <a:p>
          <a:endParaRPr lang="en-US" sz="2400"/>
        </a:p>
      </dgm:t>
    </dgm:pt>
    <dgm:pt modelId="{839D3995-F7F1-43FE-95CE-8F1B3EBC13E2}" type="sibTrans" cxnId="{D8F83C1F-245F-40D0-B972-85D68AF16E82}">
      <dgm:prSet/>
      <dgm:spPr/>
      <dgm:t>
        <a:bodyPr/>
        <a:lstStyle/>
        <a:p>
          <a:endParaRPr lang="en-US" sz="2400"/>
        </a:p>
      </dgm:t>
    </dgm:pt>
    <dgm:pt modelId="{5CE005B6-9CCF-4DF9-B944-ECEC68BB9591}">
      <dgm:prSet custT="1"/>
      <dgm:spPr/>
      <dgm:t>
        <a:bodyPr/>
        <a:lstStyle/>
        <a:p>
          <a:r>
            <a:rPr lang="en-US" sz="1600" dirty="0" smtClean="0"/>
            <a:t>Visualization</a:t>
          </a:r>
          <a:br>
            <a:rPr lang="en-US" sz="1600" dirty="0" smtClean="0"/>
          </a:br>
          <a:r>
            <a:rPr lang="en-US" sz="1600" dirty="0" smtClean="0"/>
            <a:t>[VLDB’10 demo]</a:t>
          </a:r>
          <a:endParaRPr lang="en-US" sz="1600" dirty="0"/>
        </a:p>
      </dgm:t>
    </dgm:pt>
    <dgm:pt modelId="{823672D7-A357-4642-B40A-7C9C6D4BF5CF}" type="parTrans" cxnId="{A93D3503-CA62-4E16-AAB9-BE3044EA2A5F}">
      <dgm:prSet/>
      <dgm:spPr/>
      <dgm:t>
        <a:bodyPr/>
        <a:lstStyle/>
        <a:p>
          <a:endParaRPr lang="en-US" sz="2400"/>
        </a:p>
      </dgm:t>
    </dgm:pt>
    <dgm:pt modelId="{FCA0E475-CF37-4FF4-AEBD-B4FC8A748AB5}" type="sibTrans" cxnId="{A93D3503-CA62-4E16-AAB9-BE3044EA2A5F}">
      <dgm:prSet/>
      <dgm:spPr/>
      <dgm:t>
        <a:bodyPr/>
        <a:lstStyle/>
        <a:p>
          <a:endParaRPr lang="en-US" sz="2400"/>
        </a:p>
      </dgm:t>
    </dgm:pt>
    <dgm:pt modelId="{F9694997-2528-442D-B33C-BE3B1966DD73}">
      <dgm:prSet custT="1"/>
      <dgm:spPr/>
      <dgm:t>
        <a:bodyPr/>
        <a:lstStyle/>
        <a:p>
          <a:r>
            <a:rPr lang="en-US" sz="1600" dirty="0" smtClean="0"/>
            <a:t>Decision explanation</a:t>
          </a:r>
          <a:br>
            <a:rPr lang="en-US" sz="1600" dirty="0" smtClean="0"/>
          </a:br>
          <a:r>
            <a:rPr lang="en-US" sz="1600" dirty="0" smtClean="0"/>
            <a:t>[WWW’13]</a:t>
          </a:r>
          <a:br>
            <a:rPr lang="en-US" sz="1600" dirty="0" smtClean="0"/>
          </a:br>
          <a:endParaRPr lang="en-US" sz="1600" dirty="0"/>
        </a:p>
      </dgm:t>
    </dgm:pt>
    <dgm:pt modelId="{AF9CB605-E591-41DD-BA72-952C8ED2E275}" type="parTrans" cxnId="{8DF903BB-BB58-4948-B6FB-62CC2CC56388}">
      <dgm:prSet/>
      <dgm:spPr/>
      <dgm:t>
        <a:bodyPr/>
        <a:lstStyle/>
        <a:p>
          <a:endParaRPr lang="en-US" sz="2400"/>
        </a:p>
      </dgm:t>
    </dgm:pt>
    <dgm:pt modelId="{7EF094F7-B93B-4710-9594-6775C0703F8A}" type="sibTrans" cxnId="{8DF903BB-BB58-4948-B6FB-62CC2CC56388}">
      <dgm:prSet/>
      <dgm:spPr/>
      <dgm:t>
        <a:bodyPr/>
        <a:lstStyle/>
        <a:p>
          <a:endParaRPr lang="en-US" sz="2400"/>
        </a:p>
      </dgm:t>
    </dgm:pt>
    <dgm:pt modelId="{C4F79391-D6FE-4F82-B821-BBA05305518D}">
      <dgm:prSet phldrT="[Text]" custT="1"/>
      <dgm:spPr/>
      <dgm:t>
        <a:bodyPr/>
        <a:lstStyle/>
        <a:p>
          <a:r>
            <a:rPr lang="en-US" sz="1600" dirty="0" smtClean="0"/>
            <a:t>Truth discovery </a:t>
          </a:r>
          <a:br>
            <a:rPr lang="en-US" sz="1600" dirty="0" smtClean="0"/>
          </a:br>
          <a:r>
            <a:rPr lang="en-US" sz="1600" dirty="0" smtClean="0"/>
            <a:t>[VLDB’09a][VLDB’09b]</a:t>
          </a:r>
          <a:endParaRPr lang="en-US" sz="1600" dirty="0"/>
        </a:p>
      </dgm:t>
    </dgm:pt>
    <dgm:pt modelId="{7332FF2F-7643-4C0E-A1AD-9257E69D231A}" type="parTrans" cxnId="{1AC92266-BBEA-4F96-802B-843B92CA394B}">
      <dgm:prSet/>
      <dgm:spPr/>
      <dgm:t>
        <a:bodyPr/>
        <a:lstStyle/>
        <a:p>
          <a:endParaRPr lang="en-US" sz="2400"/>
        </a:p>
      </dgm:t>
    </dgm:pt>
    <dgm:pt modelId="{19A3EABC-A4C1-427F-A0FC-4D96AB60E652}" type="sibTrans" cxnId="{1AC92266-BBEA-4F96-802B-843B92CA394B}">
      <dgm:prSet/>
      <dgm:spPr/>
      <dgm:t>
        <a:bodyPr/>
        <a:lstStyle/>
        <a:p>
          <a:endParaRPr lang="en-US" sz="2400"/>
        </a:p>
      </dgm:t>
    </dgm:pt>
    <dgm:pt modelId="{C9781523-4212-44DB-8C13-71E60E489575}">
      <dgm:prSet phldrT="[Text]" custT="1"/>
      <dgm:spPr/>
      <dgm:t>
        <a:bodyPr/>
        <a:lstStyle/>
        <a:p>
          <a:r>
            <a:rPr lang="en-US" sz="1600" dirty="0" smtClean="0"/>
            <a:t>Query answering </a:t>
          </a:r>
          <a:br>
            <a:rPr lang="en-US" sz="1600" dirty="0" smtClean="0"/>
          </a:br>
          <a:r>
            <a:rPr lang="en-US" sz="1600" dirty="0" smtClean="0"/>
            <a:t>[VLDB’11][EDBT’11]</a:t>
          </a:r>
          <a:endParaRPr lang="en-US" sz="1600" dirty="0"/>
        </a:p>
      </dgm:t>
    </dgm:pt>
    <dgm:pt modelId="{81944F0F-4BED-44DA-B90B-46D565FFA447}" type="parTrans" cxnId="{8C51F10E-A611-4CCA-8230-5BCD7A353843}">
      <dgm:prSet/>
      <dgm:spPr/>
      <dgm:t>
        <a:bodyPr/>
        <a:lstStyle/>
        <a:p>
          <a:endParaRPr lang="en-US" sz="2400"/>
        </a:p>
      </dgm:t>
    </dgm:pt>
    <dgm:pt modelId="{9F92288D-5A77-4554-8D02-31A9F88D520E}" type="sibTrans" cxnId="{8C51F10E-A611-4CCA-8230-5BCD7A353843}">
      <dgm:prSet/>
      <dgm:spPr/>
      <dgm:t>
        <a:bodyPr/>
        <a:lstStyle/>
        <a:p>
          <a:endParaRPr lang="en-US" sz="2400"/>
        </a:p>
      </dgm:t>
    </dgm:pt>
    <dgm:pt modelId="{73AC879E-0038-448D-8445-FC93E2B36C5C}">
      <dgm:prSet phldrT="[Text]" custT="1"/>
      <dgm:spPr/>
      <dgm:t>
        <a:bodyPr/>
        <a:lstStyle/>
        <a:p>
          <a:r>
            <a:rPr lang="en-US" sz="1600" dirty="0" smtClean="0"/>
            <a:t>Record linkage </a:t>
          </a:r>
          <a:br>
            <a:rPr lang="en-US" sz="1600" dirty="0" smtClean="0"/>
          </a:br>
          <a:r>
            <a:rPr lang="en-US" sz="1600" dirty="0" smtClean="0"/>
            <a:t>[VLDB’10b]</a:t>
          </a:r>
          <a:endParaRPr lang="en-US" sz="1600" dirty="0"/>
        </a:p>
      </dgm:t>
    </dgm:pt>
    <dgm:pt modelId="{87D695C7-8AA4-4B2D-95BF-4A7661B91CF5}" type="parTrans" cxnId="{6285E3A8-9E94-4EA2-949D-7EA4C01E99C7}">
      <dgm:prSet/>
      <dgm:spPr/>
      <dgm:t>
        <a:bodyPr/>
        <a:lstStyle/>
        <a:p>
          <a:endParaRPr lang="en-US" sz="2400"/>
        </a:p>
      </dgm:t>
    </dgm:pt>
    <dgm:pt modelId="{5E683559-966F-4C6F-8076-38363D15695F}" type="sibTrans" cxnId="{6285E3A8-9E94-4EA2-949D-7EA4C01E99C7}">
      <dgm:prSet/>
      <dgm:spPr/>
      <dgm:t>
        <a:bodyPr/>
        <a:lstStyle/>
        <a:p>
          <a:endParaRPr lang="en-US" sz="2400"/>
        </a:p>
      </dgm:t>
    </dgm:pt>
    <dgm:pt modelId="{83943770-70FA-4B30-9B34-F8BC477796A8}">
      <dgm:prSet phldrT="[Text]" custT="1"/>
      <dgm:spPr/>
      <dgm:t>
        <a:bodyPr/>
        <a:lstStyle/>
        <a:p>
          <a:r>
            <a:rPr lang="en-US" sz="2000" dirty="0" smtClean="0"/>
            <a:t>Visualization and decision explanation</a:t>
          </a:r>
          <a:endParaRPr lang="en-US" sz="2000" dirty="0"/>
        </a:p>
      </dgm:t>
    </dgm:pt>
    <dgm:pt modelId="{356F3BFF-5DFD-4BC7-ACD7-43F316ABD543}" type="parTrans" cxnId="{51D5D5C1-A0F4-4F7D-A084-F3C38813B854}">
      <dgm:prSet/>
      <dgm:spPr/>
      <dgm:t>
        <a:bodyPr/>
        <a:lstStyle/>
        <a:p>
          <a:endParaRPr lang="en-US" sz="2400"/>
        </a:p>
      </dgm:t>
    </dgm:pt>
    <dgm:pt modelId="{A9053D5C-563F-4A60-AED5-1B46C1E2D05D}" type="sibTrans" cxnId="{51D5D5C1-A0F4-4F7D-A084-F3C38813B854}">
      <dgm:prSet/>
      <dgm:spPr/>
      <dgm:t>
        <a:bodyPr/>
        <a:lstStyle/>
        <a:p>
          <a:endParaRPr lang="en-US" sz="2400"/>
        </a:p>
      </dgm:t>
    </dgm:pt>
    <dgm:pt modelId="{EA520DA4-726E-4094-8E20-5E8EF1A99DB5}" type="pres">
      <dgm:prSet presAssocID="{DAC93EA5-8A74-499A-A98E-184C7D7E06E2}" presName="arrowDiagram" presStyleCnt="0">
        <dgm:presLayoutVars>
          <dgm:chMax val="5"/>
          <dgm:dir/>
          <dgm:resizeHandles val="exact"/>
        </dgm:presLayoutVars>
      </dgm:prSet>
      <dgm:spPr/>
    </dgm:pt>
    <dgm:pt modelId="{06954056-FCF6-4AFF-8095-EB445054C48A}" type="pres">
      <dgm:prSet presAssocID="{DAC93EA5-8A74-499A-A98E-184C7D7E06E2}" presName="arrow" presStyleLbl="bgShp" presStyleIdx="0" presStyleCnt="1" custAng="0" custScaleY="104026"/>
      <dgm:spPr/>
    </dgm:pt>
    <dgm:pt modelId="{F9E72637-802E-4634-8F53-84127E163F46}" type="pres">
      <dgm:prSet presAssocID="{DAC93EA5-8A74-499A-A98E-184C7D7E06E2}" presName="arrowDiagram3" presStyleCnt="0"/>
      <dgm:spPr/>
    </dgm:pt>
    <dgm:pt modelId="{F0D35BE8-2758-4E0D-81E4-1E08CB2F1509}" type="pres">
      <dgm:prSet presAssocID="{B4978857-CE7A-4212-80E3-2739FFF7AD2E}" presName="bullet3a" presStyleLbl="node1" presStyleIdx="0" presStyleCnt="3"/>
      <dgm:spPr/>
    </dgm:pt>
    <dgm:pt modelId="{545529E2-4889-477E-BC09-DBF9A598942C}" type="pres">
      <dgm:prSet presAssocID="{B4978857-CE7A-4212-80E3-2739FFF7AD2E}" presName="textBox3a" presStyleLbl="revTx" presStyleIdx="0" presStyleCnt="3" custScaleX="119777" custLinFactNeighborX="127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EF9F76-BF50-4E91-9E05-1AC750CAC923}" type="pres">
      <dgm:prSet presAssocID="{7366D333-C905-4001-B62A-8657DEC5188F}" presName="bullet3b" presStyleLbl="node1" presStyleIdx="1" presStyleCnt="3"/>
      <dgm:spPr/>
    </dgm:pt>
    <dgm:pt modelId="{029F075E-3563-4708-B00C-DB7524B56CA9}" type="pres">
      <dgm:prSet presAssocID="{7366D333-C905-4001-B62A-8657DEC5188F}" presName="textBox3b" presStyleLbl="revTx" presStyleIdx="1" presStyleCnt="3" custScaleX="136139" custScaleY="92196" custLinFactNeighborX="27336" custLinFactNeighborY="66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BE93F8-6932-4A89-A8EA-06388A6F11EF}" type="pres">
      <dgm:prSet presAssocID="{83943770-70FA-4B30-9B34-F8BC477796A8}" presName="bullet3c" presStyleLbl="node1" presStyleIdx="2" presStyleCnt="3"/>
      <dgm:spPr/>
    </dgm:pt>
    <dgm:pt modelId="{04488EDD-370D-4B3B-820E-8D61A0789BC5}" type="pres">
      <dgm:prSet presAssocID="{83943770-70FA-4B30-9B34-F8BC477796A8}" presName="textBox3c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42879BA-4A47-4F4C-A5C8-D7FEC97FC260}" srcId="{DAC93EA5-8A74-499A-A98E-184C7D7E06E2}" destId="{7366D333-C905-4001-B62A-8657DEC5188F}" srcOrd="1" destOrd="0" parTransId="{1FE1055B-4786-49D9-BAA2-360E52E383FD}" sibTransId="{09666653-3191-40E7-8A77-C038300A266C}"/>
    <dgm:cxn modelId="{FA450E4D-2FC2-4AF0-83CD-8DCE57BD64DD}" type="presOf" srcId="{DAC93EA5-8A74-499A-A98E-184C7D7E06E2}" destId="{EA520DA4-726E-4094-8E20-5E8EF1A99DB5}" srcOrd="0" destOrd="0" presId="urn:microsoft.com/office/officeart/2005/8/layout/arrow2"/>
    <dgm:cxn modelId="{75324108-6373-48EE-AD60-F2F314B1103A}" type="presOf" srcId="{7366D333-C905-4001-B62A-8657DEC5188F}" destId="{029F075E-3563-4708-B00C-DB7524B56CA9}" srcOrd="0" destOrd="0" presId="urn:microsoft.com/office/officeart/2005/8/layout/arrow2"/>
    <dgm:cxn modelId="{8DF903BB-BB58-4948-B6FB-62CC2CC56388}" srcId="{83943770-70FA-4B30-9B34-F8BC477796A8}" destId="{F9694997-2528-442D-B33C-BE3B1966DD73}" srcOrd="1" destOrd="0" parTransId="{AF9CB605-E591-41DD-BA72-952C8ED2E275}" sibTransId="{7EF094F7-B93B-4710-9594-6775C0703F8A}"/>
    <dgm:cxn modelId="{ADC465FC-E034-44DB-831A-B247BE9B4185}" type="presOf" srcId="{6D0EC897-4BC4-4A18-9450-54EBE5EF9317}" destId="{545529E2-4889-477E-BC09-DBF9A598942C}" srcOrd="0" destOrd="1" presId="urn:microsoft.com/office/officeart/2005/8/layout/arrow2"/>
    <dgm:cxn modelId="{0AE11384-A80F-47CB-9498-FA4A629379FC}" type="presOf" srcId="{C9781523-4212-44DB-8C13-71E60E489575}" destId="{029F075E-3563-4708-B00C-DB7524B56CA9}" srcOrd="0" destOrd="2" presId="urn:microsoft.com/office/officeart/2005/8/layout/arrow2"/>
    <dgm:cxn modelId="{70560A99-7A77-4D78-81F4-D8177C9DC92E}" type="presOf" srcId="{73AC879E-0038-448D-8445-FC93E2B36C5C}" destId="{029F075E-3563-4708-B00C-DB7524B56CA9}" srcOrd="0" destOrd="3" presId="urn:microsoft.com/office/officeart/2005/8/layout/arrow2"/>
    <dgm:cxn modelId="{CA1557AC-2F4B-42D6-AD51-230EB331D492}" type="presOf" srcId="{C95FD0FB-7420-4212-B922-63159FE67857}" destId="{545529E2-4889-477E-BC09-DBF9A598942C}" srcOrd="0" destOrd="2" presId="urn:microsoft.com/office/officeart/2005/8/layout/arrow2"/>
    <dgm:cxn modelId="{51D5D5C1-A0F4-4F7D-A084-F3C38813B854}" srcId="{DAC93EA5-8A74-499A-A98E-184C7D7E06E2}" destId="{83943770-70FA-4B30-9B34-F8BC477796A8}" srcOrd="2" destOrd="0" parTransId="{356F3BFF-5DFD-4BC7-ACD7-43F316ABD543}" sibTransId="{A9053D5C-563F-4A60-AED5-1B46C1E2D05D}"/>
    <dgm:cxn modelId="{6551EFA0-934E-4C24-A23F-319A654A0F32}" srcId="{B4978857-CE7A-4212-80E3-2739FFF7AD2E}" destId="{6D0EC897-4BC4-4A18-9450-54EBE5EF9317}" srcOrd="0" destOrd="0" parTransId="{3C63FEDF-9E60-42B7-BACA-0F1100F4CB48}" sibTransId="{BE3E0AC1-9964-4B0B-BED5-30C8623F3B23}"/>
    <dgm:cxn modelId="{6285E3A8-9E94-4EA2-949D-7EA4C01E99C7}" srcId="{7366D333-C905-4001-B62A-8657DEC5188F}" destId="{73AC879E-0038-448D-8445-FC93E2B36C5C}" srcOrd="2" destOrd="0" parTransId="{87D695C7-8AA4-4B2D-95BF-4A7661B91CF5}" sibTransId="{5E683559-966F-4C6F-8076-38363D15695F}"/>
    <dgm:cxn modelId="{DD7D845E-FDF8-499A-9177-754FC90E51E3}" srcId="{B4978857-CE7A-4212-80E3-2739FFF7AD2E}" destId="{C95FD0FB-7420-4212-B922-63159FE67857}" srcOrd="1" destOrd="0" parTransId="{2DE83EE1-DAFA-428A-A3B3-18DDB12584D9}" sibTransId="{C92A9B2C-299B-4ECF-9B04-7C9722F89E96}"/>
    <dgm:cxn modelId="{D1C03707-3E7F-461F-89C7-12928DF0304E}" type="presOf" srcId="{B4978857-CE7A-4212-80E3-2739FFF7AD2E}" destId="{545529E2-4889-477E-BC09-DBF9A598942C}" srcOrd="0" destOrd="0" presId="urn:microsoft.com/office/officeart/2005/8/layout/arrow2"/>
    <dgm:cxn modelId="{491E93B6-7755-429F-A8A5-12203985BA17}" type="presOf" srcId="{5CE005B6-9CCF-4DF9-B944-ECEC68BB9591}" destId="{04488EDD-370D-4B3B-820E-8D61A0789BC5}" srcOrd="0" destOrd="1" presId="urn:microsoft.com/office/officeart/2005/8/layout/arrow2"/>
    <dgm:cxn modelId="{842C2247-D03A-440F-8890-4C4B12F45D2F}" type="presOf" srcId="{2F88ACBD-9293-48DA-BE3E-F9CB46FE50C7}" destId="{545529E2-4889-477E-BC09-DBF9A598942C}" srcOrd="0" destOrd="3" presId="urn:microsoft.com/office/officeart/2005/8/layout/arrow2"/>
    <dgm:cxn modelId="{8C51F10E-A611-4CCA-8230-5BCD7A353843}" srcId="{7366D333-C905-4001-B62A-8657DEC5188F}" destId="{C9781523-4212-44DB-8C13-71E60E489575}" srcOrd="1" destOrd="0" parTransId="{81944F0F-4BED-44DA-B90B-46D565FFA447}" sibTransId="{9F92288D-5A77-4554-8D02-31A9F88D520E}"/>
    <dgm:cxn modelId="{24058788-DCF6-4C45-8646-C73B56087455}" type="presOf" srcId="{F9694997-2528-442D-B33C-BE3B1966DD73}" destId="{04488EDD-370D-4B3B-820E-8D61A0789BC5}" srcOrd="0" destOrd="2" presId="urn:microsoft.com/office/officeart/2005/8/layout/arrow2"/>
    <dgm:cxn modelId="{1AC92266-BBEA-4F96-802B-843B92CA394B}" srcId="{7366D333-C905-4001-B62A-8657DEC5188F}" destId="{C4F79391-D6FE-4F82-B821-BBA05305518D}" srcOrd="0" destOrd="0" parTransId="{7332FF2F-7643-4C0E-A1AD-9257E69D231A}" sibTransId="{19A3EABC-A4C1-427F-A0FC-4D96AB60E652}"/>
    <dgm:cxn modelId="{0B12B23C-C2A2-4C15-992F-885DF6A09087}" type="presOf" srcId="{83943770-70FA-4B30-9B34-F8BC477796A8}" destId="{04488EDD-370D-4B3B-820E-8D61A0789BC5}" srcOrd="0" destOrd="0" presId="urn:microsoft.com/office/officeart/2005/8/layout/arrow2"/>
    <dgm:cxn modelId="{D8F83C1F-245F-40D0-B972-85D68AF16E82}" srcId="{B4978857-CE7A-4212-80E3-2739FFF7AD2E}" destId="{2F88ACBD-9293-48DA-BE3E-F9CB46FE50C7}" srcOrd="2" destOrd="0" parTransId="{ED6090C8-EDFF-4E64-91F0-A6735C92A1BD}" sibTransId="{839D3995-F7F1-43FE-95CE-8F1B3EBC13E2}"/>
    <dgm:cxn modelId="{A93D3503-CA62-4E16-AAB9-BE3044EA2A5F}" srcId="{83943770-70FA-4B30-9B34-F8BC477796A8}" destId="{5CE005B6-9CCF-4DF9-B944-ECEC68BB9591}" srcOrd="0" destOrd="0" parTransId="{823672D7-A357-4642-B40A-7C9C6D4BF5CF}" sibTransId="{FCA0E475-CF37-4FF4-AEBD-B4FC8A748AB5}"/>
    <dgm:cxn modelId="{8C4BF6BD-9804-40F0-887A-1EDC61AF6786}" type="presOf" srcId="{C4F79391-D6FE-4F82-B821-BBA05305518D}" destId="{029F075E-3563-4708-B00C-DB7524B56CA9}" srcOrd="0" destOrd="1" presId="urn:microsoft.com/office/officeart/2005/8/layout/arrow2"/>
    <dgm:cxn modelId="{C0F05CF1-C0CF-431F-995E-B63BCB9F1350}" srcId="{DAC93EA5-8A74-499A-A98E-184C7D7E06E2}" destId="{B4978857-CE7A-4212-80E3-2739FFF7AD2E}" srcOrd="0" destOrd="0" parTransId="{20A2FDDA-8954-401B-A0BC-05ED6AE4380D}" sibTransId="{48F41246-6F4B-431C-A3A0-9FF4DA7499AD}"/>
    <dgm:cxn modelId="{502C50C3-9C7A-4E3B-B0B7-B3F576C5D4DB}" type="presParOf" srcId="{EA520DA4-726E-4094-8E20-5E8EF1A99DB5}" destId="{06954056-FCF6-4AFF-8095-EB445054C48A}" srcOrd="0" destOrd="0" presId="urn:microsoft.com/office/officeart/2005/8/layout/arrow2"/>
    <dgm:cxn modelId="{C876B747-5281-4895-9B61-9AE58CD86E6C}" type="presParOf" srcId="{EA520DA4-726E-4094-8E20-5E8EF1A99DB5}" destId="{F9E72637-802E-4634-8F53-84127E163F46}" srcOrd="1" destOrd="0" presId="urn:microsoft.com/office/officeart/2005/8/layout/arrow2"/>
    <dgm:cxn modelId="{D932148B-BC6E-45F7-881A-148C7562D810}" type="presParOf" srcId="{F9E72637-802E-4634-8F53-84127E163F46}" destId="{F0D35BE8-2758-4E0D-81E4-1E08CB2F1509}" srcOrd="0" destOrd="0" presId="urn:microsoft.com/office/officeart/2005/8/layout/arrow2"/>
    <dgm:cxn modelId="{0B756E16-0F0D-4A2A-9B47-20446FED956A}" type="presParOf" srcId="{F9E72637-802E-4634-8F53-84127E163F46}" destId="{545529E2-4889-477E-BC09-DBF9A598942C}" srcOrd="1" destOrd="0" presId="urn:microsoft.com/office/officeart/2005/8/layout/arrow2"/>
    <dgm:cxn modelId="{B0A35FFD-1666-4F14-BE41-EB4208923092}" type="presParOf" srcId="{F9E72637-802E-4634-8F53-84127E163F46}" destId="{9EEF9F76-BF50-4E91-9E05-1AC750CAC923}" srcOrd="2" destOrd="0" presId="urn:microsoft.com/office/officeart/2005/8/layout/arrow2"/>
    <dgm:cxn modelId="{2005A9E5-A23C-4B26-A0AA-FA66F3374FBA}" type="presParOf" srcId="{F9E72637-802E-4634-8F53-84127E163F46}" destId="{029F075E-3563-4708-B00C-DB7524B56CA9}" srcOrd="3" destOrd="0" presId="urn:microsoft.com/office/officeart/2005/8/layout/arrow2"/>
    <dgm:cxn modelId="{1966BC01-17CC-4C13-98BD-F6DA72A78542}" type="presParOf" srcId="{F9E72637-802E-4634-8F53-84127E163F46}" destId="{8FBE93F8-6932-4A89-A8EA-06388A6F11EF}" srcOrd="4" destOrd="0" presId="urn:microsoft.com/office/officeart/2005/8/layout/arrow2"/>
    <dgm:cxn modelId="{FA51A60D-B6D7-4DEC-8C03-4536F0C79DB6}" type="presParOf" srcId="{F9E72637-802E-4634-8F53-84127E163F46}" destId="{04488EDD-370D-4B3B-820E-8D61A0789BC5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31576DD-8FB1-4541-AEDA-6818B7799A3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968BC2D2-82E5-4431-8DE7-E21EF83FE848}">
      <dgm:prSet phldrT="[Text]"/>
      <dgm:spPr/>
      <dgm:t>
        <a:bodyPr/>
        <a:lstStyle/>
        <a:p>
          <a:r>
            <a:rPr lang="en-US" dirty="0" smtClean="0"/>
            <a:t>Local Detection </a:t>
          </a:r>
          <a:endParaRPr lang="en-US" dirty="0"/>
        </a:p>
      </dgm:t>
    </dgm:pt>
    <dgm:pt modelId="{4A97B820-AEF0-4208-8034-8B25F9157CA6}" type="parTrans" cxnId="{BDD0CA54-2E9F-413C-BE7D-57E8660D164F}">
      <dgm:prSet/>
      <dgm:spPr/>
      <dgm:t>
        <a:bodyPr/>
        <a:lstStyle/>
        <a:p>
          <a:endParaRPr lang="en-US"/>
        </a:p>
      </dgm:t>
    </dgm:pt>
    <dgm:pt modelId="{D1412638-EC6F-4F8B-BFAA-697D6BD98820}" type="sibTrans" cxnId="{BDD0CA54-2E9F-413C-BE7D-57E8660D164F}">
      <dgm:prSet/>
      <dgm:spPr/>
      <dgm:t>
        <a:bodyPr/>
        <a:lstStyle/>
        <a:p>
          <a:endParaRPr lang="en-US"/>
        </a:p>
      </dgm:t>
    </dgm:pt>
    <dgm:pt modelId="{5B028AAD-B294-4A02-A7E7-1AEF012CC7EA}">
      <dgm:prSet phldrT="[Text]"/>
      <dgm:spPr/>
      <dgm:t>
        <a:bodyPr/>
        <a:lstStyle/>
        <a:p>
          <a:r>
            <a:rPr lang="en-US" dirty="0" smtClean="0"/>
            <a:t>Global Detection [VLDB’10a]</a:t>
          </a:r>
          <a:endParaRPr lang="en-US" dirty="0"/>
        </a:p>
      </dgm:t>
    </dgm:pt>
    <dgm:pt modelId="{F68E1681-E0C5-457D-A055-957A44FFBAC8}" type="parTrans" cxnId="{062035D1-6468-46E2-B635-AFBEA1AE4C94}">
      <dgm:prSet/>
      <dgm:spPr/>
      <dgm:t>
        <a:bodyPr/>
        <a:lstStyle/>
        <a:p>
          <a:endParaRPr lang="en-US"/>
        </a:p>
      </dgm:t>
    </dgm:pt>
    <dgm:pt modelId="{243CBE83-0EAA-44B1-BD05-7B2558A21743}" type="sibTrans" cxnId="{062035D1-6468-46E2-B635-AFBEA1AE4C94}">
      <dgm:prSet/>
      <dgm:spPr/>
      <dgm:t>
        <a:bodyPr/>
        <a:lstStyle/>
        <a:p>
          <a:endParaRPr lang="en-US"/>
        </a:p>
      </dgm:t>
    </dgm:pt>
    <dgm:pt modelId="{6B782A12-38A7-4418-98CA-C44543872A52}">
      <dgm:prSet phldrT="[Text]"/>
      <dgm:spPr/>
      <dgm:t>
        <a:bodyPr/>
        <a:lstStyle/>
        <a:p>
          <a:r>
            <a:rPr lang="en-US" dirty="0" smtClean="0"/>
            <a:t>Large-Scale</a:t>
          </a:r>
          <a:br>
            <a:rPr lang="en-US" dirty="0" smtClean="0"/>
          </a:br>
          <a:r>
            <a:rPr lang="en-US" dirty="0" smtClean="0"/>
            <a:t>Detection</a:t>
          </a:r>
          <a:endParaRPr lang="en-US" dirty="0"/>
        </a:p>
      </dgm:t>
    </dgm:pt>
    <dgm:pt modelId="{E1838051-7D8E-4CD6-88E9-CEFF13751E0C}" type="parTrans" cxnId="{7E3A28D1-6D9D-40FF-BF13-4709CD29021E}">
      <dgm:prSet/>
      <dgm:spPr/>
      <dgm:t>
        <a:bodyPr/>
        <a:lstStyle/>
        <a:p>
          <a:endParaRPr lang="en-US"/>
        </a:p>
      </dgm:t>
    </dgm:pt>
    <dgm:pt modelId="{5D87A2E6-A4DD-45A4-9B46-E791A10B4A6B}" type="sibTrans" cxnId="{7E3A28D1-6D9D-40FF-BF13-4709CD29021E}">
      <dgm:prSet/>
      <dgm:spPr/>
      <dgm:t>
        <a:bodyPr/>
        <a:lstStyle/>
        <a:p>
          <a:endParaRPr lang="en-US"/>
        </a:p>
      </dgm:t>
    </dgm:pt>
    <dgm:pt modelId="{11757B84-F37C-4520-B977-0B46A336ADBE}" type="pres">
      <dgm:prSet presAssocID="{A31576DD-8FB1-4541-AEDA-6818B7799A32}" presName="CompostProcess" presStyleCnt="0">
        <dgm:presLayoutVars>
          <dgm:dir/>
          <dgm:resizeHandles val="exact"/>
        </dgm:presLayoutVars>
      </dgm:prSet>
      <dgm:spPr/>
    </dgm:pt>
    <dgm:pt modelId="{478A4851-D830-4650-BA30-3DB912F97D53}" type="pres">
      <dgm:prSet presAssocID="{A31576DD-8FB1-4541-AEDA-6818B7799A32}" presName="arrow" presStyleLbl="bgShp" presStyleIdx="0" presStyleCnt="1" custScaleX="117647"/>
      <dgm:spPr/>
      <dgm:t>
        <a:bodyPr/>
        <a:lstStyle/>
        <a:p>
          <a:endParaRPr lang="en-US"/>
        </a:p>
      </dgm:t>
    </dgm:pt>
    <dgm:pt modelId="{C083559A-B3AF-49A4-B6A1-12878F901D21}" type="pres">
      <dgm:prSet presAssocID="{A31576DD-8FB1-4541-AEDA-6818B7799A32}" presName="linearProcess" presStyleCnt="0"/>
      <dgm:spPr/>
    </dgm:pt>
    <dgm:pt modelId="{8203071E-9543-42B4-BCC0-1BFA905A8F0E}" type="pres">
      <dgm:prSet presAssocID="{968BC2D2-82E5-4431-8DE7-E21EF83FE848}" presName="textNode" presStyleLbl="node1" presStyleIdx="0" presStyleCnt="3" custScaleX="84704" custLinFactX="-3142" custLinFactNeighborX="-100000" custLinFactNeighborY="-1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728B3B-45D0-4314-9DE0-10B0D2889363}" type="pres">
      <dgm:prSet presAssocID="{D1412638-EC6F-4F8B-BFAA-697D6BD98820}" presName="sibTrans" presStyleCnt="0"/>
      <dgm:spPr/>
    </dgm:pt>
    <dgm:pt modelId="{D2565B43-E804-4315-BE9B-C0404F9D63D0}" type="pres">
      <dgm:prSet presAssocID="{5B028AAD-B294-4A02-A7E7-1AEF012CC7EA}" presName="textNode" presStyleLbl="node1" presStyleIdx="1" presStyleCnt="3" custScaleX="87906" custLinFactX="-3676" custLinFactNeighborX="-100000" custLinFactNeighborY="6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814898-88C1-46E7-892D-12042E4D0F0F}" type="pres">
      <dgm:prSet presAssocID="{243CBE83-0EAA-44B1-BD05-7B2558A21743}" presName="sibTrans" presStyleCnt="0"/>
      <dgm:spPr/>
    </dgm:pt>
    <dgm:pt modelId="{F54D7D0B-88E8-42D3-80D1-B9C6512B9279}" type="pres">
      <dgm:prSet presAssocID="{6B782A12-38A7-4418-98CA-C44543872A52}" presName="textNode" presStyleLbl="node1" presStyleIdx="2" presStyleCnt="3" custScaleX="88291" custLinFactX="-3354" custLinFactNeighborX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E3A28D1-6D9D-40FF-BF13-4709CD29021E}" srcId="{A31576DD-8FB1-4541-AEDA-6818B7799A32}" destId="{6B782A12-38A7-4418-98CA-C44543872A52}" srcOrd="2" destOrd="0" parTransId="{E1838051-7D8E-4CD6-88E9-CEFF13751E0C}" sibTransId="{5D87A2E6-A4DD-45A4-9B46-E791A10B4A6B}"/>
    <dgm:cxn modelId="{3498D3E6-DDBA-4DD1-BC3A-AC85B14E1E6A}" type="presOf" srcId="{968BC2D2-82E5-4431-8DE7-E21EF83FE848}" destId="{8203071E-9543-42B4-BCC0-1BFA905A8F0E}" srcOrd="0" destOrd="0" presId="urn:microsoft.com/office/officeart/2005/8/layout/hProcess9"/>
    <dgm:cxn modelId="{BDD0CA54-2E9F-413C-BE7D-57E8660D164F}" srcId="{A31576DD-8FB1-4541-AEDA-6818B7799A32}" destId="{968BC2D2-82E5-4431-8DE7-E21EF83FE848}" srcOrd="0" destOrd="0" parTransId="{4A97B820-AEF0-4208-8034-8B25F9157CA6}" sibTransId="{D1412638-EC6F-4F8B-BFAA-697D6BD98820}"/>
    <dgm:cxn modelId="{062035D1-6468-46E2-B635-AFBEA1AE4C94}" srcId="{A31576DD-8FB1-4541-AEDA-6818B7799A32}" destId="{5B028AAD-B294-4A02-A7E7-1AEF012CC7EA}" srcOrd="1" destOrd="0" parTransId="{F68E1681-E0C5-457D-A055-957A44FFBAC8}" sibTransId="{243CBE83-0EAA-44B1-BD05-7B2558A21743}"/>
    <dgm:cxn modelId="{8C105BEC-5EE0-49DC-B709-6C8BEA2B7101}" type="presOf" srcId="{5B028AAD-B294-4A02-A7E7-1AEF012CC7EA}" destId="{D2565B43-E804-4315-BE9B-C0404F9D63D0}" srcOrd="0" destOrd="0" presId="urn:microsoft.com/office/officeart/2005/8/layout/hProcess9"/>
    <dgm:cxn modelId="{11BB7F6E-CD31-4399-963D-4232DFBE976B}" type="presOf" srcId="{A31576DD-8FB1-4541-AEDA-6818B7799A32}" destId="{11757B84-F37C-4520-B977-0B46A336ADBE}" srcOrd="0" destOrd="0" presId="urn:microsoft.com/office/officeart/2005/8/layout/hProcess9"/>
    <dgm:cxn modelId="{21C973FA-5F8B-40F9-A500-D20E4D0009D3}" type="presOf" srcId="{6B782A12-38A7-4418-98CA-C44543872A52}" destId="{F54D7D0B-88E8-42D3-80D1-B9C6512B9279}" srcOrd="0" destOrd="0" presId="urn:microsoft.com/office/officeart/2005/8/layout/hProcess9"/>
    <dgm:cxn modelId="{9E9DFC7C-3F70-4AF2-82EC-BB7081C6170F}" type="presParOf" srcId="{11757B84-F37C-4520-B977-0B46A336ADBE}" destId="{478A4851-D830-4650-BA30-3DB912F97D53}" srcOrd="0" destOrd="0" presId="urn:microsoft.com/office/officeart/2005/8/layout/hProcess9"/>
    <dgm:cxn modelId="{D36E8B14-CC0B-4C14-9D8B-959EA76BA686}" type="presParOf" srcId="{11757B84-F37C-4520-B977-0B46A336ADBE}" destId="{C083559A-B3AF-49A4-B6A1-12878F901D21}" srcOrd="1" destOrd="0" presId="urn:microsoft.com/office/officeart/2005/8/layout/hProcess9"/>
    <dgm:cxn modelId="{7F0A086D-DA14-4039-9A3A-0F66F5D466D7}" type="presParOf" srcId="{C083559A-B3AF-49A4-B6A1-12878F901D21}" destId="{8203071E-9543-42B4-BCC0-1BFA905A8F0E}" srcOrd="0" destOrd="0" presId="urn:microsoft.com/office/officeart/2005/8/layout/hProcess9"/>
    <dgm:cxn modelId="{B0704384-8195-4DB1-8FE0-9E24591C4A64}" type="presParOf" srcId="{C083559A-B3AF-49A4-B6A1-12878F901D21}" destId="{E0728B3B-45D0-4314-9DE0-10B0D2889363}" srcOrd="1" destOrd="0" presId="urn:microsoft.com/office/officeart/2005/8/layout/hProcess9"/>
    <dgm:cxn modelId="{096C3C1E-52BA-44BB-AC0A-653F5067BB96}" type="presParOf" srcId="{C083559A-B3AF-49A4-B6A1-12878F901D21}" destId="{D2565B43-E804-4315-BE9B-C0404F9D63D0}" srcOrd="2" destOrd="0" presId="urn:microsoft.com/office/officeart/2005/8/layout/hProcess9"/>
    <dgm:cxn modelId="{3D878D97-7B3B-4869-B7DF-F20E07B3B0C5}" type="presParOf" srcId="{C083559A-B3AF-49A4-B6A1-12878F901D21}" destId="{E0814898-88C1-46E7-892D-12042E4D0F0F}" srcOrd="3" destOrd="0" presId="urn:microsoft.com/office/officeart/2005/8/layout/hProcess9"/>
    <dgm:cxn modelId="{845783FD-A277-4FBA-9E76-DDD321A9A1A1}" type="presParOf" srcId="{C083559A-B3AF-49A4-B6A1-12878F901D21}" destId="{F54D7D0B-88E8-42D3-80D1-B9C6512B9279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31576DD-8FB1-4541-AEDA-6818B7799A3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968BC2D2-82E5-4431-8DE7-E21EF83FE848}">
      <dgm:prSet phldrT="[Text]"/>
      <dgm:spPr/>
      <dgm:t>
        <a:bodyPr/>
        <a:lstStyle/>
        <a:p>
          <a:r>
            <a:rPr lang="en-US" dirty="0" smtClean="0"/>
            <a:t>Offline Fusion</a:t>
          </a:r>
          <a:endParaRPr lang="en-US" dirty="0"/>
        </a:p>
      </dgm:t>
    </dgm:pt>
    <dgm:pt modelId="{4A97B820-AEF0-4208-8034-8B25F9157CA6}" type="parTrans" cxnId="{BDD0CA54-2E9F-413C-BE7D-57E8660D164F}">
      <dgm:prSet/>
      <dgm:spPr/>
      <dgm:t>
        <a:bodyPr/>
        <a:lstStyle/>
        <a:p>
          <a:endParaRPr lang="en-US"/>
        </a:p>
      </dgm:t>
    </dgm:pt>
    <dgm:pt modelId="{D1412638-EC6F-4F8B-BFAA-697D6BD98820}" type="sibTrans" cxnId="{BDD0CA54-2E9F-413C-BE7D-57E8660D164F}">
      <dgm:prSet/>
      <dgm:spPr/>
      <dgm:t>
        <a:bodyPr/>
        <a:lstStyle/>
        <a:p>
          <a:endParaRPr lang="en-US"/>
        </a:p>
      </dgm:t>
    </dgm:pt>
    <dgm:pt modelId="{5B028AAD-B294-4A02-A7E7-1AEF012CC7EA}">
      <dgm:prSet phldrT="[Text]"/>
      <dgm:spPr/>
      <dgm:t>
        <a:bodyPr/>
        <a:lstStyle/>
        <a:p>
          <a:r>
            <a:rPr lang="en-US" dirty="0" smtClean="0"/>
            <a:t>Online Fusion [VLDB’11]</a:t>
          </a:r>
          <a:endParaRPr lang="en-US" dirty="0"/>
        </a:p>
      </dgm:t>
    </dgm:pt>
    <dgm:pt modelId="{F68E1681-E0C5-457D-A055-957A44FFBAC8}" type="parTrans" cxnId="{062035D1-6468-46E2-B635-AFBEA1AE4C94}">
      <dgm:prSet/>
      <dgm:spPr/>
      <dgm:t>
        <a:bodyPr/>
        <a:lstStyle/>
        <a:p>
          <a:endParaRPr lang="en-US"/>
        </a:p>
      </dgm:t>
    </dgm:pt>
    <dgm:pt modelId="{243CBE83-0EAA-44B1-BD05-7B2558A21743}" type="sibTrans" cxnId="{062035D1-6468-46E2-B635-AFBEA1AE4C94}">
      <dgm:prSet/>
      <dgm:spPr/>
      <dgm:t>
        <a:bodyPr/>
        <a:lstStyle/>
        <a:p>
          <a:endParaRPr lang="en-US"/>
        </a:p>
      </dgm:t>
    </dgm:pt>
    <dgm:pt modelId="{11757B84-F37C-4520-B977-0B46A336ADBE}" type="pres">
      <dgm:prSet presAssocID="{A31576DD-8FB1-4541-AEDA-6818B7799A32}" presName="CompostProcess" presStyleCnt="0">
        <dgm:presLayoutVars>
          <dgm:dir/>
          <dgm:resizeHandles val="exact"/>
        </dgm:presLayoutVars>
      </dgm:prSet>
      <dgm:spPr/>
    </dgm:pt>
    <dgm:pt modelId="{478A4851-D830-4650-BA30-3DB912F97D53}" type="pres">
      <dgm:prSet presAssocID="{A31576DD-8FB1-4541-AEDA-6818B7799A32}" presName="arrow" presStyleLbl="bgShp" presStyleIdx="0" presStyleCnt="1"/>
      <dgm:spPr/>
      <dgm:t>
        <a:bodyPr/>
        <a:lstStyle/>
        <a:p>
          <a:endParaRPr lang="en-US"/>
        </a:p>
      </dgm:t>
    </dgm:pt>
    <dgm:pt modelId="{C083559A-B3AF-49A4-B6A1-12878F901D21}" type="pres">
      <dgm:prSet presAssocID="{A31576DD-8FB1-4541-AEDA-6818B7799A32}" presName="linearProcess" presStyleCnt="0"/>
      <dgm:spPr/>
    </dgm:pt>
    <dgm:pt modelId="{8203071E-9543-42B4-BCC0-1BFA905A8F0E}" type="pres">
      <dgm:prSet presAssocID="{968BC2D2-82E5-4431-8DE7-E21EF83FE848}" presName="textNode" presStyleLbl="node1" presStyleIdx="0" presStyleCnt="2" custScaleX="84704" custLinFactX="-13329" custLinFactNeighborX="-100000" custLinFactNeighborY="-1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728B3B-45D0-4314-9DE0-10B0D2889363}" type="pres">
      <dgm:prSet presAssocID="{D1412638-EC6F-4F8B-BFAA-697D6BD98820}" presName="sibTrans" presStyleCnt="0"/>
      <dgm:spPr/>
    </dgm:pt>
    <dgm:pt modelId="{D2565B43-E804-4315-BE9B-C0404F9D63D0}" type="pres">
      <dgm:prSet presAssocID="{5B028AAD-B294-4A02-A7E7-1AEF012CC7EA}" presName="textNode" presStyleLbl="node1" presStyleIdx="1" presStyleCnt="2" custScaleX="879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5109613-6652-4852-9818-B461A00C5395}" type="presOf" srcId="{968BC2D2-82E5-4431-8DE7-E21EF83FE848}" destId="{8203071E-9543-42B4-BCC0-1BFA905A8F0E}" srcOrd="0" destOrd="0" presId="urn:microsoft.com/office/officeart/2005/8/layout/hProcess9"/>
    <dgm:cxn modelId="{062035D1-6468-46E2-B635-AFBEA1AE4C94}" srcId="{A31576DD-8FB1-4541-AEDA-6818B7799A32}" destId="{5B028AAD-B294-4A02-A7E7-1AEF012CC7EA}" srcOrd="1" destOrd="0" parTransId="{F68E1681-E0C5-457D-A055-957A44FFBAC8}" sibTransId="{243CBE83-0EAA-44B1-BD05-7B2558A21743}"/>
    <dgm:cxn modelId="{8BEDB8E6-10FB-421B-992B-6F58FCECE7DE}" type="presOf" srcId="{A31576DD-8FB1-4541-AEDA-6818B7799A32}" destId="{11757B84-F37C-4520-B977-0B46A336ADBE}" srcOrd="0" destOrd="0" presId="urn:microsoft.com/office/officeart/2005/8/layout/hProcess9"/>
    <dgm:cxn modelId="{3ED4B20B-82AD-4CE4-B1C0-4F88025E9937}" type="presOf" srcId="{5B028AAD-B294-4A02-A7E7-1AEF012CC7EA}" destId="{D2565B43-E804-4315-BE9B-C0404F9D63D0}" srcOrd="0" destOrd="0" presId="urn:microsoft.com/office/officeart/2005/8/layout/hProcess9"/>
    <dgm:cxn modelId="{BDD0CA54-2E9F-413C-BE7D-57E8660D164F}" srcId="{A31576DD-8FB1-4541-AEDA-6818B7799A32}" destId="{968BC2D2-82E5-4431-8DE7-E21EF83FE848}" srcOrd="0" destOrd="0" parTransId="{4A97B820-AEF0-4208-8034-8B25F9157CA6}" sibTransId="{D1412638-EC6F-4F8B-BFAA-697D6BD98820}"/>
    <dgm:cxn modelId="{534C023D-6C28-4B13-B7C5-3D129A97921A}" type="presParOf" srcId="{11757B84-F37C-4520-B977-0B46A336ADBE}" destId="{478A4851-D830-4650-BA30-3DB912F97D53}" srcOrd="0" destOrd="0" presId="urn:microsoft.com/office/officeart/2005/8/layout/hProcess9"/>
    <dgm:cxn modelId="{ED7A98AD-03D5-481D-A66F-EE5F0F084D05}" type="presParOf" srcId="{11757B84-F37C-4520-B977-0B46A336ADBE}" destId="{C083559A-B3AF-49A4-B6A1-12878F901D21}" srcOrd="1" destOrd="0" presId="urn:microsoft.com/office/officeart/2005/8/layout/hProcess9"/>
    <dgm:cxn modelId="{2FBDA93C-E530-4CA1-A13E-8373BAC73D6A}" type="presParOf" srcId="{C083559A-B3AF-49A4-B6A1-12878F901D21}" destId="{8203071E-9543-42B4-BCC0-1BFA905A8F0E}" srcOrd="0" destOrd="0" presId="urn:microsoft.com/office/officeart/2005/8/layout/hProcess9"/>
    <dgm:cxn modelId="{0E982AE8-2D96-4515-8AF9-5BCBEB93FE9B}" type="presParOf" srcId="{C083559A-B3AF-49A4-B6A1-12878F901D21}" destId="{E0728B3B-45D0-4314-9DE0-10B0D2889363}" srcOrd="1" destOrd="0" presId="urn:microsoft.com/office/officeart/2005/8/layout/hProcess9"/>
    <dgm:cxn modelId="{FDB4AEAB-0465-4413-AF18-9864E8768F0E}" type="presParOf" srcId="{C083559A-B3AF-49A4-B6A1-12878F901D21}" destId="{D2565B43-E804-4315-BE9B-C0404F9D63D0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443356-3D5D-4554-85A0-EA122735975B}" type="doc">
      <dgm:prSet loTypeId="urn:microsoft.com/office/officeart/2005/8/layout/cycle5" loCatId="cycle" qsTypeId="urn:microsoft.com/office/officeart/2005/8/quickstyle/3d1" qsCatId="3D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9E9321C8-4ACC-4335-843B-3D29B68F4DF2}">
      <dgm:prSet phldrT="[Text]"/>
      <dgm:spPr/>
      <dgm:t>
        <a:bodyPr/>
        <a:lstStyle/>
        <a:p>
          <a:r>
            <a:rPr lang="en-US" altLang="zh-CN" dirty="0" smtClean="0">
              <a:ea typeface="SimSun" pitchFamily="2" charset="-122"/>
            </a:rPr>
            <a:t>Source accuracy</a:t>
          </a:r>
        </a:p>
        <a:p>
          <a:endParaRPr lang="en-US" dirty="0" smtClean="0">
            <a:ea typeface="SimSun" pitchFamily="2" charset="-122"/>
          </a:endParaRPr>
        </a:p>
        <a:p>
          <a:endParaRPr lang="en-US" dirty="0"/>
        </a:p>
      </dgm:t>
    </dgm:pt>
    <dgm:pt modelId="{907F9EA3-5D57-47EC-9F6F-FB12D196CFD9}" type="parTrans" cxnId="{919CC1F0-E138-4DFC-B977-2D9FFF1FC6F1}">
      <dgm:prSet/>
      <dgm:spPr/>
      <dgm:t>
        <a:bodyPr/>
        <a:lstStyle/>
        <a:p>
          <a:endParaRPr lang="en-US"/>
        </a:p>
      </dgm:t>
    </dgm:pt>
    <dgm:pt modelId="{D82F21B6-47EF-40F3-B5F5-CBB6D9439994}" type="sibTrans" cxnId="{919CC1F0-E138-4DFC-B977-2D9FFF1FC6F1}">
      <dgm:prSet/>
      <dgm:spPr/>
      <dgm:t>
        <a:bodyPr/>
        <a:lstStyle/>
        <a:p>
          <a:endParaRPr lang="en-US"/>
        </a:p>
      </dgm:t>
    </dgm:pt>
    <dgm:pt modelId="{B56AA6C6-ADC0-40B7-BFBA-DD2BA3111A01}">
      <dgm:prSet phldrT="[Text]"/>
      <dgm:spPr/>
      <dgm:t>
        <a:bodyPr/>
        <a:lstStyle/>
        <a:p>
          <a:r>
            <a:rPr lang="en-US" dirty="0" smtClean="0"/>
            <a:t>Source vote count</a:t>
          </a:r>
        </a:p>
        <a:p>
          <a:endParaRPr lang="en-US" dirty="0" smtClean="0"/>
        </a:p>
        <a:p>
          <a:endParaRPr lang="en-US" dirty="0"/>
        </a:p>
      </dgm:t>
    </dgm:pt>
    <dgm:pt modelId="{21F830B4-2759-4CED-B0FF-DE7BEEC9FB2B}" type="parTrans" cxnId="{DD2D7956-6D95-4E02-91EE-8223F5D0EA0A}">
      <dgm:prSet/>
      <dgm:spPr/>
      <dgm:t>
        <a:bodyPr/>
        <a:lstStyle/>
        <a:p>
          <a:endParaRPr lang="en-US"/>
        </a:p>
      </dgm:t>
    </dgm:pt>
    <dgm:pt modelId="{532E78CC-F3AF-4430-9E34-3BD653C262FF}" type="sibTrans" cxnId="{DD2D7956-6D95-4E02-91EE-8223F5D0EA0A}">
      <dgm:prSet/>
      <dgm:spPr/>
      <dgm:t>
        <a:bodyPr/>
        <a:lstStyle/>
        <a:p>
          <a:endParaRPr lang="en-US"/>
        </a:p>
      </dgm:t>
    </dgm:pt>
    <dgm:pt modelId="{9F0CE234-28CA-4326-97FC-28FA830E16B1}">
      <dgm:prSet phldrT="[Text]"/>
      <dgm:spPr/>
      <dgm:t>
        <a:bodyPr/>
        <a:lstStyle/>
        <a:p>
          <a:r>
            <a:rPr lang="en-US" dirty="0" smtClean="0"/>
            <a:t>Value vote count</a:t>
          </a:r>
        </a:p>
        <a:p>
          <a:endParaRPr lang="en-US" dirty="0" smtClean="0"/>
        </a:p>
        <a:p>
          <a:endParaRPr lang="en-US" dirty="0"/>
        </a:p>
      </dgm:t>
    </dgm:pt>
    <dgm:pt modelId="{607611C9-3BB4-40BF-8937-3731B4B31173}" type="parTrans" cxnId="{7E51FC66-AFA0-4AE5-A3EA-0CAE4EE84B2B}">
      <dgm:prSet/>
      <dgm:spPr/>
      <dgm:t>
        <a:bodyPr/>
        <a:lstStyle/>
        <a:p>
          <a:endParaRPr lang="en-US"/>
        </a:p>
      </dgm:t>
    </dgm:pt>
    <dgm:pt modelId="{7FD57F0D-D3D5-4B5C-9378-15E44610100E}" type="sibTrans" cxnId="{7E51FC66-AFA0-4AE5-A3EA-0CAE4EE84B2B}">
      <dgm:prSet/>
      <dgm:spPr/>
      <dgm:t>
        <a:bodyPr/>
        <a:lstStyle/>
        <a:p>
          <a:endParaRPr lang="en-US"/>
        </a:p>
      </dgm:t>
    </dgm:pt>
    <dgm:pt modelId="{6254016B-7327-4EDD-A9A3-086CADA53B67}">
      <dgm:prSet phldrT="[Text]"/>
      <dgm:spPr/>
      <dgm:t>
        <a:bodyPr/>
        <a:lstStyle/>
        <a:p>
          <a:r>
            <a:rPr lang="en-US" dirty="0" smtClean="0"/>
            <a:t>Value probability</a:t>
          </a:r>
        </a:p>
        <a:p>
          <a:endParaRPr lang="en-US" dirty="0" smtClean="0"/>
        </a:p>
        <a:p>
          <a:endParaRPr lang="en-US" dirty="0"/>
        </a:p>
      </dgm:t>
    </dgm:pt>
    <dgm:pt modelId="{BEAE7745-E425-4BE7-A8F5-C125134DB7FE}" type="parTrans" cxnId="{4CEE88E5-8347-45F2-BE61-1E49C9E7CCDB}">
      <dgm:prSet/>
      <dgm:spPr/>
      <dgm:t>
        <a:bodyPr/>
        <a:lstStyle/>
        <a:p>
          <a:endParaRPr lang="en-US"/>
        </a:p>
      </dgm:t>
    </dgm:pt>
    <dgm:pt modelId="{82C97A8C-2CDC-495E-AEA3-809EC9ED7513}" type="sibTrans" cxnId="{4CEE88E5-8347-45F2-BE61-1E49C9E7CCDB}">
      <dgm:prSet/>
      <dgm:spPr/>
      <dgm:t>
        <a:bodyPr/>
        <a:lstStyle/>
        <a:p>
          <a:endParaRPr lang="en-US"/>
        </a:p>
      </dgm:t>
    </dgm:pt>
    <dgm:pt modelId="{79E489BC-CE9A-4E4D-9616-36A2E277079D}" type="pres">
      <dgm:prSet presAssocID="{E8443356-3D5D-4554-85A0-EA122735975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18F5344-1146-4202-A9A1-6D45892679D1}" type="pres">
      <dgm:prSet presAssocID="{9E9321C8-4ACC-4335-843B-3D29B68F4DF2}" presName="node" presStyleLbl="node1" presStyleIdx="0" presStyleCnt="4" custScaleX="123845" custScaleY="1082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268051-0530-456F-B2CA-4BF190A95CE3}" type="pres">
      <dgm:prSet presAssocID="{9E9321C8-4ACC-4335-843B-3D29B68F4DF2}" presName="spNode" presStyleCnt="0"/>
      <dgm:spPr/>
    </dgm:pt>
    <dgm:pt modelId="{CB3E3235-9AB5-4F75-9B2E-9BE5DDCDFFCB}" type="pres">
      <dgm:prSet presAssocID="{D82F21B6-47EF-40F3-B5F5-CBB6D9439994}" presName="sibTrans" presStyleLbl="sibTrans1D1" presStyleIdx="0" presStyleCnt="4"/>
      <dgm:spPr/>
      <dgm:t>
        <a:bodyPr/>
        <a:lstStyle/>
        <a:p>
          <a:endParaRPr lang="en-US"/>
        </a:p>
      </dgm:t>
    </dgm:pt>
    <dgm:pt modelId="{642B6751-750B-46FE-B159-CAD1F0CAC968}" type="pres">
      <dgm:prSet presAssocID="{B56AA6C6-ADC0-40B7-BFBA-DD2BA3111A01}" presName="node" presStyleLbl="node1" presStyleIdx="1" presStyleCnt="4" custScaleX="122591" custScaleY="1110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2F43AD-4A23-4589-8DB2-6A42C9396439}" type="pres">
      <dgm:prSet presAssocID="{B56AA6C6-ADC0-40B7-BFBA-DD2BA3111A01}" presName="spNode" presStyleCnt="0"/>
      <dgm:spPr/>
    </dgm:pt>
    <dgm:pt modelId="{18E2C915-2EE9-45DF-9908-377951E6A4D2}" type="pres">
      <dgm:prSet presAssocID="{532E78CC-F3AF-4430-9E34-3BD653C262FF}" presName="sibTrans" presStyleLbl="sibTrans1D1" presStyleIdx="1" presStyleCnt="4"/>
      <dgm:spPr/>
      <dgm:t>
        <a:bodyPr/>
        <a:lstStyle/>
        <a:p>
          <a:endParaRPr lang="en-US"/>
        </a:p>
      </dgm:t>
    </dgm:pt>
    <dgm:pt modelId="{E89FA6F9-754D-404A-8CDB-3069F8EA226F}" type="pres">
      <dgm:prSet presAssocID="{9F0CE234-28CA-4326-97FC-28FA830E16B1}" presName="node" presStyleLbl="node1" presStyleIdx="2" presStyleCnt="4" custScaleX="127407" custScaleY="1061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41A849-0499-4720-9C97-9CF1F1DC8F89}" type="pres">
      <dgm:prSet presAssocID="{9F0CE234-28CA-4326-97FC-28FA830E16B1}" presName="spNode" presStyleCnt="0"/>
      <dgm:spPr/>
    </dgm:pt>
    <dgm:pt modelId="{1A2981E4-3183-4DBC-8F66-6A61E086966F}" type="pres">
      <dgm:prSet presAssocID="{7FD57F0D-D3D5-4B5C-9378-15E44610100E}" presName="sibTrans" presStyleLbl="sibTrans1D1" presStyleIdx="2" presStyleCnt="4"/>
      <dgm:spPr/>
      <dgm:t>
        <a:bodyPr/>
        <a:lstStyle/>
        <a:p>
          <a:endParaRPr lang="en-US"/>
        </a:p>
      </dgm:t>
    </dgm:pt>
    <dgm:pt modelId="{27B58AE0-FC4D-4B2F-AB16-DE1162131650}" type="pres">
      <dgm:prSet presAssocID="{6254016B-7327-4EDD-A9A3-086CADA53B67}" presName="node" presStyleLbl="node1" presStyleIdx="3" presStyleCnt="4" custScaleX="123040" custScaleY="1110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753F90-2031-40C6-B19E-7EE39560A72E}" type="pres">
      <dgm:prSet presAssocID="{6254016B-7327-4EDD-A9A3-086CADA53B67}" presName="spNode" presStyleCnt="0"/>
      <dgm:spPr/>
    </dgm:pt>
    <dgm:pt modelId="{3137AB93-AFD7-4958-B697-7C09A1486D4D}" type="pres">
      <dgm:prSet presAssocID="{82C97A8C-2CDC-495E-AEA3-809EC9ED7513}" presName="sibTrans" presStyleLbl="sibTrans1D1" presStyleIdx="3" presStyleCnt="4"/>
      <dgm:spPr/>
      <dgm:t>
        <a:bodyPr/>
        <a:lstStyle/>
        <a:p>
          <a:endParaRPr lang="en-US"/>
        </a:p>
      </dgm:t>
    </dgm:pt>
  </dgm:ptLst>
  <dgm:cxnLst>
    <dgm:cxn modelId="{4CEE88E5-8347-45F2-BE61-1E49C9E7CCDB}" srcId="{E8443356-3D5D-4554-85A0-EA122735975B}" destId="{6254016B-7327-4EDD-A9A3-086CADA53B67}" srcOrd="3" destOrd="0" parTransId="{BEAE7745-E425-4BE7-A8F5-C125134DB7FE}" sibTransId="{82C97A8C-2CDC-495E-AEA3-809EC9ED7513}"/>
    <dgm:cxn modelId="{CE39053B-9F0C-4314-AD1B-9A17EDE56AC0}" type="presOf" srcId="{E8443356-3D5D-4554-85A0-EA122735975B}" destId="{79E489BC-CE9A-4E4D-9616-36A2E277079D}" srcOrd="0" destOrd="0" presId="urn:microsoft.com/office/officeart/2005/8/layout/cycle5"/>
    <dgm:cxn modelId="{919CC1F0-E138-4DFC-B977-2D9FFF1FC6F1}" srcId="{E8443356-3D5D-4554-85A0-EA122735975B}" destId="{9E9321C8-4ACC-4335-843B-3D29B68F4DF2}" srcOrd="0" destOrd="0" parTransId="{907F9EA3-5D57-47EC-9F6F-FB12D196CFD9}" sibTransId="{D82F21B6-47EF-40F3-B5F5-CBB6D9439994}"/>
    <dgm:cxn modelId="{E95FCB5B-A221-40CE-BF02-F48C63ADEDEC}" type="presOf" srcId="{D82F21B6-47EF-40F3-B5F5-CBB6D9439994}" destId="{CB3E3235-9AB5-4F75-9B2E-9BE5DDCDFFCB}" srcOrd="0" destOrd="0" presId="urn:microsoft.com/office/officeart/2005/8/layout/cycle5"/>
    <dgm:cxn modelId="{78CA2569-0777-455B-B0D3-5BCE1165B1FC}" type="presOf" srcId="{B56AA6C6-ADC0-40B7-BFBA-DD2BA3111A01}" destId="{642B6751-750B-46FE-B159-CAD1F0CAC968}" srcOrd="0" destOrd="0" presId="urn:microsoft.com/office/officeart/2005/8/layout/cycle5"/>
    <dgm:cxn modelId="{DD2D7956-6D95-4E02-91EE-8223F5D0EA0A}" srcId="{E8443356-3D5D-4554-85A0-EA122735975B}" destId="{B56AA6C6-ADC0-40B7-BFBA-DD2BA3111A01}" srcOrd="1" destOrd="0" parTransId="{21F830B4-2759-4CED-B0FF-DE7BEEC9FB2B}" sibTransId="{532E78CC-F3AF-4430-9E34-3BD653C262FF}"/>
    <dgm:cxn modelId="{29855D33-561B-4F06-83F2-BF24B890C170}" type="presOf" srcId="{9F0CE234-28CA-4326-97FC-28FA830E16B1}" destId="{E89FA6F9-754D-404A-8CDB-3069F8EA226F}" srcOrd="0" destOrd="0" presId="urn:microsoft.com/office/officeart/2005/8/layout/cycle5"/>
    <dgm:cxn modelId="{AE19A18A-FA8E-452B-8D6F-DECAB5CFC840}" type="presOf" srcId="{6254016B-7327-4EDD-A9A3-086CADA53B67}" destId="{27B58AE0-FC4D-4B2F-AB16-DE1162131650}" srcOrd="0" destOrd="0" presId="urn:microsoft.com/office/officeart/2005/8/layout/cycle5"/>
    <dgm:cxn modelId="{89770A99-BE3C-472E-B4DD-1CDA3C5A8E2A}" type="presOf" srcId="{7FD57F0D-D3D5-4B5C-9378-15E44610100E}" destId="{1A2981E4-3183-4DBC-8F66-6A61E086966F}" srcOrd="0" destOrd="0" presId="urn:microsoft.com/office/officeart/2005/8/layout/cycle5"/>
    <dgm:cxn modelId="{7E51FC66-AFA0-4AE5-A3EA-0CAE4EE84B2B}" srcId="{E8443356-3D5D-4554-85A0-EA122735975B}" destId="{9F0CE234-28CA-4326-97FC-28FA830E16B1}" srcOrd="2" destOrd="0" parTransId="{607611C9-3BB4-40BF-8937-3731B4B31173}" sibTransId="{7FD57F0D-D3D5-4B5C-9378-15E44610100E}"/>
    <dgm:cxn modelId="{A8C0D456-D3B2-4F18-961F-A20AB738C4ED}" type="presOf" srcId="{532E78CC-F3AF-4430-9E34-3BD653C262FF}" destId="{18E2C915-2EE9-45DF-9908-377951E6A4D2}" srcOrd="0" destOrd="0" presId="urn:microsoft.com/office/officeart/2005/8/layout/cycle5"/>
    <dgm:cxn modelId="{1F692976-BD9B-4CB8-86C9-79801FACE0E9}" type="presOf" srcId="{82C97A8C-2CDC-495E-AEA3-809EC9ED7513}" destId="{3137AB93-AFD7-4958-B697-7C09A1486D4D}" srcOrd="0" destOrd="0" presId="urn:microsoft.com/office/officeart/2005/8/layout/cycle5"/>
    <dgm:cxn modelId="{E150F170-2B4C-45B8-9D05-EC26E48599BB}" type="presOf" srcId="{9E9321C8-4ACC-4335-843B-3D29B68F4DF2}" destId="{318F5344-1146-4202-A9A1-6D45892679D1}" srcOrd="0" destOrd="0" presId="urn:microsoft.com/office/officeart/2005/8/layout/cycle5"/>
    <dgm:cxn modelId="{96EC03B3-3CEC-4F91-BCE6-A1E4AD1E5DD5}" type="presParOf" srcId="{79E489BC-CE9A-4E4D-9616-36A2E277079D}" destId="{318F5344-1146-4202-A9A1-6D45892679D1}" srcOrd="0" destOrd="0" presId="urn:microsoft.com/office/officeart/2005/8/layout/cycle5"/>
    <dgm:cxn modelId="{9DD847A5-DA61-42AF-B0D2-6946CB0358FF}" type="presParOf" srcId="{79E489BC-CE9A-4E4D-9616-36A2E277079D}" destId="{50268051-0530-456F-B2CA-4BF190A95CE3}" srcOrd="1" destOrd="0" presId="urn:microsoft.com/office/officeart/2005/8/layout/cycle5"/>
    <dgm:cxn modelId="{E78BE725-D2BC-4B67-B693-361FF3E9BF69}" type="presParOf" srcId="{79E489BC-CE9A-4E4D-9616-36A2E277079D}" destId="{CB3E3235-9AB5-4F75-9B2E-9BE5DDCDFFCB}" srcOrd="2" destOrd="0" presId="urn:microsoft.com/office/officeart/2005/8/layout/cycle5"/>
    <dgm:cxn modelId="{8CA99EE9-67F0-4264-BC26-8E834A25B9E4}" type="presParOf" srcId="{79E489BC-CE9A-4E4D-9616-36A2E277079D}" destId="{642B6751-750B-46FE-B159-CAD1F0CAC968}" srcOrd="3" destOrd="0" presId="urn:microsoft.com/office/officeart/2005/8/layout/cycle5"/>
    <dgm:cxn modelId="{2EF59AB7-7E6F-4666-B37E-CF66409D031D}" type="presParOf" srcId="{79E489BC-CE9A-4E4D-9616-36A2E277079D}" destId="{5F2F43AD-4A23-4589-8DB2-6A42C9396439}" srcOrd="4" destOrd="0" presId="urn:microsoft.com/office/officeart/2005/8/layout/cycle5"/>
    <dgm:cxn modelId="{1ACF57A9-F0CC-4955-B9EB-60E73C0F93D1}" type="presParOf" srcId="{79E489BC-CE9A-4E4D-9616-36A2E277079D}" destId="{18E2C915-2EE9-45DF-9908-377951E6A4D2}" srcOrd="5" destOrd="0" presId="urn:microsoft.com/office/officeart/2005/8/layout/cycle5"/>
    <dgm:cxn modelId="{C14DD37A-54AF-4203-B76C-8FD9C97BC8E4}" type="presParOf" srcId="{79E489BC-CE9A-4E4D-9616-36A2E277079D}" destId="{E89FA6F9-754D-404A-8CDB-3069F8EA226F}" srcOrd="6" destOrd="0" presId="urn:microsoft.com/office/officeart/2005/8/layout/cycle5"/>
    <dgm:cxn modelId="{1A99D3D2-E78A-4E74-A8AC-B4A8D65F6EA0}" type="presParOf" srcId="{79E489BC-CE9A-4E4D-9616-36A2E277079D}" destId="{0941A849-0499-4720-9C97-9CF1F1DC8F89}" srcOrd="7" destOrd="0" presId="urn:microsoft.com/office/officeart/2005/8/layout/cycle5"/>
    <dgm:cxn modelId="{341ECD26-0067-4180-8C5E-0509A94D801A}" type="presParOf" srcId="{79E489BC-CE9A-4E4D-9616-36A2E277079D}" destId="{1A2981E4-3183-4DBC-8F66-6A61E086966F}" srcOrd="8" destOrd="0" presId="urn:microsoft.com/office/officeart/2005/8/layout/cycle5"/>
    <dgm:cxn modelId="{58A3587F-2E67-4287-95DF-BD19B3D3004B}" type="presParOf" srcId="{79E489BC-CE9A-4E4D-9616-36A2E277079D}" destId="{27B58AE0-FC4D-4B2F-AB16-DE1162131650}" srcOrd="9" destOrd="0" presId="urn:microsoft.com/office/officeart/2005/8/layout/cycle5"/>
    <dgm:cxn modelId="{526459FA-5235-4283-913A-14C894C096C4}" type="presParOf" srcId="{79E489BC-CE9A-4E4D-9616-36A2E277079D}" destId="{97753F90-2031-40C6-B19E-7EE39560A72E}" srcOrd="10" destOrd="0" presId="urn:microsoft.com/office/officeart/2005/8/layout/cycle5"/>
    <dgm:cxn modelId="{002F7F3C-A24C-4148-9B71-102633CA4780}" type="presParOf" srcId="{79E489BC-CE9A-4E4D-9616-36A2E277079D}" destId="{3137AB93-AFD7-4958-B697-7C09A1486D4D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443356-3D5D-4554-85A0-EA122735975B}" type="doc">
      <dgm:prSet loTypeId="urn:microsoft.com/office/officeart/2005/8/layout/cycle5" loCatId="cycle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9E9321C8-4ACC-4335-843B-3D29B68F4DF2}">
      <dgm:prSet phldrT="[Text]"/>
      <dgm:spPr/>
      <dgm:t>
        <a:bodyPr/>
        <a:lstStyle/>
        <a:p>
          <a:r>
            <a:rPr lang="en-US" altLang="zh-CN" dirty="0" smtClean="0">
              <a:ea typeface="SimSun" pitchFamily="2" charset="-122"/>
            </a:rPr>
            <a:t>Source accuracy</a:t>
          </a:r>
        </a:p>
        <a:p>
          <a:endParaRPr lang="en-US" dirty="0" smtClean="0">
            <a:ea typeface="SimSun" pitchFamily="2" charset="-122"/>
          </a:endParaRPr>
        </a:p>
        <a:p>
          <a:endParaRPr lang="en-US" dirty="0"/>
        </a:p>
      </dgm:t>
    </dgm:pt>
    <dgm:pt modelId="{907F9EA3-5D57-47EC-9F6F-FB12D196CFD9}" type="parTrans" cxnId="{919CC1F0-E138-4DFC-B977-2D9FFF1FC6F1}">
      <dgm:prSet/>
      <dgm:spPr/>
      <dgm:t>
        <a:bodyPr/>
        <a:lstStyle/>
        <a:p>
          <a:endParaRPr lang="en-US"/>
        </a:p>
      </dgm:t>
    </dgm:pt>
    <dgm:pt modelId="{D82F21B6-47EF-40F3-B5F5-CBB6D9439994}" type="sibTrans" cxnId="{919CC1F0-E138-4DFC-B977-2D9FFF1FC6F1}">
      <dgm:prSet/>
      <dgm:spPr/>
      <dgm:t>
        <a:bodyPr/>
        <a:lstStyle/>
        <a:p>
          <a:endParaRPr lang="en-US"/>
        </a:p>
      </dgm:t>
    </dgm:pt>
    <dgm:pt modelId="{B56AA6C6-ADC0-40B7-BFBA-DD2BA3111A01}">
      <dgm:prSet phldrT="[Text]"/>
      <dgm:spPr/>
      <dgm:t>
        <a:bodyPr/>
        <a:lstStyle/>
        <a:p>
          <a:r>
            <a:rPr lang="en-US" dirty="0" smtClean="0"/>
            <a:t>Source vote count</a:t>
          </a:r>
        </a:p>
        <a:p>
          <a:endParaRPr lang="en-US" dirty="0" smtClean="0"/>
        </a:p>
        <a:p>
          <a:endParaRPr lang="en-US" dirty="0"/>
        </a:p>
      </dgm:t>
    </dgm:pt>
    <dgm:pt modelId="{21F830B4-2759-4CED-B0FF-DE7BEEC9FB2B}" type="parTrans" cxnId="{DD2D7956-6D95-4E02-91EE-8223F5D0EA0A}">
      <dgm:prSet/>
      <dgm:spPr/>
      <dgm:t>
        <a:bodyPr/>
        <a:lstStyle/>
        <a:p>
          <a:endParaRPr lang="en-US"/>
        </a:p>
      </dgm:t>
    </dgm:pt>
    <dgm:pt modelId="{532E78CC-F3AF-4430-9E34-3BD653C262FF}" type="sibTrans" cxnId="{DD2D7956-6D95-4E02-91EE-8223F5D0EA0A}">
      <dgm:prSet/>
      <dgm:spPr/>
      <dgm:t>
        <a:bodyPr/>
        <a:lstStyle/>
        <a:p>
          <a:endParaRPr lang="en-US"/>
        </a:p>
      </dgm:t>
    </dgm:pt>
    <dgm:pt modelId="{9F0CE234-28CA-4326-97FC-28FA830E16B1}">
      <dgm:prSet phldrT="[Text]"/>
      <dgm:spPr/>
      <dgm:t>
        <a:bodyPr/>
        <a:lstStyle/>
        <a:p>
          <a:r>
            <a:rPr lang="en-US" dirty="0" smtClean="0"/>
            <a:t>Value vote count</a:t>
          </a:r>
        </a:p>
        <a:p>
          <a:endParaRPr lang="en-US" dirty="0" smtClean="0"/>
        </a:p>
        <a:p>
          <a:endParaRPr lang="en-US" dirty="0"/>
        </a:p>
      </dgm:t>
    </dgm:pt>
    <dgm:pt modelId="{607611C9-3BB4-40BF-8937-3731B4B31173}" type="parTrans" cxnId="{7E51FC66-AFA0-4AE5-A3EA-0CAE4EE84B2B}">
      <dgm:prSet/>
      <dgm:spPr/>
      <dgm:t>
        <a:bodyPr/>
        <a:lstStyle/>
        <a:p>
          <a:endParaRPr lang="en-US"/>
        </a:p>
      </dgm:t>
    </dgm:pt>
    <dgm:pt modelId="{7FD57F0D-D3D5-4B5C-9378-15E44610100E}" type="sibTrans" cxnId="{7E51FC66-AFA0-4AE5-A3EA-0CAE4EE84B2B}">
      <dgm:prSet/>
      <dgm:spPr/>
      <dgm:t>
        <a:bodyPr/>
        <a:lstStyle/>
        <a:p>
          <a:endParaRPr lang="en-US"/>
        </a:p>
      </dgm:t>
    </dgm:pt>
    <dgm:pt modelId="{6254016B-7327-4EDD-A9A3-086CADA53B67}">
      <dgm:prSet phldrT="[Text]"/>
      <dgm:spPr/>
      <dgm:t>
        <a:bodyPr/>
        <a:lstStyle/>
        <a:p>
          <a:r>
            <a:rPr lang="en-US" dirty="0" smtClean="0"/>
            <a:t>Value probability</a:t>
          </a:r>
        </a:p>
        <a:p>
          <a:endParaRPr lang="en-US" dirty="0" smtClean="0"/>
        </a:p>
        <a:p>
          <a:endParaRPr lang="en-US" dirty="0"/>
        </a:p>
      </dgm:t>
    </dgm:pt>
    <dgm:pt modelId="{BEAE7745-E425-4BE7-A8F5-C125134DB7FE}" type="parTrans" cxnId="{4CEE88E5-8347-45F2-BE61-1E49C9E7CCDB}">
      <dgm:prSet/>
      <dgm:spPr/>
      <dgm:t>
        <a:bodyPr/>
        <a:lstStyle/>
        <a:p>
          <a:endParaRPr lang="en-US"/>
        </a:p>
      </dgm:t>
    </dgm:pt>
    <dgm:pt modelId="{82C97A8C-2CDC-495E-AEA3-809EC9ED7513}" type="sibTrans" cxnId="{4CEE88E5-8347-45F2-BE61-1E49C9E7CCDB}">
      <dgm:prSet/>
      <dgm:spPr/>
      <dgm:t>
        <a:bodyPr/>
        <a:lstStyle/>
        <a:p>
          <a:endParaRPr lang="en-US"/>
        </a:p>
      </dgm:t>
    </dgm:pt>
    <dgm:pt modelId="{79E489BC-CE9A-4E4D-9616-36A2E277079D}" type="pres">
      <dgm:prSet presAssocID="{E8443356-3D5D-4554-85A0-EA122735975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18F5344-1146-4202-A9A1-6D45892679D1}" type="pres">
      <dgm:prSet presAssocID="{9E9321C8-4ACC-4335-843B-3D29B68F4DF2}" presName="node" presStyleLbl="node1" presStyleIdx="0" presStyleCnt="4" custScaleX="123845" custScaleY="1082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268051-0530-456F-B2CA-4BF190A95CE3}" type="pres">
      <dgm:prSet presAssocID="{9E9321C8-4ACC-4335-843B-3D29B68F4DF2}" presName="spNode" presStyleCnt="0"/>
      <dgm:spPr/>
    </dgm:pt>
    <dgm:pt modelId="{CB3E3235-9AB5-4F75-9B2E-9BE5DDCDFFCB}" type="pres">
      <dgm:prSet presAssocID="{D82F21B6-47EF-40F3-B5F5-CBB6D9439994}" presName="sibTrans" presStyleLbl="sibTrans1D1" presStyleIdx="0" presStyleCnt="4"/>
      <dgm:spPr/>
      <dgm:t>
        <a:bodyPr/>
        <a:lstStyle/>
        <a:p>
          <a:endParaRPr lang="en-US"/>
        </a:p>
      </dgm:t>
    </dgm:pt>
    <dgm:pt modelId="{642B6751-750B-46FE-B159-CAD1F0CAC968}" type="pres">
      <dgm:prSet presAssocID="{B56AA6C6-ADC0-40B7-BFBA-DD2BA3111A01}" presName="node" presStyleLbl="node1" presStyleIdx="1" presStyleCnt="4" custScaleX="122591" custScaleY="1110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2F43AD-4A23-4589-8DB2-6A42C9396439}" type="pres">
      <dgm:prSet presAssocID="{B56AA6C6-ADC0-40B7-BFBA-DD2BA3111A01}" presName="spNode" presStyleCnt="0"/>
      <dgm:spPr/>
    </dgm:pt>
    <dgm:pt modelId="{18E2C915-2EE9-45DF-9908-377951E6A4D2}" type="pres">
      <dgm:prSet presAssocID="{532E78CC-F3AF-4430-9E34-3BD653C262FF}" presName="sibTrans" presStyleLbl="sibTrans1D1" presStyleIdx="1" presStyleCnt="4"/>
      <dgm:spPr/>
      <dgm:t>
        <a:bodyPr/>
        <a:lstStyle/>
        <a:p>
          <a:endParaRPr lang="en-US"/>
        </a:p>
      </dgm:t>
    </dgm:pt>
    <dgm:pt modelId="{E89FA6F9-754D-404A-8CDB-3069F8EA226F}" type="pres">
      <dgm:prSet presAssocID="{9F0CE234-28CA-4326-97FC-28FA830E16B1}" presName="node" presStyleLbl="node1" presStyleIdx="2" presStyleCnt="4" custScaleX="127407" custScaleY="1061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41A849-0499-4720-9C97-9CF1F1DC8F89}" type="pres">
      <dgm:prSet presAssocID="{9F0CE234-28CA-4326-97FC-28FA830E16B1}" presName="spNode" presStyleCnt="0"/>
      <dgm:spPr/>
    </dgm:pt>
    <dgm:pt modelId="{1A2981E4-3183-4DBC-8F66-6A61E086966F}" type="pres">
      <dgm:prSet presAssocID="{7FD57F0D-D3D5-4B5C-9378-15E44610100E}" presName="sibTrans" presStyleLbl="sibTrans1D1" presStyleIdx="2" presStyleCnt="4"/>
      <dgm:spPr/>
      <dgm:t>
        <a:bodyPr/>
        <a:lstStyle/>
        <a:p>
          <a:endParaRPr lang="en-US"/>
        </a:p>
      </dgm:t>
    </dgm:pt>
    <dgm:pt modelId="{27B58AE0-FC4D-4B2F-AB16-DE1162131650}" type="pres">
      <dgm:prSet presAssocID="{6254016B-7327-4EDD-A9A3-086CADA53B67}" presName="node" presStyleLbl="node1" presStyleIdx="3" presStyleCnt="4" custScaleX="123040" custScaleY="1110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753F90-2031-40C6-B19E-7EE39560A72E}" type="pres">
      <dgm:prSet presAssocID="{6254016B-7327-4EDD-A9A3-086CADA53B67}" presName="spNode" presStyleCnt="0"/>
      <dgm:spPr/>
    </dgm:pt>
    <dgm:pt modelId="{3137AB93-AFD7-4958-B697-7C09A1486D4D}" type="pres">
      <dgm:prSet presAssocID="{82C97A8C-2CDC-495E-AEA3-809EC9ED7513}" presName="sibTrans" presStyleLbl="sibTrans1D1" presStyleIdx="3" presStyleCnt="4"/>
      <dgm:spPr/>
      <dgm:t>
        <a:bodyPr/>
        <a:lstStyle/>
        <a:p>
          <a:endParaRPr lang="en-US"/>
        </a:p>
      </dgm:t>
    </dgm:pt>
  </dgm:ptLst>
  <dgm:cxnLst>
    <dgm:cxn modelId="{4CEE88E5-8347-45F2-BE61-1E49C9E7CCDB}" srcId="{E8443356-3D5D-4554-85A0-EA122735975B}" destId="{6254016B-7327-4EDD-A9A3-086CADA53B67}" srcOrd="3" destOrd="0" parTransId="{BEAE7745-E425-4BE7-A8F5-C125134DB7FE}" sibTransId="{82C97A8C-2CDC-495E-AEA3-809EC9ED7513}"/>
    <dgm:cxn modelId="{05346FE7-3E11-4829-9FD0-E37738852A36}" type="presOf" srcId="{9E9321C8-4ACC-4335-843B-3D29B68F4DF2}" destId="{318F5344-1146-4202-A9A1-6D45892679D1}" srcOrd="0" destOrd="0" presId="urn:microsoft.com/office/officeart/2005/8/layout/cycle5"/>
    <dgm:cxn modelId="{919CC1F0-E138-4DFC-B977-2D9FFF1FC6F1}" srcId="{E8443356-3D5D-4554-85A0-EA122735975B}" destId="{9E9321C8-4ACC-4335-843B-3D29B68F4DF2}" srcOrd="0" destOrd="0" parTransId="{907F9EA3-5D57-47EC-9F6F-FB12D196CFD9}" sibTransId="{D82F21B6-47EF-40F3-B5F5-CBB6D9439994}"/>
    <dgm:cxn modelId="{C309775C-22BE-47F1-9D7F-63054EA47883}" type="presOf" srcId="{82C97A8C-2CDC-495E-AEA3-809EC9ED7513}" destId="{3137AB93-AFD7-4958-B697-7C09A1486D4D}" srcOrd="0" destOrd="0" presId="urn:microsoft.com/office/officeart/2005/8/layout/cycle5"/>
    <dgm:cxn modelId="{99417430-2026-40CA-8505-2F90A5694476}" type="presOf" srcId="{E8443356-3D5D-4554-85A0-EA122735975B}" destId="{79E489BC-CE9A-4E4D-9616-36A2E277079D}" srcOrd="0" destOrd="0" presId="urn:microsoft.com/office/officeart/2005/8/layout/cycle5"/>
    <dgm:cxn modelId="{DD8E9EC7-3C76-4A6E-9637-1B12329B8F8C}" type="presOf" srcId="{B56AA6C6-ADC0-40B7-BFBA-DD2BA3111A01}" destId="{642B6751-750B-46FE-B159-CAD1F0CAC968}" srcOrd="0" destOrd="0" presId="urn:microsoft.com/office/officeart/2005/8/layout/cycle5"/>
    <dgm:cxn modelId="{A0C7B734-357E-4511-8935-FBC1B2D32D6B}" type="presOf" srcId="{532E78CC-F3AF-4430-9E34-3BD653C262FF}" destId="{18E2C915-2EE9-45DF-9908-377951E6A4D2}" srcOrd="0" destOrd="0" presId="urn:microsoft.com/office/officeart/2005/8/layout/cycle5"/>
    <dgm:cxn modelId="{DD2D7956-6D95-4E02-91EE-8223F5D0EA0A}" srcId="{E8443356-3D5D-4554-85A0-EA122735975B}" destId="{B56AA6C6-ADC0-40B7-BFBA-DD2BA3111A01}" srcOrd="1" destOrd="0" parTransId="{21F830B4-2759-4CED-B0FF-DE7BEEC9FB2B}" sibTransId="{532E78CC-F3AF-4430-9E34-3BD653C262FF}"/>
    <dgm:cxn modelId="{8FF88508-F87B-4ACB-9AF8-C42CCFFF57A2}" type="presOf" srcId="{6254016B-7327-4EDD-A9A3-086CADA53B67}" destId="{27B58AE0-FC4D-4B2F-AB16-DE1162131650}" srcOrd="0" destOrd="0" presId="urn:microsoft.com/office/officeart/2005/8/layout/cycle5"/>
    <dgm:cxn modelId="{7E51FC66-AFA0-4AE5-A3EA-0CAE4EE84B2B}" srcId="{E8443356-3D5D-4554-85A0-EA122735975B}" destId="{9F0CE234-28CA-4326-97FC-28FA830E16B1}" srcOrd="2" destOrd="0" parTransId="{607611C9-3BB4-40BF-8937-3731B4B31173}" sibTransId="{7FD57F0D-D3D5-4B5C-9378-15E44610100E}"/>
    <dgm:cxn modelId="{0EDCD524-36D5-406B-A70F-580047B1580F}" type="presOf" srcId="{9F0CE234-28CA-4326-97FC-28FA830E16B1}" destId="{E89FA6F9-754D-404A-8CDB-3069F8EA226F}" srcOrd="0" destOrd="0" presId="urn:microsoft.com/office/officeart/2005/8/layout/cycle5"/>
    <dgm:cxn modelId="{A83733BA-8429-41B5-94B7-651E86D7473E}" type="presOf" srcId="{7FD57F0D-D3D5-4B5C-9378-15E44610100E}" destId="{1A2981E4-3183-4DBC-8F66-6A61E086966F}" srcOrd="0" destOrd="0" presId="urn:microsoft.com/office/officeart/2005/8/layout/cycle5"/>
    <dgm:cxn modelId="{0ACF3AB4-B74F-4BDE-ABCF-B8EC39F88759}" type="presOf" srcId="{D82F21B6-47EF-40F3-B5F5-CBB6D9439994}" destId="{CB3E3235-9AB5-4F75-9B2E-9BE5DDCDFFCB}" srcOrd="0" destOrd="0" presId="urn:microsoft.com/office/officeart/2005/8/layout/cycle5"/>
    <dgm:cxn modelId="{AB700758-DCBD-47E0-8793-3F8CFCC3CB6C}" type="presParOf" srcId="{79E489BC-CE9A-4E4D-9616-36A2E277079D}" destId="{318F5344-1146-4202-A9A1-6D45892679D1}" srcOrd="0" destOrd="0" presId="urn:microsoft.com/office/officeart/2005/8/layout/cycle5"/>
    <dgm:cxn modelId="{17642900-42D1-4EB0-9AAE-1664E10974FF}" type="presParOf" srcId="{79E489BC-CE9A-4E4D-9616-36A2E277079D}" destId="{50268051-0530-456F-B2CA-4BF190A95CE3}" srcOrd="1" destOrd="0" presId="urn:microsoft.com/office/officeart/2005/8/layout/cycle5"/>
    <dgm:cxn modelId="{E4646E80-44CB-4FEF-ACF7-D282F59E6953}" type="presParOf" srcId="{79E489BC-CE9A-4E4D-9616-36A2E277079D}" destId="{CB3E3235-9AB5-4F75-9B2E-9BE5DDCDFFCB}" srcOrd="2" destOrd="0" presId="urn:microsoft.com/office/officeart/2005/8/layout/cycle5"/>
    <dgm:cxn modelId="{EA06EE0E-BAC5-4C99-A76F-55A69910ED91}" type="presParOf" srcId="{79E489BC-CE9A-4E4D-9616-36A2E277079D}" destId="{642B6751-750B-46FE-B159-CAD1F0CAC968}" srcOrd="3" destOrd="0" presId="urn:microsoft.com/office/officeart/2005/8/layout/cycle5"/>
    <dgm:cxn modelId="{C783BC5B-2D6C-4805-B74B-6F473989196D}" type="presParOf" srcId="{79E489BC-CE9A-4E4D-9616-36A2E277079D}" destId="{5F2F43AD-4A23-4589-8DB2-6A42C9396439}" srcOrd="4" destOrd="0" presId="urn:microsoft.com/office/officeart/2005/8/layout/cycle5"/>
    <dgm:cxn modelId="{87EF27B7-3967-453A-87BC-83D71BC4115E}" type="presParOf" srcId="{79E489BC-CE9A-4E4D-9616-36A2E277079D}" destId="{18E2C915-2EE9-45DF-9908-377951E6A4D2}" srcOrd="5" destOrd="0" presId="urn:microsoft.com/office/officeart/2005/8/layout/cycle5"/>
    <dgm:cxn modelId="{510F2F6D-BD2D-4931-A0B8-A0B75473A223}" type="presParOf" srcId="{79E489BC-CE9A-4E4D-9616-36A2E277079D}" destId="{E89FA6F9-754D-404A-8CDB-3069F8EA226F}" srcOrd="6" destOrd="0" presId="urn:microsoft.com/office/officeart/2005/8/layout/cycle5"/>
    <dgm:cxn modelId="{BFE3631B-89AB-4BEC-9411-42C11BCF24CF}" type="presParOf" srcId="{79E489BC-CE9A-4E4D-9616-36A2E277079D}" destId="{0941A849-0499-4720-9C97-9CF1F1DC8F89}" srcOrd="7" destOrd="0" presId="urn:microsoft.com/office/officeart/2005/8/layout/cycle5"/>
    <dgm:cxn modelId="{69E02636-1CFE-49DE-853F-839F428E6326}" type="presParOf" srcId="{79E489BC-CE9A-4E4D-9616-36A2E277079D}" destId="{1A2981E4-3183-4DBC-8F66-6A61E086966F}" srcOrd="8" destOrd="0" presId="urn:microsoft.com/office/officeart/2005/8/layout/cycle5"/>
    <dgm:cxn modelId="{E6605A6C-3FD0-44AD-AF4C-42C86C134C56}" type="presParOf" srcId="{79E489BC-CE9A-4E4D-9616-36A2E277079D}" destId="{27B58AE0-FC4D-4B2F-AB16-DE1162131650}" srcOrd="9" destOrd="0" presId="urn:microsoft.com/office/officeart/2005/8/layout/cycle5"/>
    <dgm:cxn modelId="{A17FD47F-5728-4780-9BFC-566B93456C50}" type="presParOf" srcId="{79E489BC-CE9A-4E4D-9616-36A2E277079D}" destId="{97753F90-2031-40C6-B19E-7EE39560A72E}" srcOrd="10" destOrd="0" presId="urn:microsoft.com/office/officeart/2005/8/layout/cycle5"/>
    <dgm:cxn modelId="{C0970CC5-A01A-49AD-B823-3450278EFA34}" type="presParOf" srcId="{79E489BC-CE9A-4E4D-9616-36A2E277079D}" destId="{3137AB93-AFD7-4958-B697-7C09A1486D4D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554BDF9-8515-4677-9942-0171F000F8EB}" type="doc">
      <dgm:prSet loTypeId="urn:microsoft.com/office/officeart/2005/8/layout/list1#1" loCatId="list" qsTypeId="urn:microsoft.com/office/officeart/2005/8/quickstyle/simple2#1" qsCatId="simple" csTypeId="urn:microsoft.com/office/officeart/2005/8/colors/colorful1#3" csCatId="colorful" phldr="1"/>
      <dgm:spPr/>
      <dgm:t>
        <a:bodyPr/>
        <a:lstStyle>
          <a:extLst/>
        </a:lstStyle>
        <a:p>
          <a:endParaRPr lang="en-US"/>
        </a:p>
      </dgm:t>
    </dgm:pt>
    <dgm:pt modelId="{787546C1-DD5C-4D6E-BFDD-D95A52E781AD}">
      <dgm:prSet phldrT="[Text]"/>
      <dgm:spPr/>
      <dgm:t>
        <a:bodyPr/>
        <a:lstStyle>
          <a:extLst/>
        </a:lstStyle>
        <a:p>
          <a:r>
            <a:rPr lang="en-US" dirty="0" smtClean="0"/>
            <a:t>Data Conflicts</a:t>
          </a:r>
          <a:endParaRPr lang="en-US" dirty="0"/>
        </a:p>
      </dgm:t>
    </dgm:pt>
    <dgm:pt modelId="{88942913-D2BB-4DEB-B0E7-EA2B7A6CD360}" type="parTrans" cxnId="{DFAEFA4C-B3B0-4C4E-BCD8-BFB53D07C5D0}">
      <dgm:prSet/>
      <dgm:spPr/>
      <dgm:t>
        <a:bodyPr/>
        <a:lstStyle>
          <a:extLst/>
        </a:lstStyle>
        <a:p>
          <a:endParaRPr lang="en-US"/>
        </a:p>
      </dgm:t>
    </dgm:pt>
    <dgm:pt modelId="{579A9A07-8770-4AC1-9705-76E19F87D269}" type="sibTrans" cxnId="{DFAEFA4C-B3B0-4C4E-BCD8-BFB53D07C5D0}">
      <dgm:prSet/>
      <dgm:spPr/>
      <dgm:t>
        <a:bodyPr/>
        <a:lstStyle>
          <a:extLst/>
        </a:lstStyle>
        <a:p>
          <a:endParaRPr lang="en-US"/>
        </a:p>
      </dgm:t>
    </dgm:pt>
    <dgm:pt modelId="{AC5265C1-0BAB-4984-A634-E4518A8EC253}">
      <dgm:prSet phldrT="[Text]"/>
      <dgm:spPr>
        <a:solidFill>
          <a:schemeClr val="accent3">
            <a:lumMod val="75000"/>
          </a:schemeClr>
        </a:solidFill>
      </dgm:spPr>
      <dgm:t>
        <a:bodyPr/>
        <a:lstStyle>
          <a:extLst/>
        </a:lstStyle>
        <a:p>
          <a:r>
            <a:rPr lang="en-US" dirty="0" smtClean="0"/>
            <a:t>Instance Heterogeneity	</a:t>
          </a:r>
          <a:endParaRPr lang="en-US" dirty="0"/>
        </a:p>
      </dgm:t>
    </dgm:pt>
    <dgm:pt modelId="{26A0947C-B518-417C-9D68-EC422DC1E3A5}" type="parTrans" cxnId="{579A338B-B5D8-4240-8867-8564B0DC96F3}">
      <dgm:prSet/>
      <dgm:spPr/>
      <dgm:t>
        <a:bodyPr/>
        <a:lstStyle>
          <a:extLst/>
        </a:lstStyle>
        <a:p>
          <a:endParaRPr lang="en-US"/>
        </a:p>
      </dgm:t>
    </dgm:pt>
    <dgm:pt modelId="{E68E8117-B3CB-464C-9711-4DBE8BF88216}" type="sibTrans" cxnId="{579A338B-B5D8-4240-8867-8564B0DC96F3}">
      <dgm:prSet/>
      <dgm:spPr/>
      <dgm:t>
        <a:bodyPr/>
        <a:lstStyle>
          <a:extLst/>
        </a:lstStyle>
        <a:p>
          <a:endParaRPr lang="en-US"/>
        </a:p>
      </dgm:t>
    </dgm:pt>
    <dgm:pt modelId="{F50BDB3E-817D-4A89-9D71-D9E0B029567B}">
      <dgm:prSet phldrT="[Text]"/>
      <dgm:spPr/>
      <dgm:t>
        <a:bodyPr/>
        <a:lstStyle>
          <a:extLst/>
        </a:lstStyle>
        <a:p>
          <a:r>
            <a:rPr lang="en-US" dirty="0" smtClean="0"/>
            <a:t>Structure Heterogeneity</a:t>
          </a:r>
          <a:endParaRPr lang="en-US" dirty="0"/>
        </a:p>
      </dgm:t>
    </dgm:pt>
    <dgm:pt modelId="{DE0B39BA-A6F3-455E-8022-365CCF701DB7}" type="parTrans" cxnId="{E8EF61B1-515C-44F0-9393-3A960B69FA7A}">
      <dgm:prSet/>
      <dgm:spPr/>
      <dgm:t>
        <a:bodyPr/>
        <a:lstStyle>
          <a:extLst/>
        </a:lstStyle>
        <a:p>
          <a:endParaRPr lang="en-US"/>
        </a:p>
      </dgm:t>
    </dgm:pt>
    <dgm:pt modelId="{25F4C625-3E51-442C-BBB8-3FA715271B27}" type="sibTrans" cxnId="{E8EF61B1-515C-44F0-9393-3A960B69FA7A}">
      <dgm:prSet/>
      <dgm:spPr/>
      <dgm:t>
        <a:bodyPr/>
        <a:lstStyle>
          <a:extLst/>
        </a:lstStyle>
        <a:p>
          <a:endParaRPr lang="en-US"/>
        </a:p>
      </dgm:t>
    </dgm:pt>
    <dgm:pt modelId="{9D58511D-D18C-46E6-ADFB-6CDE1389D37F}" type="pres">
      <dgm:prSet presAssocID="{8554BDF9-8515-4677-9942-0171F000F8E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29EC7F92-6143-4EC7-AD17-ECAF75C06DC8}" type="pres">
      <dgm:prSet presAssocID="{787546C1-DD5C-4D6E-BFDD-D95A52E781AD}" presName="parentLin" presStyleCnt="0"/>
      <dgm:spPr/>
      <dgm:t>
        <a:bodyPr/>
        <a:lstStyle>
          <a:extLst/>
        </a:lstStyle>
        <a:p>
          <a:endParaRPr lang="en-US"/>
        </a:p>
      </dgm:t>
    </dgm:pt>
    <dgm:pt modelId="{F4F466C7-208D-4B4A-A865-9D82D8E9F892}" type="pres">
      <dgm:prSet presAssocID="{787546C1-DD5C-4D6E-BFDD-D95A52E781AD}" presName="parentLeftMargin" presStyleLbl="node1" presStyleIdx="0" presStyleCnt="3"/>
      <dgm:spPr/>
      <dgm:t>
        <a:bodyPr/>
        <a:lstStyle>
          <a:extLst/>
        </a:lstStyle>
        <a:p>
          <a:endParaRPr lang="en-US"/>
        </a:p>
      </dgm:t>
    </dgm:pt>
    <dgm:pt modelId="{8BC4E78D-0D98-4ED2-B23A-71FEC19A6436}" type="pres">
      <dgm:prSet presAssocID="{787546C1-DD5C-4D6E-BFDD-D95A52E781AD}" presName="parentText" presStyleLbl="node1" presStyleIdx="0" presStyleCnt="3" custScaleX="115633" custLinFactNeighborX="9276" custLinFactNeighborY="-4638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129CDA7D-4C80-4698-AFD0-7208B5D9749E}" type="pres">
      <dgm:prSet presAssocID="{787546C1-DD5C-4D6E-BFDD-D95A52E781AD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EBA8CF1F-3B4A-4B6A-8877-CB03CDDAB1E9}" type="pres">
      <dgm:prSet presAssocID="{787546C1-DD5C-4D6E-BFDD-D95A52E781AD}" presName="childText" presStyleLbl="alignAcc1" presStyleIdx="0" presStyleCnt="3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  <dgm:pt modelId="{8BC0D01A-9D98-495C-93AA-A7D9631CDDAD}" type="pres">
      <dgm:prSet presAssocID="{579A9A07-8770-4AC1-9705-76E19F87D269}" presName="spaceBetweenRectangles" presStyleCnt="0"/>
      <dgm:spPr/>
      <dgm:t>
        <a:bodyPr/>
        <a:lstStyle>
          <a:extLst/>
        </a:lstStyle>
        <a:p>
          <a:endParaRPr lang="en-US"/>
        </a:p>
      </dgm:t>
    </dgm:pt>
    <dgm:pt modelId="{D4434ECF-2146-46AC-B62E-87AB389C995A}" type="pres">
      <dgm:prSet presAssocID="{AC5265C1-0BAB-4984-A634-E4518A8EC253}" presName="parentLin" presStyleCnt="0"/>
      <dgm:spPr/>
      <dgm:t>
        <a:bodyPr/>
        <a:lstStyle>
          <a:extLst/>
        </a:lstStyle>
        <a:p>
          <a:endParaRPr lang="en-US"/>
        </a:p>
      </dgm:t>
    </dgm:pt>
    <dgm:pt modelId="{06B5F591-72E0-4CFF-9799-36D4050BD51D}" type="pres">
      <dgm:prSet presAssocID="{AC5265C1-0BAB-4984-A634-E4518A8EC253}" presName="parentLeftMargin" presStyleLbl="node1" presStyleIdx="0" presStyleCnt="3"/>
      <dgm:spPr/>
      <dgm:t>
        <a:bodyPr/>
        <a:lstStyle>
          <a:extLst/>
        </a:lstStyle>
        <a:p>
          <a:endParaRPr lang="en-US"/>
        </a:p>
      </dgm:t>
    </dgm:pt>
    <dgm:pt modelId="{12E5634D-BCAA-48AB-BADB-754A15E9B7AC}" type="pres">
      <dgm:prSet presAssocID="{AC5265C1-0BAB-4984-A634-E4518A8EC253}" presName="parentText" presStyleLbl="node1" presStyleIdx="1" presStyleCnt="3" custScaleX="116958" custLinFactNeighborX="9276" custLinFactNeighborY="-2742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3DAA9763-50F6-4CC4-B6DA-0A4C45FFB361}" type="pres">
      <dgm:prSet presAssocID="{AC5265C1-0BAB-4984-A634-E4518A8EC253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51228DB3-E7D4-486B-A0C1-9A59D129891F}" type="pres">
      <dgm:prSet presAssocID="{AC5265C1-0BAB-4984-A634-E4518A8EC253}" presName="childText" presStyleLbl="alignAcc1" presStyleIdx="1" presStyleCnt="3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  <dgm:pt modelId="{ECC02425-44D1-4F4C-B5D6-13442CA71F2A}" type="pres">
      <dgm:prSet presAssocID="{E68E8117-B3CB-464C-9711-4DBE8BF88216}" presName="spaceBetweenRectangles" presStyleCnt="0"/>
      <dgm:spPr/>
      <dgm:t>
        <a:bodyPr/>
        <a:lstStyle>
          <a:extLst/>
        </a:lstStyle>
        <a:p>
          <a:endParaRPr lang="en-US"/>
        </a:p>
      </dgm:t>
    </dgm:pt>
    <dgm:pt modelId="{98CD7476-6A48-4BD0-A0B1-E79081300878}" type="pres">
      <dgm:prSet presAssocID="{F50BDB3E-817D-4A89-9D71-D9E0B029567B}" presName="parentLin" presStyleCnt="0"/>
      <dgm:spPr/>
      <dgm:t>
        <a:bodyPr/>
        <a:lstStyle>
          <a:extLst/>
        </a:lstStyle>
        <a:p>
          <a:endParaRPr lang="en-US"/>
        </a:p>
      </dgm:t>
    </dgm:pt>
    <dgm:pt modelId="{63AA2D3F-331D-492F-82D5-8A2B6C78BAAD}" type="pres">
      <dgm:prSet presAssocID="{F50BDB3E-817D-4A89-9D71-D9E0B029567B}" presName="parentLeftMargin" presStyleLbl="node1" presStyleIdx="1" presStyleCnt="3"/>
      <dgm:spPr/>
      <dgm:t>
        <a:bodyPr/>
        <a:lstStyle>
          <a:extLst/>
        </a:lstStyle>
        <a:p>
          <a:endParaRPr lang="en-US"/>
        </a:p>
      </dgm:t>
    </dgm:pt>
    <dgm:pt modelId="{2CFD44AC-C5B0-407B-B2EE-07415AFE4DC4}" type="pres">
      <dgm:prSet presAssocID="{F50BDB3E-817D-4A89-9D71-D9E0B029567B}" presName="parentText" presStyleLbl="node1" presStyleIdx="2" presStyleCnt="3" custScaleX="116959" custLinFactNeighborY="-4638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E27A153A-8ADD-4646-B3A3-509A74CD0695}" type="pres">
      <dgm:prSet presAssocID="{F50BDB3E-817D-4A89-9D71-D9E0B029567B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2DB5D132-AB90-49A4-A479-F0988A86E33E}" type="pres">
      <dgm:prSet presAssocID="{F50BDB3E-817D-4A89-9D71-D9E0B029567B}" presName="childText" presStyleLbl="alignAcc1" presStyleIdx="2" presStyleCnt="3" custLinFactNeighborX="-197" custLinFactNeighborY="-16464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</dgm:ptLst>
  <dgm:cxnLst>
    <dgm:cxn modelId="{579A338B-B5D8-4240-8867-8564B0DC96F3}" srcId="{8554BDF9-8515-4677-9942-0171F000F8EB}" destId="{AC5265C1-0BAB-4984-A634-E4518A8EC253}" srcOrd="1" destOrd="0" parTransId="{26A0947C-B518-417C-9D68-EC422DC1E3A5}" sibTransId="{E68E8117-B3CB-464C-9711-4DBE8BF88216}"/>
    <dgm:cxn modelId="{15D256BF-6B34-4875-ABBE-7B2E83094919}" type="presOf" srcId="{AC5265C1-0BAB-4984-A634-E4518A8EC253}" destId="{12E5634D-BCAA-48AB-BADB-754A15E9B7AC}" srcOrd="1" destOrd="0" presId="urn:microsoft.com/office/officeart/2005/8/layout/list1#1"/>
    <dgm:cxn modelId="{0A69EDE9-F206-48C6-B583-F353BBEE32F3}" type="presOf" srcId="{8554BDF9-8515-4677-9942-0171F000F8EB}" destId="{9D58511D-D18C-46E6-ADFB-6CDE1389D37F}" srcOrd="0" destOrd="0" presId="urn:microsoft.com/office/officeart/2005/8/layout/list1#1"/>
    <dgm:cxn modelId="{955EA52D-E483-4BA3-BC26-72A00D05130F}" type="presOf" srcId="{787546C1-DD5C-4D6E-BFDD-D95A52E781AD}" destId="{8BC4E78D-0D98-4ED2-B23A-71FEC19A6436}" srcOrd="1" destOrd="0" presId="urn:microsoft.com/office/officeart/2005/8/layout/list1#1"/>
    <dgm:cxn modelId="{C3FFFB49-BE0B-4161-9030-3EF8C1C53B0E}" type="presOf" srcId="{F50BDB3E-817D-4A89-9D71-D9E0B029567B}" destId="{63AA2D3F-331D-492F-82D5-8A2B6C78BAAD}" srcOrd="0" destOrd="0" presId="urn:microsoft.com/office/officeart/2005/8/layout/list1#1"/>
    <dgm:cxn modelId="{E8EF61B1-515C-44F0-9393-3A960B69FA7A}" srcId="{8554BDF9-8515-4677-9942-0171F000F8EB}" destId="{F50BDB3E-817D-4A89-9D71-D9E0B029567B}" srcOrd="2" destOrd="0" parTransId="{DE0B39BA-A6F3-455E-8022-365CCF701DB7}" sibTransId="{25F4C625-3E51-442C-BBB8-3FA715271B27}"/>
    <dgm:cxn modelId="{B530432E-A25B-4DE6-A8B3-99568C2219D2}" type="presOf" srcId="{F50BDB3E-817D-4A89-9D71-D9E0B029567B}" destId="{2CFD44AC-C5B0-407B-B2EE-07415AFE4DC4}" srcOrd="1" destOrd="0" presId="urn:microsoft.com/office/officeart/2005/8/layout/list1#1"/>
    <dgm:cxn modelId="{C55F25E6-D975-4F88-89C4-A27B5415D015}" type="presOf" srcId="{AC5265C1-0BAB-4984-A634-E4518A8EC253}" destId="{06B5F591-72E0-4CFF-9799-36D4050BD51D}" srcOrd="0" destOrd="0" presId="urn:microsoft.com/office/officeart/2005/8/layout/list1#1"/>
    <dgm:cxn modelId="{DFAEFA4C-B3B0-4C4E-BCD8-BFB53D07C5D0}" srcId="{8554BDF9-8515-4677-9942-0171F000F8EB}" destId="{787546C1-DD5C-4D6E-BFDD-D95A52E781AD}" srcOrd="0" destOrd="0" parTransId="{88942913-D2BB-4DEB-B0E7-EA2B7A6CD360}" sibTransId="{579A9A07-8770-4AC1-9705-76E19F87D269}"/>
    <dgm:cxn modelId="{1919917E-77F1-4347-85A0-CD759806178E}" type="presOf" srcId="{787546C1-DD5C-4D6E-BFDD-D95A52E781AD}" destId="{F4F466C7-208D-4B4A-A865-9D82D8E9F892}" srcOrd="0" destOrd="0" presId="urn:microsoft.com/office/officeart/2005/8/layout/list1#1"/>
    <dgm:cxn modelId="{112523D4-6ACE-4863-A388-B3A7492BB650}" type="presParOf" srcId="{9D58511D-D18C-46E6-ADFB-6CDE1389D37F}" destId="{29EC7F92-6143-4EC7-AD17-ECAF75C06DC8}" srcOrd="0" destOrd="0" presId="urn:microsoft.com/office/officeart/2005/8/layout/list1#1"/>
    <dgm:cxn modelId="{855E820C-07D6-44C9-8D3F-81F8A350165E}" type="presParOf" srcId="{29EC7F92-6143-4EC7-AD17-ECAF75C06DC8}" destId="{F4F466C7-208D-4B4A-A865-9D82D8E9F892}" srcOrd="0" destOrd="0" presId="urn:microsoft.com/office/officeart/2005/8/layout/list1#1"/>
    <dgm:cxn modelId="{8725A447-7746-45E5-9E0A-8C1A8571C81A}" type="presParOf" srcId="{29EC7F92-6143-4EC7-AD17-ECAF75C06DC8}" destId="{8BC4E78D-0D98-4ED2-B23A-71FEC19A6436}" srcOrd="1" destOrd="0" presId="urn:microsoft.com/office/officeart/2005/8/layout/list1#1"/>
    <dgm:cxn modelId="{BE97A479-2905-4437-A769-7AE13283A7B7}" type="presParOf" srcId="{9D58511D-D18C-46E6-ADFB-6CDE1389D37F}" destId="{129CDA7D-4C80-4698-AFD0-7208B5D9749E}" srcOrd="1" destOrd="0" presId="urn:microsoft.com/office/officeart/2005/8/layout/list1#1"/>
    <dgm:cxn modelId="{6C89D214-818E-4B1A-9D65-E3C5FC8CD5C8}" type="presParOf" srcId="{9D58511D-D18C-46E6-ADFB-6CDE1389D37F}" destId="{EBA8CF1F-3B4A-4B6A-8877-CB03CDDAB1E9}" srcOrd="2" destOrd="0" presId="urn:microsoft.com/office/officeart/2005/8/layout/list1#1"/>
    <dgm:cxn modelId="{B9ACFABA-3D8D-48A2-BA1B-49CA09D2CA45}" type="presParOf" srcId="{9D58511D-D18C-46E6-ADFB-6CDE1389D37F}" destId="{8BC0D01A-9D98-495C-93AA-A7D9631CDDAD}" srcOrd="3" destOrd="0" presId="urn:microsoft.com/office/officeart/2005/8/layout/list1#1"/>
    <dgm:cxn modelId="{33D8309C-35A3-47F2-A915-F8B45A9805F6}" type="presParOf" srcId="{9D58511D-D18C-46E6-ADFB-6CDE1389D37F}" destId="{D4434ECF-2146-46AC-B62E-87AB389C995A}" srcOrd="4" destOrd="0" presId="urn:microsoft.com/office/officeart/2005/8/layout/list1#1"/>
    <dgm:cxn modelId="{D39F5939-D377-489B-A2D4-2FC6C49E76AB}" type="presParOf" srcId="{D4434ECF-2146-46AC-B62E-87AB389C995A}" destId="{06B5F591-72E0-4CFF-9799-36D4050BD51D}" srcOrd="0" destOrd="0" presId="urn:microsoft.com/office/officeart/2005/8/layout/list1#1"/>
    <dgm:cxn modelId="{448564F9-47EB-4B77-817D-575DA01B189B}" type="presParOf" srcId="{D4434ECF-2146-46AC-B62E-87AB389C995A}" destId="{12E5634D-BCAA-48AB-BADB-754A15E9B7AC}" srcOrd="1" destOrd="0" presId="urn:microsoft.com/office/officeart/2005/8/layout/list1#1"/>
    <dgm:cxn modelId="{F3B916FD-EF6C-4F7D-8FDC-A9527B4F4B93}" type="presParOf" srcId="{9D58511D-D18C-46E6-ADFB-6CDE1389D37F}" destId="{3DAA9763-50F6-4CC4-B6DA-0A4C45FFB361}" srcOrd="5" destOrd="0" presId="urn:microsoft.com/office/officeart/2005/8/layout/list1#1"/>
    <dgm:cxn modelId="{EE9AACF5-6316-4FF7-9045-350D3B2226F5}" type="presParOf" srcId="{9D58511D-D18C-46E6-ADFB-6CDE1389D37F}" destId="{51228DB3-E7D4-486B-A0C1-9A59D129891F}" srcOrd="6" destOrd="0" presId="urn:microsoft.com/office/officeart/2005/8/layout/list1#1"/>
    <dgm:cxn modelId="{9865A991-D2E1-4361-9AB4-D5B7249FB0C6}" type="presParOf" srcId="{9D58511D-D18C-46E6-ADFB-6CDE1389D37F}" destId="{ECC02425-44D1-4F4C-B5D6-13442CA71F2A}" srcOrd="7" destOrd="0" presId="urn:microsoft.com/office/officeart/2005/8/layout/list1#1"/>
    <dgm:cxn modelId="{965753FD-125A-4DEF-BB8E-62B473D1D316}" type="presParOf" srcId="{9D58511D-D18C-46E6-ADFB-6CDE1389D37F}" destId="{98CD7476-6A48-4BD0-A0B1-E79081300878}" srcOrd="8" destOrd="0" presId="urn:microsoft.com/office/officeart/2005/8/layout/list1#1"/>
    <dgm:cxn modelId="{E5578587-B5A4-4B5B-8B34-820122A7C84D}" type="presParOf" srcId="{98CD7476-6A48-4BD0-A0B1-E79081300878}" destId="{63AA2D3F-331D-492F-82D5-8A2B6C78BAAD}" srcOrd="0" destOrd="0" presId="urn:microsoft.com/office/officeart/2005/8/layout/list1#1"/>
    <dgm:cxn modelId="{74DDC3C6-740A-4196-923A-5DF4C2E6C1FB}" type="presParOf" srcId="{98CD7476-6A48-4BD0-A0B1-E79081300878}" destId="{2CFD44AC-C5B0-407B-B2EE-07415AFE4DC4}" srcOrd="1" destOrd="0" presId="urn:microsoft.com/office/officeart/2005/8/layout/list1#1"/>
    <dgm:cxn modelId="{79584DDD-77A2-422D-86CD-AD8442194549}" type="presParOf" srcId="{9D58511D-D18C-46E6-ADFB-6CDE1389D37F}" destId="{E27A153A-8ADD-4646-B3A3-509A74CD0695}" srcOrd="9" destOrd="0" presId="urn:microsoft.com/office/officeart/2005/8/layout/list1#1"/>
    <dgm:cxn modelId="{9793E160-0269-4152-B9FF-156598B6EBE0}" type="presParOf" srcId="{9D58511D-D18C-46E6-ADFB-6CDE1389D37F}" destId="{2DB5D132-AB90-49A4-A479-F0988A86E33E}" srcOrd="10" destOrd="0" presId="urn:microsoft.com/office/officeart/2005/8/layout/list1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554BDF9-8515-4677-9942-0171F000F8EB}" type="doc">
      <dgm:prSet loTypeId="urn:microsoft.com/office/officeart/2005/8/layout/list1#1" loCatId="list" qsTypeId="urn:microsoft.com/office/officeart/2005/8/quickstyle/simple2#1" qsCatId="simple" csTypeId="urn:microsoft.com/office/officeart/2005/8/colors/colorful1#4" csCatId="colorful" phldr="1"/>
      <dgm:spPr/>
      <dgm:t>
        <a:bodyPr/>
        <a:lstStyle>
          <a:extLst/>
        </a:lstStyle>
        <a:p>
          <a:endParaRPr lang="en-US"/>
        </a:p>
      </dgm:t>
    </dgm:pt>
    <dgm:pt modelId="{787546C1-DD5C-4D6E-BFDD-D95A52E781AD}">
      <dgm:prSet phldrT="[Text]"/>
      <dgm:spPr>
        <a:solidFill>
          <a:schemeClr val="accent2">
            <a:lumMod val="20000"/>
            <a:lumOff val="80000"/>
          </a:schemeClr>
        </a:solidFill>
      </dgm:spPr>
      <dgm:t>
        <a:bodyPr/>
        <a:lstStyle>
          <a:extLst/>
        </a:lstStyle>
        <a:p>
          <a:r>
            <a:rPr lang="en-US" dirty="0" smtClean="0"/>
            <a:t>Data Conflicts</a:t>
          </a:r>
          <a:endParaRPr lang="en-US" dirty="0"/>
        </a:p>
      </dgm:t>
    </dgm:pt>
    <dgm:pt modelId="{88942913-D2BB-4DEB-B0E7-EA2B7A6CD360}" type="parTrans" cxnId="{DFAEFA4C-B3B0-4C4E-BCD8-BFB53D07C5D0}">
      <dgm:prSet/>
      <dgm:spPr/>
      <dgm:t>
        <a:bodyPr/>
        <a:lstStyle>
          <a:extLst/>
        </a:lstStyle>
        <a:p>
          <a:endParaRPr lang="en-US"/>
        </a:p>
      </dgm:t>
    </dgm:pt>
    <dgm:pt modelId="{579A9A07-8770-4AC1-9705-76E19F87D269}" type="sibTrans" cxnId="{DFAEFA4C-B3B0-4C4E-BCD8-BFB53D07C5D0}">
      <dgm:prSet/>
      <dgm:spPr/>
      <dgm:t>
        <a:bodyPr/>
        <a:lstStyle>
          <a:extLst/>
        </a:lstStyle>
        <a:p>
          <a:endParaRPr lang="en-US"/>
        </a:p>
      </dgm:t>
    </dgm:pt>
    <dgm:pt modelId="{AC5265C1-0BAB-4984-A634-E4518A8EC253}">
      <dgm:prSet phldrT="[Text]"/>
      <dgm:spPr>
        <a:solidFill>
          <a:schemeClr val="bg2">
            <a:lumMod val="75000"/>
          </a:schemeClr>
        </a:solidFill>
      </dgm:spPr>
      <dgm:t>
        <a:bodyPr/>
        <a:lstStyle>
          <a:extLst/>
        </a:lstStyle>
        <a:p>
          <a:r>
            <a:rPr lang="en-US" dirty="0" smtClean="0"/>
            <a:t>Instance Heterogeneity	</a:t>
          </a:r>
          <a:endParaRPr lang="en-US" dirty="0"/>
        </a:p>
      </dgm:t>
    </dgm:pt>
    <dgm:pt modelId="{26A0947C-B518-417C-9D68-EC422DC1E3A5}" type="parTrans" cxnId="{579A338B-B5D8-4240-8867-8564B0DC96F3}">
      <dgm:prSet/>
      <dgm:spPr/>
      <dgm:t>
        <a:bodyPr/>
        <a:lstStyle>
          <a:extLst/>
        </a:lstStyle>
        <a:p>
          <a:endParaRPr lang="en-US"/>
        </a:p>
      </dgm:t>
    </dgm:pt>
    <dgm:pt modelId="{E68E8117-B3CB-464C-9711-4DBE8BF88216}" type="sibTrans" cxnId="{579A338B-B5D8-4240-8867-8564B0DC96F3}">
      <dgm:prSet/>
      <dgm:spPr/>
      <dgm:t>
        <a:bodyPr/>
        <a:lstStyle>
          <a:extLst/>
        </a:lstStyle>
        <a:p>
          <a:endParaRPr lang="en-US"/>
        </a:p>
      </dgm:t>
    </dgm:pt>
    <dgm:pt modelId="{F50BDB3E-817D-4A89-9D71-D9E0B029567B}">
      <dgm:prSet phldrT="[Text]"/>
      <dgm:spPr/>
      <dgm:t>
        <a:bodyPr/>
        <a:lstStyle>
          <a:extLst/>
        </a:lstStyle>
        <a:p>
          <a:r>
            <a:rPr lang="en-US" dirty="0" smtClean="0"/>
            <a:t>Structure Heterogeneity</a:t>
          </a:r>
          <a:endParaRPr lang="en-US" dirty="0"/>
        </a:p>
      </dgm:t>
    </dgm:pt>
    <dgm:pt modelId="{DE0B39BA-A6F3-455E-8022-365CCF701DB7}" type="parTrans" cxnId="{E8EF61B1-515C-44F0-9393-3A960B69FA7A}">
      <dgm:prSet/>
      <dgm:spPr/>
      <dgm:t>
        <a:bodyPr/>
        <a:lstStyle>
          <a:extLst/>
        </a:lstStyle>
        <a:p>
          <a:endParaRPr lang="en-US"/>
        </a:p>
      </dgm:t>
    </dgm:pt>
    <dgm:pt modelId="{25F4C625-3E51-442C-BBB8-3FA715271B27}" type="sibTrans" cxnId="{E8EF61B1-515C-44F0-9393-3A960B69FA7A}">
      <dgm:prSet/>
      <dgm:spPr/>
      <dgm:t>
        <a:bodyPr/>
        <a:lstStyle>
          <a:extLst/>
        </a:lstStyle>
        <a:p>
          <a:endParaRPr lang="en-US"/>
        </a:p>
      </dgm:t>
    </dgm:pt>
    <dgm:pt modelId="{9D58511D-D18C-46E6-ADFB-6CDE1389D37F}" type="pres">
      <dgm:prSet presAssocID="{8554BDF9-8515-4677-9942-0171F000F8E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29EC7F92-6143-4EC7-AD17-ECAF75C06DC8}" type="pres">
      <dgm:prSet presAssocID="{787546C1-DD5C-4D6E-BFDD-D95A52E781AD}" presName="parentLin" presStyleCnt="0"/>
      <dgm:spPr/>
      <dgm:t>
        <a:bodyPr/>
        <a:lstStyle>
          <a:extLst/>
        </a:lstStyle>
        <a:p>
          <a:endParaRPr lang="en-US"/>
        </a:p>
      </dgm:t>
    </dgm:pt>
    <dgm:pt modelId="{F4F466C7-208D-4B4A-A865-9D82D8E9F892}" type="pres">
      <dgm:prSet presAssocID="{787546C1-DD5C-4D6E-BFDD-D95A52E781AD}" presName="parentLeftMargin" presStyleLbl="node1" presStyleIdx="0" presStyleCnt="3"/>
      <dgm:spPr/>
      <dgm:t>
        <a:bodyPr/>
        <a:lstStyle>
          <a:extLst/>
        </a:lstStyle>
        <a:p>
          <a:endParaRPr lang="en-US"/>
        </a:p>
      </dgm:t>
    </dgm:pt>
    <dgm:pt modelId="{8BC4E78D-0D98-4ED2-B23A-71FEC19A6436}" type="pres">
      <dgm:prSet presAssocID="{787546C1-DD5C-4D6E-BFDD-D95A52E781AD}" presName="parentText" presStyleLbl="node1" presStyleIdx="0" presStyleCnt="3" custScaleX="115633" custLinFactNeighborX="9276" custLinFactNeighborY="-4638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129CDA7D-4C80-4698-AFD0-7208B5D9749E}" type="pres">
      <dgm:prSet presAssocID="{787546C1-DD5C-4D6E-BFDD-D95A52E781AD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EBA8CF1F-3B4A-4B6A-8877-CB03CDDAB1E9}" type="pres">
      <dgm:prSet presAssocID="{787546C1-DD5C-4D6E-BFDD-D95A52E781AD}" presName="childText" presStyleLbl="alignAcc1" presStyleIdx="0" presStyleCnt="3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  <dgm:pt modelId="{8BC0D01A-9D98-495C-93AA-A7D9631CDDAD}" type="pres">
      <dgm:prSet presAssocID="{579A9A07-8770-4AC1-9705-76E19F87D269}" presName="spaceBetweenRectangles" presStyleCnt="0"/>
      <dgm:spPr/>
      <dgm:t>
        <a:bodyPr/>
        <a:lstStyle>
          <a:extLst/>
        </a:lstStyle>
        <a:p>
          <a:endParaRPr lang="en-US"/>
        </a:p>
      </dgm:t>
    </dgm:pt>
    <dgm:pt modelId="{D4434ECF-2146-46AC-B62E-87AB389C995A}" type="pres">
      <dgm:prSet presAssocID="{AC5265C1-0BAB-4984-A634-E4518A8EC253}" presName="parentLin" presStyleCnt="0"/>
      <dgm:spPr/>
      <dgm:t>
        <a:bodyPr/>
        <a:lstStyle>
          <a:extLst/>
        </a:lstStyle>
        <a:p>
          <a:endParaRPr lang="en-US"/>
        </a:p>
      </dgm:t>
    </dgm:pt>
    <dgm:pt modelId="{06B5F591-72E0-4CFF-9799-36D4050BD51D}" type="pres">
      <dgm:prSet presAssocID="{AC5265C1-0BAB-4984-A634-E4518A8EC253}" presName="parentLeftMargin" presStyleLbl="node1" presStyleIdx="0" presStyleCnt="3"/>
      <dgm:spPr/>
      <dgm:t>
        <a:bodyPr/>
        <a:lstStyle>
          <a:extLst/>
        </a:lstStyle>
        <a:p>
          <a:endParaRPr lang="en-US"/>
        </a:p>
      </dgm:t>
    </dgm:pt>
    <dgm:pt modelId="{12E5634D-BCAA-48AB-BADB-754A15E9B7AC}" type="pres">
      <dgm:prSet presAssocID="{AC5265C1-0BAB-4984-A634-E4518A8EC253}" presName="parentText" presStyleLbl="node1" presStyleIdx="1" presStyleCnt="3" custScaleX="116958" custLinFactNeighborX="9276" custLinFactNeighborY="-2742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3DAA9763-50F6-4CC4-B6DA-0A4C45FFB361}" type="pres">
      <dgm:prSet presAssocID="{AC5265C1-0BAB-4984-A634-E4518A8EC253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51228DB3-E7D4-486B-A0C1-9A59D129891F}" type="pres">
      <dgm:prSet presAssocID="{AC5265C1-0BAB-4984-A634-E4518A8EC253}" presName="childText" presStyleLbl="alignAcc1" presStyleIdx="1" presStyleCnt="3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  <dgm:pt modelId="{ECC02425-44D1-4F4C-B5D6-13442CA71F2A}" type="pres">
      <dgm:prSet presAssocID="{E68E8117-B3CB-464C-9711-4DBE8BF88216}" presName="spaceBetweenRectangles" presStyleCnt="0"/>
      <dgm:spPr/>
      <dgm:t>
        <a:bodyPr/>
        <a:lstStyle>
          <a:extLst/>
        </a:lstStyle>
        <a:p>
          <a:endParaRPr lang="en-US"/>
        </a:p>
      </dgm:t>
    </dgm:pt>
    <dgm:pt modelId="{98CD7476-6A48-4BD0-A0B1-E79081300878}" type="pres">
      <dgm:prSet presAssocID="{F50BDB3E-817D-4A89-9D71-D9E0B029567B}" presName="parentLin" presStyleCnt="0"/>
      <dgm:spPr/>
      <dgm:t>
        <a:bodyPr/>
        <a:lstStyle>
          <a:extLst/>
        </a:lstStyle>
        <a:p>
          <a:endParaRPr lang="en-US"/>
        </a:p>
      </dgm:t>
    </dgm:pt>
    <dgm:pt modelId="{63AA2D3F-331D-492F-82D5-8A2B6C78BAAD}" type="pres">
      <dgm:prSet presAssocID="{F50BDB3E-817D-4A89-9D71-D9E0B029567B}" presName="parentLeftMargin" presStyleLbl="node1" presStyleIdx="1" presStyleCnt="3"/>
      <dgm:spPr/>
      <dgm:t>
        <a:bodyPr/>
        <a:lstStyle>
          <a:extLst/>
        </a:lstStyle>
        <a:p>
          <a:endParaRPr lang="en-US"/>
        </a:p>
      </dgm:t>
    </dgm:pt>
    <dgm:pt modelId="{2CFD44AC-C5B0-407B-B2EE-07415AFE4DC4}" type="pres">
      <dgm:prSet presAssocID="{F50BDB3E-817D-4A89-9D71-D9E0B029567B}" presName="parentText" presStyleLbl="node1" presStyleIdx="2" presStyleCnt="3" custScaleX="116959" custLinFactNeighborY="-4638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E27A153A-8ADD-4646-B3A3-509A74CD0695}" type="pres">
      <dgm:prSet presAssocID="{F50BDB3E-817D-4A89-9D71-D9E0B029567B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2DB5D132-AB90-49A4-A479-F0988A86E33E}" type="pres">
      <dgm:prSet presAssocID="{F50BDB3E-817D-4A89-9D71-D9E0B029567B}" presName="childText" presStyleLbl="alignAcc1" presStyleIdx="2" presStyleCnt="3" custLinFactNeighborX="-197" custLinFactNeighborY="-16464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</dgm:ptLst>
  <dgm:cxnLst>
    <dgm:cxn modelId="{7C7F7CBE-8D35-437D-9924-358B3DDDD69A}" type="presOf" srcId="{787546C1-DD5C-4D6E-BFDD-D95A52E781AD}" destId="{F4F466C7-208D-4B4A-A865-9D82D8E9F892}" srcOrd="0" destOrd="0" presId="urn:microsoft.com/office/officeart/2005/8/layout/list1#1"/>
    <dgm:cxn modelId="{E8EF61B1-515C-44F0-9393-3A960B69FA7A}" srcId="{8554BDF9-8515-4677-9942-0171F000F8EB}" destId="{F50BDB3E-817D-4A89-9D71-D9E0B029567B}" srcOrd="2" destOrd="0" parTransId="{DE0B39BA-A6F3-455E-8022-365CCF701DB7}" sibTransId="{25F4C625-3E51-442C-BBB8-3FA715271B27}"/>
    <dgm:cxn modelId="{87771A57-8E7F-488F-9B88-C8D4CD2E6B53}" type="presOf" srcId="{8554BDF9-8515-4677-9942-0171F000F8EB}" destId="{9D58511D-D18C-46E6-ADFB-6CDE1389D37F}" srcOrd="0" destOrd="0" presId="urn:microsoft.com/office/officeart/2005/8/layout/list1#1"/>
    <dgm:cxn modelId="{78D97E27-1DE0-4419-B42A-66A97D2A4631}" type="presOf" srcId="{787546C1-DD5C-4D6E-BFDD-D95A52E781AD}" destId="{8BC4E78D-0D98-4ED2-B23A-71FEC19A6436}" srcOrd="1" destOrd="0" presId="urn:microsoft.com/office/officeart/2005/8/layout/list1#1"/>
    <dgm:cxn modelId="{AE9B3BCE-253F-40F5-9E73-84D6A9067708}" type="presOf" srcId="{F50BDB3E-817D-4A89-9D71-D9E0B029567B}" destId="{63AA2D3F-331D-492F-82D5-8A2B6C78BAAD}" srcOrd="0" destOrd="0" presId="urn:microsoft.com/office/officeart/2005/8/layout/list1#1"/>
    <dgm:cxn modelId="{DFAEFA4C-B3B0-4C4E-BCD8-BFB53D07C5D0}" srcId="{8554BDF9-8515-4677-9942-0171F000F8EB}" destId="{787546C1-DD5C-4D6E-BFDD-D95A52E781AD}" srcOrd="0" destOrd="0" parTransId="{88942913-D2BB-4DEB-B0E7-EA2B7A6CD360}" sibTransId="{579A9A07-8770-4AC1-9705-76E19F87D269}"/>
    <dgm:cxn modelId="{579A338B-B5D8-4240-8867-8564B0DC96F3}" srcId="{8554BDF9-8515-4677-9942-0171F000F8EB}" destId="{AC5265C1-0BAB-4984-A634-E4518A8EC253}" srcOrd="1" destOrd="0" parTransId="{26A0947C-B518-417C-9D68-EC422DC1E3A5}" sibTransId="{E68E8117-B3CB-464C-9711-4DBE8BF88216}"/>
    <dgm:cxn modelId="{8EDC50E3-B3C1-41CF-96F6-B1648D866483}" type="presOf" srcId="{F50BDB3E-817D-4A89-9D71-D9E0B029567B}" destId="{2CFD44AC-C5B0-407B-B2EE-07415AFE4DC4}" srcOrd="1" destOrd="0" presId="urn:microsoft.com/office/officeart/2005/8/layout/list1#1"/>
    <dgm:cxn modelId="{69BB7FC8-609F-48B4-857E-C953E77AF49B}" type="presOf" srcId="{AC5265C1-0BAB-4984-A634-E4518A8EC253}" destId="{06B5F591-72E0-4CFF-9799-36D4050BD51D}" srcOrd="0" destOrd="0" presId="urn:microsoft.com/office/officeart/2005/8/layout/list1#1"/>
    <dgm:cxn modelId="{E5140387-747A-45B1-8D17-0D5EEE55EA52}" type="presOf" srcId="{AC5265C1-0BAB-4984-A634-E4518A8EC253}" destId="{12E5634D-BCAA-48AB-BADB-754A15E9B7AC}" srcOrd="1" destOrd="0" presId="urn:microsoft.com/office/officeart/2005/8/layout/list1#1"/>
    <dgm:cxn modelId="{18B09223-292C-45C2-B004-9C6E79A61250}" type="presParOf" srcId="{9D58511D-D18C-46E6-ADFB-6CDE1389D37F}" destId="{29EC7F92-6143-4EC7-AD17-ECAF75C06DC8}" srcOrd="0" destOrd="0" presId="urn:microsoft.com/office/officeart/2005/8/layout/list1#1"/>
    <dgm:cxn modelId="{84C569EC-0793-48C9-8A87-6A12D2358DEC}" type="presParOf" srcId="{29EC7F92-6143-4EC7-AD17-ECAF75C06DC8}" destId="{F4F466C7-208D-4B4A-A865-9D82D8E9F892}" srcOrd="0" destOrd="0" presId="urn:microsoft.com/office/officeart/2005/8/layout/list1#1"/>
    <dgm:cxn modelId="{76EBADD3-C5D5-47D0-BA65-F881802979A4}" type="presParOf" srcId="{29EC7F92-6143-4EC7-AD17-ECAF75C06DC8}" destId="{8BC4E78D-0D98-4ED2-B23A-71FEC19A6436}" srcOrd="1" destOrd="0" presId="urn:microsoft.com/office/officeart/2005/8/layout/list1#1"/>
    <dgm:cxn modelId="{561F2A09-9EC2-4E62-87F9-8317F68399BF}" type="presParOf" srcId="{9D58511D-D18C-46E6-ADFB-6CDE1389D37F}" destId="{129CDA7D-4C80-4698-AFD0-7208B5D9749E}" srcOrd="1" destOrd="0" presId="urn:microsoft.com/office/officeart/2005/8/layout/list1#1"/>
    <dgm:cxn modelId="{A3233136-946A-4C31-AEC3-E97F5CDCB7E2}" type="presParOf" srcId="{9D58511D-D18C-46E6-ADFB-6CDE1389D37F}" destId="{EBA8CF1F-3B4A-4B6A-8877-CB03CDDAB1E9}" srcOrd="2" destOrd="0" presId="urn:microsoft.com/office/officeart/2005/8/layout/list1#1"/>
    <dgm:cxn modelId="{AD795B79-C62A-4D52-9AB8-0433D6754EB7}" type="presParOf" srcId="{9D58511D-D18C-46E6-ADFB-6CDE1389D37F}" destId="{8BC0D01A-9D98-495C-93AA-A7D9631CDDAD}" srcOrd="3" destOrd="0" presId="urn:microsoft.com/office/officeart/2005/8/layout/list1#1"/>
    <dgm:cxn modelId="{AA84DABA-DF39-46AD-A79F-7F2C767003E6}" type="presParOf" srcId="{9D58511D-D18C-46E6-ADFB-6CDE1389D37F}" destId="{D4434ECF-2146-46AC-B62E-87AB389C995A}" srcOrd="4" destOrd="0" presId="urn:microsoft.com/office/officeart/2005/8/layout/list1#1"/>
    <dgm:cxn modelId="{338B4EA8-E8BB-45D6-8D8D-3CE74C8D3839}" type="presParOf" srcId="{D4434ECF-2146-46AC-B62E-87AB389C995A}" destId="{06B5F591-72E0-4CFF-9799-36D4050BD51D}" srcOrd="0" destOrd="0" presId="urn:microsoft.com/office/officeart/2005/8/layout/list1#1"/>
    <dgm:cxn modelId="{7CE7EBCD-E37E-446F-9433-27639DFEF230}" type="presParOf" srcId="{D4434ECF-2146-46AC-B62E-87AB389C995A}" destId="{12E5634D-BCAA-48AB-BADB-754A15E9B7AC}" srcOrd="1" destOrd="0" presId="urn:microsoft.com/office/officeart/2005/8/layout/list1#1"/>
    <dgm:cxn modelId="{59C44A60-DD1D-4DA8-AC97-ECA8AF48C914}" type="presParOf" srcId="{9D58511D-D18C-46E6-ADFB-6CDE1389D37F}" destId="{3DAA9763-50F6-4CC4-B6DA-0A4C45FFB361}" srcOrd="5" destOrd="0" presId="urn:microsoft.com/office/officeart/2005/8/layout/list1#1"/>
    <dgm:cxn modelId="{EEFF289F-7D1A-4FB0-89ED-8A8AF3E47AFC}" type="presParOf" srcId="{9D58511D-D18C-46E6-ADFB-6CDE1389D37F}" destId="{51228DB3-E7D4-486B-A0C1-9A59D129891F}" srcOrd="6" destOrd="0" presId="urn:microsoft.com/office/officeart/2005/8/layout/list1#1"/>
    <dgm:cxn modelId="{4EFC7FF3-D268-42CE-8373-B9BE88133C43}" type="presParOf" srcId="{9D58511D-D18C-46E6-ADFB-6CDE1389D37F}" destId="{ECC02425-44D1-4F4C-B5D6-13442CA71F2A}" srcOrd="7" destOrd="0" presId="urn:microsoft.com/office/officeart/2005/8/layout/list1#1"/>
    <dgm:cxn modelId="{2381B650-2F15-44FE-A4B2-EA96FB6975DD}" type="presParOf" srcId="{9D58511D-D18C-46E6-ADFB-6CDE1389D37F}" destId="{98CD7476-6A48-4BD0-A0B1-E79081300878}" srcOrd="8" destOrd="0" presId="urn:microsoft.com/office/officeart/2005/8/layout/list1#1"/>
    <dgm:cxn modelId="{97D11B57-9B48-4418-89F7-DFBB47BF9921}" type="presParOf" srcId="{98CD7476-6A48-4BD0-A0B1-E79081300878}" destId="{63AA2D3F-331D-492F-82D5-8A2B6C78BAAD}" srcOrd="0" destOrd="0" presId="urn:microsoft.com/office/officeart/2005/8/layout/list1#1"/>
    <dgm:cxn modelId="{922666E5-E244-4E96-8017-BD91AC7E4C37}" type="presParOf" srcId="{98CD7476-6A48-4BD0-A0B1-E79081300878}" destId="{2CFD44AC-C5B0-407B-B2EE-07415AFE4DC4}" srcOrd="1" destOrd="0" presId="urn:microsoft.com/office/officeart/2005/8/layout/list1#1"/>
    <dgm:cxn modelId="{35700EF4-0059-415B-8DF5-0162C434759E}" type="presParOf" srcId="{9D58511D-D18C-46E6-ADFB-6CDE1389D37F}" destId="{E27A153A-8ADD-4646-B3A3-509A74CD0695}" srcOrd="9" destOrd="0" presId="urn:microsoft.com/office/officeart/2005/8/layout/list1#1"/>
    <dgm:cxn modelId="{42B3DAB2-8D79-40BF-BC4D-2DB4794BDB07}" type="presParOf" srcId="{9D58511D-D18C-46E6-ADFB-6CDE1389D37F}" destId="{2DB5D132-AB90-49A4-A479-F0988A86E33E}" srcOrd="10" destOrd="0" presId="urn:microsoft.com/office/officeart/2005/8/layout/list1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554BDF9-8515-4677-9942-0171F000F8EB}" type="doc">
      <dgm:prSet loTypeId="urn:microsoft.com/office/officeart/2005/8/layout/list1#1" loCatId="list" qsTypeId="urn:microsoft.com/office/officeart/2005/8/quickstyle/simple2#1" qsCatId="simple" csTypeId="urn:microsoft.com/office/officeart/2005/8/colors/colorful1#5" csCatId="colorful" phldr="1"/>
      <dgm:spPr/>
      <dgm:t>
        <a:bodyPr/>
        <a:lstStyle>
          <a:extLst/>
        </a:lstStyle>
        <a:p>
          <a:endParaRPr lang="en-US"/>
        </a:p>
      </dgm:t>
    </dgm:pt>
    <dgm:pt modelId="{787546C1-DD5C-4D6E-BFDD-D95A52E781AD}">
      <dgm:prSet phldrT="[Text]"/>
      <dgm:spPr>
        <a:solidFill>
          <a:schemeClr val="accent2">
            <a:lumMod val="20000"/>
            <a:lumOff val="80000"/>
          </a:schemeClr>
        </a:solidFill>
      </dgm:spPr>
      <dgm:t>
        <a:bodyPr/>
        <a:lstStyle>
          <a:extLst/>
        </a:lstStyle>
        <a:p>
          <a:r>
            <a:rPr lang="en-US" dirty="0" smtClean="0"/>
            <a:t>Data Conflicts</a:t>
          </a:r>
          <a:endParaRPr lang="en-US" dirty="0"/>
        </a:p>
      </dgm:t>
    </dgm:pt>
    <dgm:pt modelId="{88942913-D2BB-4DEB-B0E7-EA2B7A6CD360}" type="parTrans" cxnId="{DFAEFA4C-B3B0-4C4E-BCD8-BFB53D07C5D0}">
      <dgm:prSet/>
      <dgm:spPr/>
      <dgm:t>
        <a:bodyPr/>
        <a:lstStyle>
          <a:extLst/>
        </a:lstStyle>
        <a:p>
          <a:endParaRPr lang="en-US"/>
        </a:p>
      </dgm:t>
    </dgm:pt>
    <dgm:pt modelId="{579A9A07-8770-4AC1-9705-76E19F87D269}" type="sibTrans" cxnId="{DFAEFA4C-B3B0-4C4E-BCD8-BFB53D07C5D0}">
      <dgm:prSet/>
      <dgm:spPr/>
      <dgm:t>
        <a:bodyPr/>
        <a:lstStyle>
          <a:extLst/>
        </a:lstStyle>
        <a:p>
          <a:endParaRPr lang="en-US"/>
        </a:p>
      </dgm:t>
    </dgm:pt>
    <dgm:pt modelId="{AC5265C1-0BAB-4984-A634-E4518A8EC253}">
      <dgm:prSet phldrT="[Text]"/>
      <dgm:spPr>
        <a:solidFill>
          <a:schemeClr val="accent3">
            <a:lumMod val="75000"/>
          </a:schemeClr>
        </a:solidFill>
      </dgm:spPr>
      <dgm:t>
        <a:bodyPr/>
        <a:lstStyle>
          <a:extLst/>
        </a:lstStyle>
        <a:p>
          <a:r>
            <a:rPr lang="en-US" dirty="0" smtClean="0"/>
            <a:t>Instance Heterogeneity	</a:t>
          </a:r>
          <a:endParaRPr lang="en-US" dirty="0"/>
        </a:p>
      </dgm:t>
    </dgm:pt>
    <dgm:pt modelId="{26A0947C-B518-417C-9D68-EC422DC1E3A5}" type="parTrans" cxnId="{579A338B-B5D8-4240-8867-8564B0DC96F3}">
      <dgm:prSet/>
      <dgm:spPr/>
      <dgm:t>
        <a:bodyPr/>
        <a:lstStyle>
          <a:extLst/>
        </a:lstStyle>
        <a:p>
          <a:endParaRPr lang="en-US"/>
        </a:p>
      </dgm:t>
    </dgm:pt>
    <dgm:pt modelId="{E68E8117-B3CB-464C-9711-4DBE8BF88216}" type="sibTrans" cxnId="{579A338B-B5D8-4240-8867-8564B0DC96F3}">
      <dgm:prSet/>
      <dgm:spPr/>
      <dgm:t>
        <a:bodyPr/>
        <a:lstStyle>
          <a:extLst/>
        </a:lstStyle>
        <a:p>
          <a:endParaRPr lang="en-US"/>
        </a:p>
      </dgm:t>
    </dgm:pt>
    <dgm:pt modelId="{F50BDB3E-817D-4A89-9D71-D9E0B029567B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>
          <a:extLst/>
        </a:lstStyle>
        <a:p>
          <a:r>
            <a:rPr lang="en-US" dirty="0" smtClean="0"/>
            <a:t>Structure Heterogeneity</a:t>
          </a:r>
          <a:endParaRPr lang="en-US" dirty="0"/>
        </a:p>
      </dgm:t>
    </dgm:pt>
    <dgm:pt modelId="{DE0B39BA-A6F3-455E-8022-365CCF701DB7}" type="parTrans" cxnId="{E8EF61B1-515C-44F0-9393-3A960B69FA7A}">
      <dgm:prSet/>
      <dgm:spPr/>
      <dgm:t>
        <a:bodyPr/>
        <a:lstStyle>
          <a:extLst/>
        </a:lstStyle>
        <a:p>
          <a:endParaRPr lang="en-US"/>
        </a:p>
      </dgm:t>
    </dgm:pt>
    <dgm:pt modelId="{25F4C625-3E51-442C-BBB8-3FA715271B27}" type="sibTrans" cxnId="{E8EF61B1-515C-44F0-9393-3A960B69FA7A}">
      <dgm:prSet/>
      <dgm:spPr/>
      <dgm:t>
        <a:bodyPr/>
        <a:lstStyle>
          <a:extLst/>
        </a:lstStyle>
        <a:p>
          <a:endParaRPr lang="en-US"/>
        </a:p>
      </dgm:t>
    </dgm:pt>
    <dgm:pt modelId="{9D58511D-D18C-46E6-ADFB-6CDE1389D37F}" type="pres">
      <dgm:prSet presAssocID="{8554BDF9-8515-4677-9942-0171F000F8E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29EC7F92-6143-4EC7-AD17-ECAF75C06DC8}" type="pres">
      <dgm:prSet presAssocID="{787546C1-DD5C-4D6E-BFDD-D95A52E781AD}" presName="parentLin" presStyleCnt="0"/>
      <dgm:spPr/>
      <dgm:t>
        <a:bodyPr/>
        <a:lstStyle>
          <a:extLst/>
        </a:lstStyle>
        <a:p>
          <a:endParaRPr lang="en-US"/>
        </a:p>
      </dgm:t>
    </dgm:pt>
    <dgm:pt modelId="{F4F466C7-208D-4B4A-A865-9D82D8E9F892}" type="pres">
      <dgm:prSet presAssocID="{787546C1-DD5C-4D6E-BFDD-D95A52E781AD}" presName="parentLeftMargin" presStyleLbl="node1" presStyleIdx="0" presStyleCnt="3"/>
      <dgm:spPr/>
      <dgm:t>
        <a:bodyPr/>
        <a:lstStyle>
          <a:extLst/>
        </a:lstStyle>
        <a:p>
          <a:endParaRPr lang="en-US"/>
        </a:p>
      </dgm:t>
    </dgm:pt>
    <dgm:pt modelId="{8BC4E78D-0D98-4ED2-B23A-71FEC19A6436}" type="pres">
      <dgm:prSet presAssocID="{787546C1-DD5C-4D6E-BFDD-D95A52E781AD}" presName="parentText" presStyleLbl="node1" presStyleIdx="0" presStyleCnt="3" custScaleX="115633" custLinFactNeighborX="9276" custLinFactNeighborY="-4638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129CDA7D-4C80-4698-AFD0-7208B5D9749E}" type="pres">
      <dgm:prSet presAssocID="{787546C1-DD5C-4D6E-BFDD-D95A52E781AD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EBA8CF1F-3B4A-4B6A-8877-CB03CDDAB1E9}" type="pres">
      <dgm:prSet presAssocID="{787546C1-DD5C-4D6E-BFDD-D95A52E781AD}" presName="childText" presStyleLbl="alignAcc1" presStyleIdx="0" presStyleCnt="3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  <dgm:pt modelId="{8BC0D01A-9D98-495C-93AA-A7D9631CDDAD}" type="pres">
      <dgm:prSet presAssocID="{579A9A07-8770-4AC1-9705-76E19F87D269}" presName="spaceBetweenRectangles" presStyleCnt="0"/>
      <dgm:spPr/>
      <dgm:t>
        <a:bodyPr/>
        <a:lstStyle>
          <a:extLst/>
        </a:lstStyle>
        <a:p>
          <a:endParaRPr lang="en-US"/>
        </a:p>
      </dgm:t>
    </dgm:pt>
    <dgm:pt modelId="{D4434ECF-2146-46AC-B62E-87AB389C995A}" type="pres">
      <dgm:prSet presAssocID="{AC5265C1-0BAB-4984-A634-E4518A8EC253}" presName="parentLin" presStyleCnt="0"/>
      <dgm:spPr/>
      <dgm:t>
        <a:bodyPr/>
        <a:lstStyle>
          <a:extLst/>
        </a:lstStyle>
        <a:p>
          <a:endParaRPr lang="en-US"/>
        </a:p>
      </dgm:t>
    </dgm:pt>
    <dgm:pt modelId="{06B5F591-72E0-4CFF-9799-36D4050BD51D}" type="pres">
      <dgm:prSet presAssocID="{AC5265C1-0BAB-4984-A634-E4518A8EC253}" presName="parentLeftMargin" presStyleLbl="node1" presStyleIdx="0" presStyleCnt="3"/>
      <dgm:spPr/>
      <dgm:t>
        <a:bodyPr/>
        <a:lstStyle>
          <a:extLst/>
        </a:lstStyle>
        <a:p>
          <a:endParaRPr lang="en-US"/>
        </a:p>
      </dgm:t>
    </dgm:pt>
    <dgm:pt modelId="{12E5634D-BCAA-48AB-BADB-754A15E9B7AC}" type="pres">
      <dgm:prSet presAssocID="{AC5265C1-0BAB-4984-A634-E4518A8EC253}" presName="parentText" presStyleLbl="node1" presStyleIdx="1" presStyleCnt="3" custScaleX="116958" custLinFactNeighborX="9276" custLinFactNeighborY="-2742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3DAA9763-50F6-4CC4-B6DA-0A4C45FFB361}" type="pres">
      <dgm:prSet presAssocID="{AC5265C1-0BAB-4984-A634-E4518A8EC253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51228DB3-E7D4-486B-A0C1-9A59D129891F}" type="pres">
      <dgm:prSet presAssocID="{AC5265C1-0BAB-4984-A634-E4518A8EC253}" presName="childText" presStyleLbl="alignAcc1" presStyleIdx="1" presStyleCnt="3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  <dgm:pt modelId="{ECC02425-44D1-4F4C-B5D6-13442CA71F2A}" type="pres">
      <dgm:prSet presAssocID="{E68E8117-B3CB-464C-9711-4DBE8BF88216}" presName="spaceBetweenRectangles" presStyleCnt="0"/>
      <dgm:spPr/>
      <dgm:t>
        <a:bodyPr/>
        <a:lstStyle>
          <a:extLst/>
        </a:lstStyle>
        <a:p>
          <a:endParaRPr lang="en-US"/>
        </a:p>
      </dgm:t>
    </dgm:pt>
    <dgm:pt modelId="{98CD7476-6A48-4BD0-A0B1-E79081300878}" type="pres">
      <dgm:prSet presAssocID="{F50BDB3E-817D-4A89-9D71-D9E0B029567B}" presName="parentLin" presStyleCnt="0"/>
      <dgm:spPr/>
      <dgm:t>
        <a:bodyPr/>
        <a:lstStyle>
          <a:extLst/>
        </a:lstStyle>
        <a:p>
          <a:endParaRPr lang="en-US"/>
        </a:p>
      </dgm:t>
    </dgm:pt>
    <dgm:pt modelId="{63AA2D3F-331D-492F-82D5-8A2B6C78BAAD}" type="pres">
      <dgm:prSet presAssocID="{F50BDB3E-817D-4A89-9D71-D9E0B029567B}" presName="parentLeftMargin" presStyleLbl="node1" presStyleIdx="1" presStyleCnt="3"/>
      <dgm:spPr/>
      <dgm:t>
        <a:bodyPr/>
        <a:lstStyle>
          <a:extLst/>
        </a:lstStyle>
        <a:p>
          <a:endParaRPr lang="en-US"/>
        </a:p>
      </dgm:t>
    </dgm:pt>
    <dgm:pt modelId="{2CFD44AC-C5B0-407B-B2EE-07415AFE4DC4}" type="pres">
      <dgm:prSet presAssocID="{F50BDB3E-817D-4A89-9D71-D9E0B029567B}" presName="parentText" presStyleLbl="node1" presStyleIdx="2" presStyleCnt="3" custScaleX="116959" custLinFactNeighborY="-4638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E27A153A-8ADD-4646-B3A3-509A74CD0695}" type="pres">
      <dgm:prSet presAssocID="{F50BDB3E-817D-4A89-9D71-D9E0B029567B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2DB5D132-AB90-49A4-A479-F0988A86E33E}" type="pres">
      <dgm:prSet presAssocID="{F50BDB3E-817D-4A89-9D71-D9E0B029567B}" presName="childText" presStyleLbl="alignAcc1" presStyleIdx="2" presStyleCnt="3" custLinFactNeighborX="-197" custLinFactNeighborY="-16464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</dgm:ptLst>
  <dgm:cxnLst>
    <dgm:cxn modelId="{99297D14-F7F5-4660-93CF-40D4796CD227}" type="presOf" srcId="{787546C1-DD5C-4D6E-BFDD-D95A52E781AD}" destId="{F4F466C7-208D-4B4A-A865-9D82D8E9F892}" srcOrd="0" destOrd="0" presId="urn:microsoft.com/office/officeart/2005/8/layout/list1#1"/>
    <dgm:cxn modelId="{579A338B-B5D8-4240-8867-8564B0DC96F3}" srcId="{8554BDF9-8515-4677-9942-0171F000F8EB}" destId="{AC5265C1-0BAB-4984-A634-E4518A8EC253}" srcOrd="1" destOrd="0" parTransId="{26A0947C-B518-417C-9D68-EC422DC1E3A5}" sibTransId="{E68E8117-B3CB-464C-9711-4DBE8BF88216}"/>
    <dgm:cxn modelId="{415FA5B5-8E36-4CA3-949E-BAB87C03DF5B}" type="presOf" srcId="{787546C1-DD5C-4D6E-BFDD-D95A52E781AD}" destId="{8BC4E78D-0D98-4ED2-B23A-71FEC19A6436}" srcOrd="1" destOrd="0" presId="urn:microsoft.com/office/officeart/2005/8/layout/list1#1"/>
    <dgm:cxn modelId="{CD622455-3235-4EF7-8467-867F362D37E9}" type="presOf" srcId="{F50BDB3E-817D-4A89-9D71-D9E0B029567B}" destId="{2CFD44AC-C5B0-407B-B2EE-07415AFE4DC4}" srcOrd="1" destOrd="0" presId="urn:microsoft.com/office/officeart/2005/8/layout/list1#1"/>
    <dgm:cxn modelId="{FA892425-8309-4FD2-918C-E7036B7D2545}" type="presOf" srcId="{AC5265C1-0BAB-4984-A634-E4518A8EC253}" destId="{12E5634D-BCAA-48AB-BADB-754A15E9B7AC}" srcOrd="1" destOrd="0" presId="urn:microsoft.com/office/officeart/2005/8/layout/list1#1"/>
    <dgm:cxn modelId="{3052D6FC-6162-4684-9364-5B1F06DDF1CD}" type="presOf" srcId="{AC5265C1-0BAB-4984-A634-E4518A8EC253}" destId="{06B5F591-72E0-4CFF-9799-36D4050BD51D}" srcOrd="0" destOrd="0" presId="urn:microsoft.com/office/officeart/2005/8/layout/list1#1"/>
    <dgm:cxn modelId="{E8EF61B1-515C-44F0-9393-3A960B69FA7A}" srcId="{8554BDF9-8515-4677-9942-0171F000F8EB}" destId="{F50BDB3E-817D-4A89-9D71-D9E0B029567B}" srcOrd="2" destOrd="0" parTransId="{DE0B39BA-A6F3-455E-8022-365CCF701DB7}" sibTransId="{25F4C625-3E51-442C-BBB8-3FA715271B27}"/>
    <dgm:cxn modelId="{2CD1B01F-CAA6-406F-8EF4-600EF679BC30}" type="presOf" srcId="{8554BDF9-8515-4677-9942-0171F000F8EB}" destId="{9D58511D-D18C-46E6-ADFB-6CDE1389D37F}" srcOrd="0" destOrd="0" presId="urn:microsoft.com/office/officeart/2005/8/layout/list1#1"/>
    <dgm:cxn modelId="{DFAEFA4C-B3B0-4C4E-BCD8-BFB53D07C5D0}" srcId="{8554BDF9-8515-4677-9942-0171F000F8EB}" destId="{787546C1-DD5C-4D6E-BFDD-D95A52E781AD}" srcOrd="0" destOrd="0" parTransId="{88942913-D2BB-4DEB-B0E7-EA2B7A6CD360}" sibTransId="{579A9A07-8770-4AC1-9705-76E19F87D269}"/>
    <dgm:cxn modelId="{82506D21-5F2B-48A0-889A-6E2B3107A0A4}" type="presOf" srcId="{F50BDB3E-817D-4A89-9D71-D9E0B029567B}" destId="{63AA2D3F-331D-492F-82D5-8A2B6C78BAAD}" srcOrd="0" destOrd="0" presId="urn:microsoft.com/office/officeart/2005/8/layout/list1#1"/>
    <dgm:cxn modelId="{0EFBD3F0-9769-4956-9919-49651813B4F4}" type="presParOf" srcId="{9D58511D-D18C-46E6-ADFB-6CDE1389D37F}" destId="{29EC7F92-6143-4EC7-AD17-ECAF75C06DC8}" srcOrd="0" destOrd="0" presId="urn:microsoft.com/office/officeart/2005/8/layout/list1#1"/>
    <dgm:cxn modelId="{05E6401B-D5F4-42DA-9E8B-343B5BF8CD8A}" type="presParOf" srcId="{29EC7F92-6143-4EC7-AD17-ECAF75C06DC8}" destId="{F4F466C7-208D-4B4A-A865-9D82D8E9F892}" srcOrd="0" destOrd="0" presId="urn:microsoft.com/office/officeart/2005/8/layout/list1#1"/>
    <dgm:cxn modelId="{682F669B-6951-4F75-BC72-EF472B2A5C45}" type="presParOf" srcId="{29EC7F92-6143-4EC7-AD17-ECAF75C06DC8}" destId="{8BC4E78D-0D98-4ED2-B23A-71FEC19A6436}" srcOrd="1" destOrd="0" presId="urn:microsoft.com/office/officeart/2005/8/layout/list1#1"/>
    <dgm:cxn modelId="{B15D3896-C593-4F61-B679-68DBD8C04EEC}" type="presParOf" srcId="{9D58511D-D18C-46E6-ADFB-6CDE1389D37F}" destId="{129CDA7D-4C80-4698-AFD0-7208B5D9749E}" srcOrd="1" destOrd="0" presId="urn:microsoft.com/office/officeart/2005/8/layout/list1#1"/>
    <dgm:cxn modelId="{95C162C2-370E-4744-9D5B-00F65E1FF13A}" type="presParOf" srcId="{9D58511D-D18C-46E6-ADFB-6CDE1389D37F}" destId="{EBA8CF1F-3B4A-4B6A-8877-CB03CDDAB1E9}" srcOrd="2" destOrd="0" presId="urn:microsoft.com/office/officeart/2005/8/layout/list1#1"/>
    <dgm:cxn modelId="{64D82C05-CA0B-426C-A669-39EFEE22F3BF}" type="presParOf" srcId="{9D58511D-D18C-46E6-ADFB-6CDE1389D37F}" destId="{8BC0D01A-9D98-495C-93AA-A7D9631CDDAD}" srcOrd="3" destOrd="0" presId="urn:microsoft.com/office/officeart/2005/8/layout/list1#1"/>
    <dgm:cxn modelId="{D93CE899-B3B6-4744-8A52-605078632931}" type="presParOf" srcId="{9D58511D-D18C-46E6-ADFB-6CDE1389D37F}" destId="{D4434ECF-2146-46AC-B62E-87AB389C995A}" srcOrd="4" destOrd="0" presId="urn:microsoft.com/office/officeart/2005/8/layout/list1#1"/>
    <dgm:cxn modelId="{A28622EA-7610-471E-BE17-104B24FA5E93}" type="presParOf" srcId="{D4434ECF-2146-46AC-B62E-87AB389C995A}" destId="{06B5F591-72E0-4CFF-9799-36D4050BD51D}" srcOrd="0" destOrd="0" presId="urn:microsoft.com/office/officeart/2005/8/layout/list1#1"/>
    <dgm:cxn modelId="{F03CDD1B-9296-4CC3-983B-143A1FBC0F7E}" type="presParOf" srcId="{D4434ECF-2146-46AC-B62E-87AB389C995A}" destId="{12E5634D-BCAA-48AB-BADB-754A15E9B7AC}" srcOrd="1" destOrd="0" presId="urn:microsoft.com/office/officeart/2005/8/layout/list1#1"/>
    <dgm:cxn modelId="{0FED14EA-0CAE-43C4-A767-9DD84B5A3ED7}" type="presParOf" srcId="{9D58511D-D18C-46E6-ADFB-6CDE1389D37F}" destId="{3DAA9763-50F6-4CC4-B6DA-0A4C45FFB361}" srcOrd="5" destOrd="0" presId="urn:microsoft.com/office/officeart/2005/8/layout/list1#1"/>
    <dgm:cxn modelId="{200E83A6-DF2D-4883-98D4-DC2C0B712356}" type="presParOf" srcId="{9D58511D-D18C-46E6-ADFB-6CDE1389D37F}" destId="{51228DB3-E7D4-486B-A0C1-9A59D129891F}" srcOrd="6" destOrd="0" presId="urn:microsoft.com/office/officeart/2005/8/layout/list1#1"/>
    <dgm:cxn modelId="{22E032D7-2283-4CFA-A085-CA550AF5535D}" type="presParOf" srcId="{9D58511D-D18C-46E6-ADFB-6CDE1389D37F}" destId="{ECC02425-44D1-4F4C-B5D6-13442CA71F2A}" srcOrd="7" destOrd="0" presId="urn:microsoft.com/office/officeart/2005/8/layout/list1#1"/>
    <dgm:cxn modelId="{C0DAFD40-880D-4299-B47F-CF3850091E5D}" type="presParOf" srcId="{9D58511D-D18C-46E6-ADFB-6CDE1389D37F}" destId="{98CD7476-6A48-4BD0-A0B1-E79081300878}" srcOrd="8" destOrd="0" presId="urn:microsoft.com/office/officeart/2005/8/layout/list1#1"/>
    <dgm:cxn modelId="{0CA4EE0E-0463-413D-A4DB-B53F44B67E48}" type="presParOf" srcId="{98CD7476-6A48-4BD0-A0B1-E79081300878}" destId="{63AA2D3F-331D-492F-82D5-8A2B6C78BAAD}" srcOrd="0" destOrd="0" presId="urn:microsoft.com/office/officeart/2005/8/layout/list1#1"/>
    <dgm:cxn modelId="{9CD8639C-5C41-49E8-9E5D-21EB540ABEA7}" type="presParOf" srcId="{98CD7476-6A48-4BD0-A0B1-E79081300878}" destId="{2CFD44AC-C5B0-407B-B2EE-07415AFE4DC4}" srcOrd="1" destOrd="0" presId="urn:microsoft.com/office/officeart/2005/8/layout/list1#1"/>
    <dgm:cxn modelId="{6B4C3175-8AAD-4307-8E37-21181C698243}" type="presParOf" srcId="{9D58511D-D18C-46E6-ADFB-6CDE1389D37F}" destId="{E27A153A-8ADD-4646-B3A3-509A74CD0695}" srcOrd="9" destOrd="0" presId="urn:microsoft.com/office/officeart/2005/8/layout/list1#1"/>
    <dgm:cxn modelId="{5C56E13B-96FE-49C8-BA1C-4F0D8636FF2C}" type="presParOf" srcId="{9D58511D-D18C-46E6-ADFB-6CDE1389D37F}" destId="{2DB5D132-AB90-49A4-A479-F0988A86E33E}" srcOrd="10" destOrd="0" presId="urn:microsoft.com/office/officeart/2005/8/layout/list1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554BDF9-8515-4677-9942-0171F000F8EB}" type="doc">
      <dgm:prSet loTypeId="urn:microsoft.com/office/officeart/2005/8/layout/list1#1" loCatId="list" qsTypeId="urn:microsoft.com/office/officeart/2005/8/quickstyle/simple2#1" qsCatId="simple" csTypeId="urn:microsoft.com/office/officeart/2005/8/colors/colorful1#6" csCatId="colorful" phldr="1"/>
      <dgm:spPr/>
      <dgm:t>
        <a:bodyPr/>
        <a:lstStyle>
          <a:extLst/>
        </a:lstStyle>
        <a:p>
          <a:endParaRPr lang="en-US"/>
        </a:p>
      </dgm:t>
    </dgm:pt>
    <dgm:pt modelId="{787546C1-DD5C-4D6E-BFDD-D95A52E781AD}">
      <dgm:prSet phldrT="[Text]"/>
      <dgm:spPr>
        <a:solidFill>
          <a:schemeClr val="accent2"/>
        </a:solidFill>
      </dgm:spPr>
      <dgm:t>
        <a:bodyPr/>
        <a:lstStyle>
          <a:extLst/>
        </a:lstStyle>
        <a:p>
          <a:r>
            <a:rPr lang="en-US" dirty="0" smtClean="0"/>
            <a:t>Data Conflicts</a:t>
          </a:r>
          <a:endParaRPr lang="en-US" dirty="0"/>
        </a:p>
      </dgm:t>
    </dgm:pt>
    <dgm:pt modelId="{88942913-D2BB-4DEB-B0E7-EA2B7A6CD360}" type="parTrans" cxnId="{DFAEFA4C-B3B0-4C4E-BCD8-BFB53D07C5D0}">
      <dgm:prSet/>
      <dgm:spPr/>
      <dgm:t>
        <a:bodyPr/>
        <a:lstStyle>
          <a:extLst/>
        </a:lstStyle>
        <a:p>
          <a:endParaRPr lang="en-US"/>
        </a:p>
      </dgm:t>
    </dgm:pt>
    <dgm:pt modelId="{579A9A07-8770-4AC1-9705-76E19F87D269}" type="sibTrans" cxnId="{DFAEFA4C-B3B0-4C4E-BCD8-BFB53D07C5D0}">
      <dgm:prSet/>
      <dgm:spPr/>
      <dgm:t>
        <a:bodyPr/>
        <a:lstStyle>
          <a:extLst/>
        </a:lstStyle>
        <a:p>
          <a:endParaRPr lang="en-US"/>
        </a:p>
      </dgm:t>
    </dgm:pt>
    <dgm:pt modelId="{AC5265C1-0BAB-4984-A634-E4518A8EC253}">
      <dgm:prSet phldrT="[Text]"/>
      <dgm:spPr>
        <a:solidFill>
          <a:schemeClr val="bg2">
            <a:lumMod val="75000"/>
          </a:schemeClr>
        </a:solidFill>
      </dgm:spPr>
      <dgm:t>
        <a:bodyPr/>
        <a:lstStyle>
          <a:extLst/>
        </a:lstStyle>
        <a:p>
          <a:r>
            <a:rPr lang="en-US" dirty="0" smtClean="0"/>
            <a:t>Instance Heterogeneity	</a:t>
          </a:r>
          <a:endParaRPr lang="en-US" dirty="0"/>
        </a:p>
      </dgm:t>
    </dgm:pt>
    <dgm:pt modelId="{26A0947C-B518-417C-9D68-EC422DC1E3A5}" type="parTrans" cxnId="{579A338B-B5D8-4240-8867-8564B0DC96F3}">
      <dgm:prSet/>
      <dgm:spPr/>
      <dgm:t>
        <a:bodyPr/>
        <a:lstStyle>
          <a:extLst/>
        </a:lstStyle>
        <a:p>
          <a:endParaRPr lang="en-US"/>
        </a:p>
      </dgm:t>
    </dgm:pt>
    <dgm:pt modelId="{E68E8117-B3CB-464C-9711-4DBE8BF88216}" type="sibTrans" cxnId="{579A338B-B5D8-4240-8867-8564B0DC96F3}">
      <dgm:prSet/>
      <dgm:spPr/>
      <dgm:t>
        <a:bodyPr/>
        <a:lstStyle>
          <a:extLst/>
        </a:lstStyle>
        <a:p>
          <a:endParaRPr lang="en-US"/>
        </a:p>
      </dgm:t>
    </dgm:pt>
    <dgm:pt modelId="{F50BDB3E-817D-4A89-9D71-D9E0B029567B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>
          <a:extLst/>
        </a:lstStyle>
        <a:p>
          <a:r>
            <a:rPr lang="en-US" dirty="0" smtClean="0"/>
            <a:t>Structure Heterogeneity</a:t>
          </a:r>
          <a:endParaRPr lang="en-US" dirty="0"/>
        </a:p>
      </dgm:t>
    </dgm:pt>
    <dgm:pt modelId="{DE0B39BA-A6F3-455E-8022-365CCF701DB7}" type="parTrans" cxnId="{E8EF61B1-515C-44F0-9393-3A960B69FA7A}">
      <dgm:prSet/>
      <dgm:spPr/>
      <dgm:t>
        <a:bodyPr/>
        <a:lstStyle>
          <a:extLst/>
        </a:lstStyle>
        <a:p>
          <a:endParaRPr lang="en-US"/>
        </a:p>
      </dgm:t>
    </dgm:pt>
    <dgm:pt modelId="{25F4C625-3E51-442C-BBB8-3FA715271B27}" type="sibTrans" cxnId="{E8EF61B1-515C-44F0-9393-3A960B69FA7A}">
      <dgm:prSet/>
      <dgm:spPr/>
      <dgm:t>
        <a:bodyPr/>
        <a:lstStyle>
          <a:extLst/>
        </a:lstStyle>
        <a:p>
          <a:endParaRPr lang="en-US"/>
        </a:p>
      </dgm:t>
    </dgm:pt>
    <dgm:pt modelId="{9D58511D-D18C-46E6-ADFB-6CDE1389D37F}" type="pres">
      <dgm:prSet presAssocID="{8554BDF9-8515-4677-9942-0171F000F8E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29EC7F92-6143-4EC7-AD17-ECAF75C06DC8}" type="pres">
      <dgm:prSet presAssocID="{787546C1-DD5C-4D6E-BFDD-D95A52E781AD}" presName="parentLin" presStyleCnt="0"/>
      <dgm:spPr/>
      <dgm:t>
        <a:bodyPr/>
        <a:lstStyle>
          <a:extLst/>
        </a:lstStyle>
        <a:p>
          <a:endParaRPr lang="en-US"/>
        </a:p>
      </dgm:t>
    </dgm:pt>
    <dgm:pt modelId="{F4F466C7-208D-4B4A-A865-9D82D8E9F892}" type="pres">
      <dgm:prSet presAssocID="{787546C1-DD5C-4D6E-BFDD-D95A52E781AD}" presName="parentLeftMargin" presStyleLbl="node1" presStyleIdx="0" presStyleCnt="3"/>
      <dgm:spPr/>
      <dgm:t>
        <a:bodyPr/>
        <a:lstStyle>
          <a:extLst/>
        </a:lstStyle>
        <a:p>
          <a:endParaRPr lang="en-US"/>
        </a:p>
      </dgm:t>
    </dgm:pt>
    <dgm:pt modelId="{8BC4E78D-0D98-4ED2-B23A-71FEC19A6436}" type="pres">
      <dgm:prSet presAssocID="{787546C1-DD5C-4D6E-BFDD-D95A52E781AD}" presName="parentText" presStyleLbl="node1" presStyleIdx="0" presStyleCnt="3" custScaleX="115633" custLinFactNeighborX="9276" custLinFactNeighborY="-4638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129CDA7D-4C80-4698-AFD0-7208B5D9749E}" type="pres">
      <dgm:prSet presAssocID="{787546C1-DD5C-4D6E-BFDD-D95A52E781AD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EBA8CF1F-3B4A-4B6A-8877-CB03CDDAB1E9}" type="pres">
      <dgm:prSet presAssocID="{787546C1-DD5C-4D6E-BFDD-D95A52E781AD}" presName="childText" presStyleLbl="alignAcc1" presStyleIdx="0" presStyleCnt="3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  <dgm:pt modelId="{8BC0D01A-9D98-495C-93AA-A7D9631CDDAD}" type="pres">
      <dgm:prSet presAssocID="{579A9A07-8770-4AC1-9705-76E19F87D269}" presName="spaceBetweenRectangles" presStyleCnt="0"/>
      <dgm:spPr/>
      <dgm:t>
        <a:bodyPr/>
        <a:lstStyle>
          <a:extLst/>
        </a:lstStyle>
        <a:p>
          <a:endParaRPr lang="en-US"/>
        </a:p>
      </dgm:t>
    </dgm:pt>
    <dgm:pt modelId="{D4434ECF-2146-46AC-B62E-87AB389C995A}" type="pres">
      <dgm:prSet presAssocID="{AC5265C1-0BAB-4984-A634-E4518A8EC253}" presName="parentLin" presStyleCnt="0"/>
      <dgm:spPr/>
      <dgm:t>
        <a:bodyPr/>
        <a:lstStyle>
          <a:extLst/>
        </a:lstStyle>
        <a:p>
          <a:endParaRPr lang="en-US"/>
        </a:p>
      </dgm:t>
    </dgm:pt>
    <dgm:pt modelId="{06B5F591-72E0-4CFF-9799-36D4050BD51D}" type="pres">
      <dgm:prSet presAssocID="{AC5265C1-0BAB-4984-A634-E4518A8EC253}" presName="parentLeftMargin" presStyleLbl="node1" presStyleIdx="0" presStyleCnt="3"/>
      <dgm:spPr/>
      <dgm:t>
        <a:bodyPr/>
        <a:lstStyle>
          <a:extLst/>
        </a:lstStyle>
        <a:p>
          <a:endParaRPr lang="en-US"/>
        </a:p>
      </dgm:t>
    </dgm:pt>
    <dgm:pt modelId="{12E5634D-BCAA-48AB-BADB-754A15E9B7AC}" type="pres">
      <dgm:prSet presAssocID="{AC5265C1-0BAB-4984-A634-E4518A8EC253}" presName="parentText" presStyleLbl="node1" presStyleIdx="1" presStyleCnt="3" custScaleX="116958" custLinFactNeighborX="9276" custLinFactNeighborY="-2742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3DAA9763-50F6-4CC4-B6DA-0A4C45FFB361}" type="pres">
      <dgm:prSet presAssocID="{AC5265C1-0BAB-4984-A634-E4518A8EC253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51228DB3-E7D4-486B-A0C1-9A59D129891F}" type="pres">
      <dgm:prSet presAssocID="{AC5265C1-0BAB-4984-A634-E4518A8EC253}" presName="childText" presStyleLbl="alignAcc1" presStyleIdx="1" presStyleCnt="3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  <dgm:pt modelId="{ECC02425-44D1-4F4C-B5D6-13442CA71F2A}" type="pres">
      <dgm:prSet presAssocID="{E68E8117-B3CB-464C-9711-4DBE8BF88216}" presName="spaceBetweenRectangles" presStyleCnt="0"/>
      <dgm:spPr/>
      <dgm:t>
        <a:bodyPr/>
        <a:lstStyle>
          <a:extLst/>
        </a:lstStyle>
        <a:p>
          <a:endParaRPr lang="en-US"/>
        </a:p>
      </dgm:t>
    </dgm:pt>
    <dgm:pt modelId="{98CD7476-6A48-4BD0-A0B1-E79081300878}" type="pres">
      <dgm:prSet presAssocID="{F50BDB3E-817D-4A89-9D71-D9E0B029567B}" presName="parentLin" presStyleCnt="0"/>
      <dgm:spPr/>
      <dgm:t>
        <a:bodyPr/>
        <a:lstStyle>
          <a:extLst/>
        </a:lstStyle>
        <a:p>
          <a:endParaRPr lang="en-US"/>
        </a:p>
      </dgm:t>
    </dgm:pt>
    <dgm:pt modelId="{63AA2D3F-331D-492F-82D5-8A2B6C78BAAD}" type="pres">
      <dgm:prSet presAssocID="{F50BDB3E-817D-4A89-9D71-D9E0B029567B}" presName="parentLeftMargin" presStyleLbl="node1" presStyleIdx="1" presStyleCnt="3"/>
      <dgm:spPr/>
      <dgm:t>
        <a:bodyPr/>
        <a:lstStyle>
          <a:extLst/>
        </a:lstStyle>
        <a:p>
          <a:endParaRPr lang="en-US"/>
        </a:p>
      </dgm:t>
    </dgm:pt>
    <dgm:pt modelId="{2CFD44AC-C5B0-407B-B2EE-07415AFE4DC4}" type="pres">
      <dgm:prSet presAssocID="{F50BDB3E-817D-4A89-9D71-D9E0B029567B}" presName="parentText" presStyleLbl="node1" presStyleIdx="2" presStyleCnt="3" custScaleX="116959" custLinFactNeighborY="-4638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E27A153A-8ADD-4646-B3A3-509A74CD0695}" type="pres">
      <dgm:prSet presAssocID="{F50BDB3E-817D-4A89-9D71-D9E0B029567B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2DB5D132-AB90-49A4-A479-F0988A86E33E}" type="pres">
      <dgm:prSet presAssocID="{F50BDB3E-817D-4A89-9D71-D9E0B029567B}" presName="childText" presStyleLbl="alignAcc1" presStyleIdx="2" presStyleCnt="3" custLinFactNeighborX="-197" custLinFactNeighborY="-16464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</dgm:ptLst>
  <dgm:cxnLst>
    <dgm:cxn modelId="{0B8E4833-FAF6-402C-A687-6CA82C807E91}" type="presOf" srcId="{AC5265C1-0BAB-4984-A634-E4518A8EC253}" destId="{12E5634D-BCAA-48AB-BADB-754A15E9B7AC}" srcOrd="1" destOrd="0" presId="urn:microsoft.com/office/officeart/2005/8/layout/list1#1"/>
    <dgm:cxn modelId="{579A338B-B5D8-4240-8867-8564B0DC96F3}" srcId="{8554BDF9-8515-4677-9942-0171F000F8EB}" destId="{AC5265C1-0BAB-4984-A634-E4518A8EC253}" srcOrd="1" destOrd="0" parTransId="{26A0947C-B518-417C-9D68-EC422DC1E3A5}" sibTransId="{E68E8117-B3CB-464C-9711-4DBE8BF88216}"/>
    <dgm:cxn modelId="{20D405A9-4FC5-426B-8985-004F77AAE07A}" type="presOf" srcId="{8554BDF9-8515-4677-9942-0171F000F8EB}" destId="{9D58511D-D18C-46E6-ADFB-6CDE1389D37F}" srcOrd="0" destOrd="0" presId="urn:microsoft.com/office/officeart/2005/8/layout/list1#1"/>
    <dgm:cxn modelId="{76656B82-3F41-4841-8B58-107D0A8A9485}" type="presOf" srcId="{F50BDB3E-817D-4A89-9D71-D9E0B029567B}" destId="{63AA2D3F-331D-492F-82D5-8A2B6C78BAAD}" srcOrd="0" destOrd="0" presId="urn:microsoft.com/office/officeart/2005/8/layout/list1#1"/>
    <dgm:cxn modelId="{19370B9E-78A8-4118-8312-8871F166F2F8}" type="presOf" srcId="{AC5265C1-0BAB-4984-A634-E4518A8EC253}" destId="{06B5F591-72E0-4CFF-9799-36D4050BD51D}" srcOrd="0" destOrd="0" presId="urn:microsoft.com/office/officeart/2005/8/layout/list1#1"/>
    <dgm:cxn modelId="{E8EF61B1-515C-44F0-9393-3A960B69FA7A}" srcId="{8554BDF9-8515-4677-9942-0171F000F8EB}" destId="{F50BDB3E-817D-4A89-9D71-D9E0B029567B}" srcOrd="2" destOrd="0" parTransId="{DE0B39BA-A6F3-455E-8022-365CCF701DB7}" sibTransId="{25F4C625-3E51-442C-BBB8-3FA715271B27}"/>
    <dgm:cxn modelId="{182A089F-8748-4848-9842-FBF1A8383B16}" type="presOf" srcId="{787546C1-DD5C-4D6E-BFDD-D95A52E781AD}" destId="{F4F466C7-208D-4B4A-A865-9D82D8E9F892}" srcOrd="0" destOrd="0" presId="urn:microsoft.com/office/officeart/2005/8/layout/list1#1"/>
    <dgm:cxn modelId="{DFAEFA4C-B3B0-4C4E-BCD8-BFB53D07C5D0}" srcId="{8554BDF9-8515-4677-9942-0171F000F8EB}" destId="{787546C1-DD5C-4D6E-BFDD-D95A52E781AD}" srcOrd="0" destOrd="0" parTransId="{88942913-D2BB-4DEB-B0E7-EA2B7A6CD360}" sibTransId="{579A9A07-8770-4AC1-9705-76E19F87D269}"/>
    <dgm:cxn modelId="{DCB79C2F-C10A-4371-AE0C-28E83609072B}" type="presOf" srcId="{787546C1-DD5C-4D6E-BFDD-D95A52E781AD}" destId="{8BC4E78D-0D98-4ED2-B23A-71FEC19A6436}" srcOrd="1" destOrd="0" presId="urn:microsoft.com/office/officeart/2005/8/layout/list1#1"/>
    <dgm:cxn modelId="{92354714-6BE6-48A9-9FAA-8439CD17798B}" type="presOf" srcId="{F50BDB3E-817D-4A89-9D71-D9E0B029567B}" destId="{2CFD44AC-C5B0-407B-B2EE-07415AFE4DC4}" srcOrd="1" destOrd="0" presId="urn:microsoft.com/office/officeart/2005/8/layout/list1#1"/>
    <dgm:cxn modelId="{11ECEE2C-8F1B-460F-AE67-021F40E7C58B}" type="presParOf" srcId="{9D58511D-D18C-46E6-ADFB-6CDE1389D37F}" destId="{29EC7F92-6143-4EC7-AD17-ECAF75C06DC8}" srcOrd="0" destOrd="0" presId="urn:microsoft.com/office/officeart/2005/8/layout/list1#1"/>
    <dgm:cxn modelId="{4D701335-5D1C-4A15-821A-72A4372AEB75}" type="presParOf" srcId="{29EC7F92-6143-4EC7-AD17-ECAF75C06DC8}" destId="{F4F466C7-208D-4B4A-A865-9D82D8E9F892}" srcOrd="0" destOrd="0" presId="urn:microsoft.com/office/officeart/2005/8/layout/list1#1"/>
    <dgm:cxn modelId="{CA2C6805-3F7D-4DA6-A169-B014F9F00193}" type="presParOf" srcId="{29EC7F92-6143-4EC7-AD17-ECAF75C06DC8}" destId="{8BC4E78D-0D98-4ED2-B23A-71FEC19A6436}" srcOrd="1" destOrd="0" presId="urn:microsoft.com/office/officeart/2005/8/layout/list1#1"/>
    <dgm:cxn modelId="{BE072CAE-0A5E-4A40-B980-944936D65BB6}" type="presParOf" srcId="{9D58511D-D18C-46E6-ADFB-6CDE1389D37F}" destId="{129CDA7D-4C80-4698-AFD0-7208B5D9749E}" srcOrd="1" destOrd="0" presId="urn:microsoft.com/office/officeart/2005/8/layout/list1#1"/>
    <dgm:cxn modelId="{4E273967-BDE5-4A67-B8D5-C7D38EFAE6D3}" type="presParOf" srcId="{9D58511D-D18C-46E6-ADFB-6CDE1389D37F}" destId="{EBA8CF1F-3B4A-4B6A-8877-CB03CDDAB1E9}" srcOrd="2" destOrd="0" presId="urn:microsoft.com/office/officeart/2005/8/layout/list1#1"/>
    <dgm:cxn modelId="{3EDF17C0-3E50-463C-8536-624E35B7B24D}" type="presParOf" srcId="{9D58511D-D18C-46E6-ADFB-6CDE1389D37F}" destId="{8BC0D01A-9D98-495C-93AA-A7D9631CDDAD}" srcOrd="3" destOrd="0" presId="urn:microsoft.com/office/officeart/2005/8/layout/list1#1"/>
    <dgm:cxn modelId="{F8E7ACD8-519F-4569-BE9E-7EDB5435E904}" type="presParOf" srcId="{9D58511D-D18C-46E6-ADFB-6CDE1389D37F}" destId="{D4434ECF-2146-46AC-B62E-87AB389C995A}" srcOrd="4" destOrd="0" presId="urn:microsoft.com/office/officeart/2005/8/layout/list1#1"/>
    <dgm:cxn modelId="{EEACF34B-9541-4C72-8FAE-BD7B8C79E36B}" type="presParOf" srcId="{D4434ECF-2146-46AC-B62E-87AB389C995A}" destId="{06B5F591-72E0-4CFF-9799-36D4050BD51D}" srcOrd="0" destOrd="0" presId="urn:microsoft.com/office/officeart/2005/8/layout/list1#1"/>
    <dgm:cxn modelId="{45B7359C-815E-4A42-859B-4B7F6A759008}" type="presParOf" srcId="{D4434ECF-2146-46AC-B62E-87AB389C995A}" destId="{12E5634D-BCAA-48AB-BADB-754A15E9B7AC}" srcOrd="1" destOrd="0" presId="urn:microsoft.com/office/officeart/2005/8/layout/list1#1"/>
    <dgm:cxn modelId="{45E879A1-1B12-4F80-8977-F75FBC1A3156}" type="presParOf" srcId="{9D58511D-D18C-46E6-ADFB-6CDE1389D37F}" destId="{3DAA9763-50F6-4CC4-B6DA-0A4C45FFB361}" srcOrd="5" destOrd="0" presId="urn:microsoft.com/office/officeart/2005/8/layout/list1#1"/>
    <dgm:cxn modelId="{95891D69-9E47-4791-94F5-6EA1CB4DBC1C}" type="presParOf" srcId="{9D58511D-D18C-46E6-ADFB-6CDE1389D37F}" destId="{51228DB3-E7D4-486B-A0C1-9A59D129891F}" srcOrd="6" destOrd="0" presId="urn:microsoft.com/office/officeart/2005/8/layout/list1#1"/>
    <dgm:cxn modelId="{E95EF7EA-BC8B-479C-BC1E-4384B0DA4982}" type="presParOf" srcId="{9D58511D-D18C-46E6-ADFB-6CDE1389D37F}" destId="{ECC02425-44D1-4F4C-B5D6-13442CA71F2A}" srcOrd="7" destOrd="0" presId="urn:microsoft.com/office/officeart/2005/8/layout/list1#1"/>
    <dgm:cxn modelId="{5DBC12C0-701F-4B93-BA81-0629768F5F71}" type="presParOf" srcId="{9D58511D-D18C-46E6-ADFB-6CDE1389D37F}" destId="{98CD7476-6A48-4BD0-A0B1-E79081300878}" srcOrd="8" destOrd="0" presId="urn:microsoft.com/office/officeart/2005/8/layout/list1#1"/>
    <dgm:cxn modelId="{FCA7914E-1A1F-4812-BFBA-6A816CC8AE25}" type="presParOf" srcId="{98CD7476-6A48-4BD0-A0B1-E79081300878}" destId="{63AA2D3F-331D-492F-82D5-8A2B6C78BAAD}" srcOrd="0" destOrd="0" presId="urn:microsoft.com/office/officeart/2005/8/layout/list1#1"/>
    <dgm:cxn modelId="{B8BA537B-FD04-4A8B-AEA7-1C93D8105A23}" type="presParOf" srcId="{98CD7476-6A48-4BD0-A0B1-E79081300878}" destId="{2CFD44AC-C5B0-407B-B2EE-07415AFE4DC4}" srcOrd="1" destOrd="0" presId="urn:microsoft.com/office/officeart/2005/8/layout/list1#1"/>
    <dgm:cxn modelId="{CC6A9564-7AAC-4784-BBC1-198733258BE5}" type="presParOf" srcId="{9D58511D-D18C-46E6-ADFB-6CDE1389D37F}" destId="{E27A153A-8ADD-4646-B3A3-509A74CD0695}" srcOrd="9" destOrd="0" presId="urn:microsoft.com/office/officeart/2005/8/layout/list1#1"/>
    <dgm:cxn modelId="{EB605057-9710-40CE-8D0E-8D623305A328}" type="presParOf" srcId="{9D58511D-D18C-46E6-ADFB-6CDE1389D37F}" destId="{2DB5D132-AB90-49A4-A479-F0988A86E33E}" srcOrd="10" destOrd="0" presId="urn:microsoft.com/office/officeart/2005/8/layout/list1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554BDF9-8515-4677-9942-0171F000F8EB}" type="doc">
      <dgm:prSet loTypeId="urn:microsoft.com/office/officeart/2005/8/layout/list1#1" loCatId="list" qsTypeId="urn:microsoft.com/office/officeart/2005/8/quickstyle/simple2#1" qsCatId="simple" csTypeId="urn:microsoft.com/office/officeart/2005/8/colors/colorful1#7" csCatId="colorful" phldr="1"/>
      <dgm:spPr/>
      <dgm:t>
        <a:bodyPr/>
        <a:lstStyle>
          <a:extLst/>
        </a:lstStyle>
        <a:p>
          <a:endParaRPr lang="en-US"/>
        </a:p>
      </dgm:t>
    </dgm:pt>
    <dgm:pt modelId="{787546C1-DD5C-4D6E-BFDD-D95A52E781AD}">
      <dgm:prSet phldrT="[Text]"/>
      <dgm:spPr>
        <a:solidFill>
          <a:schemeClr val="accent2">
            <a:lumMod val="20000"/>
            <a:lumOff val="80000"/>
          </a:schemeClr>
        </a:solidFill>
      </dgm:spPr>
      <dgm:t>
        <a:bodyPr/>
        <a:lstStyle>
          <a:extLst/>
        </a:lstStyle>
        <a:p>
          <a:r>
            <a:rPr lang="en-US" dirty="0" smtClean="0"/>
            <a:t>Data Conflicts</a:t>
          </a:r>
          <a:endParaRPr lang="en-US" dirty="0"/>
        </a:p>
      </dgm:t>
    </dgm:pt>
    <dgm:pt modelId="{88942913-D2BB-4DEB-B0E7-EA2B7A6CD360}" type="parTrans" cxnId="{DFAEFA4C-B3B0-4C4E-BCD8-BFB53D07C5D0}">
      <dgm:prSet/>
      <dgm:spPr/>
      <dgm:t>
        <a:bodyPr/>
        <a:lstStyle>
          <a:extLst/>
        </a:lstStyle>
        <a:p>
          <a:endParaRPr lang="en-US"/>
        </a:p>
      </dgm:t>
    </dgm:pt>
    <dgm:pt modelId="{579A9A07-8770-4AC1-9705-76E19F87D269}" type="sibTrans" cxnId="{DFAEFA4C-B3B0-4C4E-BCD8-BFB53D07C5D0}">
      <dgm:prSet/>
      <dgm:spPr/>
      <dgm:t>
        <a:bodyPr/>
        <a:lstStyle>
          <a:extLst/>
        </a:lstStyle>
        <a:p>
          <a:endParaRPr lang="en-US"/>
        </a:p>
      </dgm:t>
    </dgm:pt>
    <dgm:pt modelId="{AC5265C1-0BAB-4984-A634-E4518A8EC253}">
      <dgm:prSet phldrT="[Text]"/>
      <dgm:spPr>
        <a:solidFill>
          <a:schemeClr val="bg2">
            <a:lumMod val="75000"/>
          </a:schemeClr>
        </a:solidFill>
      </dgm:spPr>
      <dgm:t>
        <a:bodyPr/>
        <a:lstStyle>
          <a:extLst/>
        </a:lstStyle>
        <a:p>
          <a:r>
            <a:rPr lang="en-US" dirty="0" smtClean="0"/>
            <a:t>Instance Heterogeneity	</a:t>
          </a:r>
          <a:endParaRPr lang="en-US" dirty="0"/>
        </a:p>
      </dgm:t>
    </dgm:pt>
    <dgm:pt modelId="{26A0947C-B518-417C-9D68-EC422DC1E3A5}" type="parTrans" cxnId="{579A338B-B5D8-4240-8867-8564B0DC96F3}">
      <dgm:prSet/>
      <dgm:spPr/>
      <dgm:t>
        <a:bodyPr/>
        <a:lstStyle>
          <a:extLst/>
        </a:lstStyle>
        <a:p>
          <a:endParaRPr lang="en-US"/>
        </a:p>
      </dgm:t>
    </dgm:pt>
    <dgm:pt modelId="{E68E8117-B3CB-464C-9711-4DBE8BF88216}" type="sibTrans" cxnId="{579A338B-B5D8-4240-8867-8564B0DC96F3}">
      <dgm:prSet/>
      <dgm:spPr/>
      <dgm:t>
        <a:bodyPr/>
        <a:lstStyle>
          <a:extLst/>
        </a:lstStyle>
        <a:p>
          <a:endParaRPr lang="en-US"/>
        </a:p>
      </dgm:t>
    </dgm:pt>
    <dgm:pt modelId="{F50BDB3E-817D-4A89-9D71-D9E0B029567B}">
      <dgm:prSet phldrT="[Text]"/>
      <dgm:spPr/>
      <dgm:t>
        <a:bodyPr/>
        <a:lstStyle>
          <a:extLst/>
        </a:lstStyle>
        <a:p>
          <a:r>
            <a:rPr lang="en-US" dirty="0" smtClean="0"/>
            <a:t>Structure Heterogeneity</a:t>
          </a:r>
          <a:endParaRPr lang="en-US" dirty="0"/>
        </a:p>
      </dgm:t>
    </dgm:pt>
    <dgm:pt modelId="{DE0B39BA-A6F3-455E-8022-365CCF701DB7}" type="parTrans" cxnId="{E8EF61B1-515C-44F0-9393-3A960B69FA7A}">
      <dgm:prSet/>
      <dgm:spPr/>
      <dgm:t>
        <a:bodyPr/>
        <a:lstStyle>
          <a:extLst/>
        </a:lstStyle>
        <a:p>
          <a:endParaRPr lang="en-US"/>
        </a:p>
      </dgm:t>
    </dgm:pt>
    <dgm:pt modelId="{25F4C625-3E51-442C-BBB8-3FA715271B27}" type="sibTrans" cxnId="{E8EF61B1-515C-44F0-9393-3A960B69FA7A}">
      <dgm:prSet/>
      <dgm:spPr/>
      <dgm:t>
        <a:bodyPr/>
        <a:lstStyle>
          <a:extLst/>
        </a:lstStyle>
        <a:p>
          <a:endParaRPr lang="en-US"/>
        </a:p>
      </dgm:t>
    </dgm:pt>
    <dgm:pt modelId="{9D58511D-D18C-46E6-ADFB-6CDE1389D37F}" type="pres">
      <dgm:prSet presAssocID="{8554BDF9-8515-4677-9942-0171F000F8E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29EC7F92-6143-4EC7-AD17-ECAF75C06DC8}" type="pres">
      <dgm:prSet presAssocID="{787546C1-DD5C-4D6E-BFDD-D95A52E781AD}" presName="parentLin" presStyleCnt="0"/>
      <dgm:spPr/>
      <dgm:t>
        <a:bodyPr/>
        <a:lstStyle>
          <a:extLst/>
        </a:lstStyle>
        <a:p>
          <a:endParaRPr lang="en-US"/>
        </a:p>
      </dgm:t>
    </dgm:pt>
    <dgm:pt modelId="{F4F466C7-208D-4B4A-A865-9D82D8E9F892}" type="pres">
      <dgm:prSet presAssocID="{787546C1-DD5C-4D6E-BFDD-D95A52E781AD}" presName="parentLeftMargin" presStyleLbl="node1" presStyleIdx="0" presStyleCnt="3"/>
      <dgm:spPr/>
      <dgm:t>
        <a:bodyPr/>
        <a:lstStyle>
          <a:extLst/>
        </a:lstStyle>
        <a:p>
          <a:endParaRPr lang="en-US"/>
        </a:p>
      </dgm:t>
    </dgm:pt>
    <dgm:pt modelId="{8BC4E78D-0D98-4ED2-B23A-71FEC19A6436}" type="pres">
      <dgm:prSet presAssocID="{787546C1-DD5C-4D6E-BFDD-D95A52E781AD}" presName="parentText" presStyleLbl="node1" presStyleIdx="0" presStyleCnt="3" custScaleX="115633" custLinFactNeighborX="9276" custLinFactNeighborY="-4638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129CDA7D-4C80-4698-AFD0-7208B5D9749E}" type="pres">
      <dgm:prSet presAssocID="{787546C1-DD5C-4D6E-BFDD-D95A52E781AD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EBA8CF1F-3B4A-4B6A-8877-CB03CDDAB1E9}" type="pres">
      <dgm:prSet presAssocID="{787546C1-DD5C-4D6E-BFDD-D95A52E781AD}" presName="childText" presStyleLbl="alignAcc1" presStyleIdx="0" presStyleCnt="3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  <dgm:pt modelId="{8BC0D01A-9D98-495C-93AA-A7D9631CDDAD}" type="pres">
      <dgm:prSet presAssocID="{579A9A07-8770-4AC1-9705-76E19F87D269}" presName="spaceBetweenRectangles" presStyleCnt="0"/>
      <dgm:spPr/>
      <dgm:t>
        <a:bodyPr/>
        <a:lstStyle>
          <a:extLst/>
        </a:lstStyle>
        <a:p>
          <a:endParaRPr lang="en-US"/>
        </a:p>
      </dgm:t>
    </dgm:pt>
    <dgm:pt modelId="{D4434ECF-2146-46AC-B62E-87AB389C995A}" type="pres">
      <dgm:prSet presAssocID="{AC5265C1-0BAB-4984-A634-E4518A8EC253}" presName="parentLin" presStyleCnt="0"/>
      <dgm:spPr/>
      <dgm:t>
        <a:bodyPr/>
        <a:lstStyle>
          <a:extLst/>
        </a:lstStyle>
        <a:p>
          <a:endParaRPr lang="en-US"/>
        </a:p>
      </dgm:t>
    </dgm:pt>
    <dgm:pt modelId="{06B5F591-72E0-4CFF-9799-36D4050BD51D}" type="pres">
      <dgm:prSet presAssocID="{AC5265C1-0BAB-4984-A634-E4518A8EC253}" presName="parentLeftMargin" presStyleLbl="node1" presStyleIdx="0" presStyleCnt="3"/>
      <dgm:spPr/>
      <dgm:t>
        <a:bodyPr/>
        <a:lstStyle>
          <a:extLst/>
        </a:lstStyle>
        <a:p>
          <a:endParaRPr lang="en-US"/>
        </a:p>
      </dgm:t>
    </dgm:pt>
    <dgm:pt modelId="{12E5634D-BCAA-48AB-BADB-754A15E9B7AC}" type="pres">
      <dgm:prSet presAssocID="{AC5265C1-0BAB-4984-A634-E4518A8EC253}" presName="parentText" presStyleLbl="node1" presStyleIdx="1" presStyleCnt="3" custScaleX="116958" custLinFactNeighborX="9276" custLinFactNeighborY="-2742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3DAA9763-50F6-4CC4-B6DA-0A4C45FFB361}" type="pres">
      <dgm:prSet presAssocID="{AC5265C1-0BAB-4984-A634-E4518A8EC253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51228DB3-E7D4-486B-A0C1-9A59D129891F}" type="pres">
      <dgm:prSet presAssocID="{AC5265C1-0BAB-4984-A634-E4518A8EC253}" presName="childText" presStyleLbl="alignAcc1" presStyleIdx="1" presStyleCnt="3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  <dgm:pt modelId="{ECC02425-44D1-4F4C-B5D6-13442CA71F2A}" type="pres">
      <dgm:prSet presAssocID="{E68E8117-B3CB-464C-9711-4DBE8BF88216}" presName="spaceBetweenRectangles" presStyleCnt="0"/>
      <dgm:spPr/>
      <dgm:t>
        <a:bodyPr/>
        <a:lstStyle>
          <a:extLst/>
        </a:lstStyle>
        <a:p>
          <a:endParaRPr lang="en-US"/>
        </a:p>
      </dgm:t>
    </dgm:pt>
    <dgm:pt modelId="{98CD7476-6A48-4BD0-A0B1-E79081300878}" type="pres">
      <dgm:prSet presAssocID="{F50BDB3E-817D-4A89-9D71-D9E0B029567B}" presName="parentLin" presStyleCnt="0"/>
      <dgm:spPr/>
      <dgm:t>
        <a:bodyPr/>
        <a:lstStyle>
          <a:extLst/>
        </a:lstStyle>
        <a:p>
          <a:endParaRPr lang="en-US"/>
        </a:p>
      </dgm:t>
    </dgm:pt>
    <dgm:pt modelId="{63AA2D3F-331D-492F-82D5-8A2B6C78BAAD}" type="pres">
      <dgm:prSet presAssocID="{F50BDB3E-817D-4A89-9D71-D9E0B029567B}" presName="parentLeftMargin" presStyleLbl="node1" presStyleIdx="1" presStyleCnt="3"/>
      <dgm:spPr/>
      <dgm:t>
        <a:bodyPr/>
        <a:lstStyle>
          <a:extLst/>
        </a:lstStyle>
        <a:p>
          <a:endParaRPr lang="en-US"/>
        </a:p>
      </dgm:t>
    </dgm:pt>
    <dgm:pt modelId="{2CFD44AC-C5B0-407B-B2EE-07415AFE4DC4}" type="pres">
      <dgm:prSet presAssocID="{F50BDB3E-817D-4A89-9D71-D9E0B029567B}" presName="parentText" presStyleLbl="node1" presStyleIdx="2" presStyleCnt="3" custScaleX="116959" custLinFactNeighborY="-4638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E27A153A-8ADD-4646-B3A3-509A74CD0695}" type="pres">
      <dgm:prSet presAssocID="{F50BDB3E-817D-4A89-9D71-D9E0B029567B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2DB5D132-AB90-49A4-A479-F0988A86E33E}" type="pres">
      <dgm:prSet presAssocID="{F50BDB3E-817D-4A89-9D71-D9E0B029567B}" presName="childText" presStyleLbl="alignAcc1" presStyleIdx="2" presStyleCnt="3" custLinFactNeighborX="-197" custLinFactNeighborY="-16464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</dgm:ptLst>
  <dgm:cxnLst>
    <dgm:cxn modelId="{579A338B-B5D8-4240-8867-8564B0DC96F3}" srcId="{8554BDF9-8515-4677-9942-0171F000F8EB}" destId="{AC5265C1-0BAB-4984-A634-E4518A8EC253}" srcOrd="1" destOrd="0" parTransId="{26A0947C-B518-417C-9D68-EC422DC1E3A5}" sibTransId="{E68E8117-B3CB-464C-9711-4DBE8BF88216}"/>
    <dgm:cxn modelId="{17FA2424-B0AF-43F2-8B33-3A13673EFF47}" type="presOf" srcId="{F50BDB3E-817D-4A89-9D71-D9E0B029567B}" destId="{63AA2D3F-331D-492F-82D5-8A2B6C78BAAD}" srcOrd="0" destOrd="0" presId="urn:microsoft.com/office/officeart/2005/8/layout/list1#1"/>
    <dgm:cxn modelId="{03CF4AA9-C2E9-4C1D-A418-0794617342B5}" type="presOf" srcId="{787546C1-DD5C-4D6E-BFDD-D95A52E781AD}" destId="{8BC4E78D-0D98-4ED2-B23A-71FEC19A6436}" srcOrd="1" destOrd="0" presId="urn:microsoft.com/office/officeart/2005/8/layout/list1#1"/>
    <dgm:cxn modelId="{989C5BE0-8C3D-4D33-9A52-EAE36B0DAD95}" type="presOf" srcId="{787546C1-DD5C-4D6E-BFDD-D95A52E781AD}" destId="{F4F466C7-208D-4B4A-A865-9D82D8E9F892}" srcOrd="0" destOrd="0" presId="urn:microsoft.com/office/officeart/2005/8/layout/list1#1"/>
    <dgm:cxn modelId="{9412D806-C206-407E-A253-4C2943F4E332}" type="presOf" srcId="{8554BDF9-8515-4677-9942-0171F000F8EB}" destId="{9D58511D-D18C-46E6-ADFB-6CDE1389D37F}" srcOrd="0" destOrd="0" presId="urn:microsoft.com/office/officeart/2005/8/layout/list1#1"/>
    <dgm:cxn modelId="{D4983207-D37D-48A2-B13E-F2411CBBEDE3}" type="presOf" srcId="{F50BDB3E-817D-4A89-9D71-D9E0B029567B}" destId="{2CFD44AC-C5B0-407B-B2EE-07415AFE4DC4}" srcOrd="1" destOrd="0" presId="urn:microsoft.com/office/officeart/2005/8/layout/list1#1"/>
    <dgm:cxn modelId="{09DEFAB8-6CEB-4067-9288-F354C089F3BF}" type="presOf" srcId="{AC5265C1-0BAB-4984-A634-E4518A8EC253}" destId="{06B5F591-72E0-4CFF-9799-36D4050BD51D}" srcOrd="0" destOrd="0" presId="urn:microsoft.com/office/officeart/2005/8/layout/list1#1"/>
    <dgm:cxn modelId="{E8EF61B1-515C-44F0-9393-3A960B69FA7A}" srcId="{8554BDF9-8515-4677-9942-0171F000F8EB}" destId="{F50BDB3E-817D-4A89-9D71-D9E0B029567B}" srcOrd="2" destOrd="0" parTransId="{DE0B39BA-A6F3-455E-8022-365CCF701DB7}" sibTransId="{25F4C625-3E51-442C-BBB8-3FA715271B27}"/>
    <dgm:cxn modelId="{DFAEFA4C-B3B0-4C4E-BCD8-BFB53D07C5D0}" srcId="{8554BDF9-8515-4677-9942-0171F000F8EB}" destId="{787546C1-DD5C-4D6E-BFDD-D95A52E781AD}" srcOrd="0" destOrd="0" parTransId="{88942913-D2BB-4DEB-B0E7-EA2B7A6CD360}" sibTransId="{579A9A07-8770-4AC1-9705-76E19F87D269}"/>
    <dgm:cxn modelId="{D6C8EB2A-2FDF-4C7D-8644-8BB9B518741A}" type="presOf" srcId="{AC5265C1-0BAB-4984-A634-E4518A8EC253}" destId="{12E5634D-BCAA-48AB-BADB-754A15E9B7AC}" srcOrd="1" destOrd="0" presId="urn:microsoft.com/office/officeart/2005/8/layout/list1#1"/>
    <dgm:cxn modelId="{F1CFE925-C21B-4E4C-A02E-B30C4807B64E}" type="presParOf" srcId="{9D58511D-D18C-46E6-ADFB-6CDE1389D37F}" destId="{29EC7F92-6143-4EC7-AD17-ECAF75C06DC8}" srcOrd="0" destOrd="0" presId="urn:microsoft.com/office/officeart/2005/8/layout/list1#1"/>
    <dgm:cxn modelId="{6D596D1A-7539-4F48-81A9-85653E0B1326}" type="presParOf" srcId="{29EC7F92-6143-4EC7-AD17-ECAF75C06DC8}" destId="{F4F466C7-208D-4B4A-A865-9D82D8E9F892}" srcOrd="0" destOrd="0" presId="urn:microsoft.com/office/officeart/2005/8/layout/list1#1"/>
    <dgm:cxn modelId="{4EE6136B-49E0-40CD-A866-4B16C874565C}" type="presParOf" srcId="{29EC7F92-6143-4EC7-AD17-ECAF75C06DC8}" destId="{8BC4E78D-0D98-4ED2-B23A-71FEC19A6436}" srcOrd="1" destOrd="0" presId="urn:microsoft.com/office/officeart/2005/8/layout/list1#1"/>
    <dgm:cxn modelId="{2D726DA7-1E0E-49AA-A29D-49FB8FD9742C}" type="presParOf" srcId="{9D58511D-D18C-46E6-ADFB-6CDE1389D37F}" destId="{129CDA7D-4C80-4698-AFD0-7208B5D9749E}" srcOrd="1" destOrd="0" presId="urn:microsoft.com/office/officeart/2005/8/layout/list1#1"/>
    <dgm:cxn modelId="{93FF2D90-8D60-4818-BF0A-4B1F4FCDD4BD}" type="presParOf" srcId="{9D58511D-D18C-46E6-ADFB-6CDE1389D37F}" destId="{EBA8CF1F-3B4A-4B6A-8877-CB03CDDAB1E9}" srcOrd="2" destOrd="0" presId="urn:microsoft.com/office/officeart/2005/8/layout/list1#1"/>
    <dgm:cxn modelId="{4E349C10-17E0-4AD9-87D1-183498D798F3}" type="presParOf" srcId="{9D58511D-D18C-46E6-ADFB-6CDE1389D37F}" destId="{8BC0D01A-9D98-495C-93AA-A7D9631CDDAD}" srcOrd="3" destOrd="0" presId="urn:microsoft.com/office/officeart/2005/8/layout/list1#1"/>
    <dgm:cxn modelId="{B531922A-543C-446E-A84D-B859B07CF34D}" type="presParOf" srcId="{9D58511D-D18C-46E6-ADFB-6CDE1389D37F}" destId="{D4434ECF-2146-46AC-B62E-87AB389C995A}" srcOrd="4" destOrd="0" presId="urn:microsoft.com/office/officeart/2005/8/layout/list1#1"/>
    <dgm:cxn modelId="{3B442BE9-BFF4-483C-8CF1-0F038C204A8B}" type="presParOf" srcId="{D4434ECF-2146-46AC-B62E-87AB389C995A}" destId="{06B5F591-72E0-4CFF-9799-36D4050BD51D}" srcOrd="0" destOrd="0" presId="urn:microsoft.com/office/officeart/2005/8/layout/list1#1"/>
    <dgm:cxn modelId="{C0771840-93A0-413C-AA2F-2FA2ACA1D3AC}" type="presParOf" srcId="{D4434ECF-2146-46AC-B62E-87AB389C995A}" destId="{12E5634D-BCAA-48AB-BADB-754A15E9B7AC}" srcOrd="1" destOrd="0" presId="urn:microsoft.com/office/officeart/2005/8/layout/list1#1"/>
    <dgm:cxn modelId="{024AF75E-3714-436E-B303-D562AE0C4D36}" type="presParOf" srcId="{9D58511D-D18C-46E6-ADFB-6CDE1389D37F}" destId="{3DAA9763-50F6-4CC4-B6DA-0A4C45FFB361}" srcOrd="5" destOrd="0" presId="urn:microsoft.com/office/officeart/2005/8/layout/list1#1"/>
    <dgm:cxn modelId="{233DB9B1-9072-4EDC-BCCF-E780010E3F7C}" type="presParOf" srcId="{9D58511D-D18C-46E6-ADFB-6CDE1389D37F}" destId="{51228DB3-E7D4-486B-A0C1-9A59D129891F}" srcOrd="6" destOrd="0" presId="urn:microsoft.com/office/officeart/2005/8/layout/list1#1"/>
    <dgm:cxn modelId="{0B1CB3AE-4E4D-40C2-9AAA-FA2394010F47}" type="presParOf" srcId="{9D58511D-D18C-46E6-ADFB-6CDE1389D37F}" destId="{ECC02425-44D1-4F4C-B5D6-13442CA71F2A}" srcOrd="7" destOrd="0" presId="urn:microsoft.com/office/officeart/2005/8/layout/list1#1"/>
    <dgm:cxn modelId="{6EB51C18-13E5-44D4-AA2D-24D526F4A278}" type="presParOf" srcId="{9D58511D-D18C-46E6-ADFB-6CDE1389D37F}" destId="{98CD7476-6A48-4BD0-A0B1-E79081300878}" srcOrd="8" destOrd="0" presId="urn:microsoft.com/office/officeart/2005/8/layout/list1#1"/>
    <dgm:cxn modelId="{114E4A7E-5912-4414-A462-B93598A135ED}" type="presParOf" srcId="{98CD7476-6A48-4BD0-A0B1-E79081300878}" destId="{63AA2D3F-331D-492F-82D5-8A2B6C78BAAD}" srcOrd="0" destOrd="0" presId="urn:microsoft.com/office/officeart/2005/8/layout/list1#1"/>
    <dgm:cxn modelId="{17519D7C-95AA-4F6B-8D87-05339C732311}" type="presParOf" srcId="{98CD7476-6A48-4BD0-A0B1-E79081300878}" destId="{2CFD44AC-C5B0-407B-B2EE-07415AFE4DC4}" srcOrd="1" destOrd="0" presId="urn:microsoft.com/office/officeart/2005/8/layout/list1#1"/>
    <dgm:cxn modelId="{FA648B02-0E22-48F3-9735-417D01BA3172}" type="presParOf" srcId="{9D58511D-D18C-46E6-ADFB-6CDE1389D37F}" destId="{E27A153A-8ADD-4646-B3A3-509A74CD0695}" srcOrd="9" destOrd="0" presId="urn:microsoft.com/office/officeart/2005/8/layout/list1#1"/>
    <dgm:cxn modelId="{982A9270-2213-431F-9014-E49D230FDFA8}" type="presParOf" srcId="{9D58511D-D18C-46E6-ADFB-6CDE1389D37F}" destId="{2DB5D132-AB90-49A4-A479-F0988A86E33E}" srcOrd="10" destOrd="0" presId="urn:microsoft.com/office/officeart/2005/8/layout/list1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554BDF9-8515-4677-9942-0171F000F8EB}" type="doc">
      <dgm:prSet loTypeId="urn:microsoft.com/office/officeart/2005/8/layout/list1#1" loCatId="list" qsTypeId="urn:microsoft.com/office/officeart/2005/8/quickstyle/simple2#1" qsCatId="simple" csTypeId="urn:microsoft.com/office/officeart/2005/8/colors/colorful1#8" csCatId="colorful" phldr="1"/>
      <dgm:spPr/>
      <dgm:t>
        <a:bodyPr/>
        <a:lstStyle>
          <a:extLst/>
        </a:lstStyle>
        <a:p>
          <a:endParaRPr lang="en-US"/>
        </a:p>
      </dgm:t>
    </dgm:pt>
    <dgm:pt modelId="{787546C1-DD5C-4D6E-BFDD-D95A52E781AD}">
      <dgm:prSet phldrT="[Text]"/>
      <dgm:spPr/>
      <dgm:t>
        <a:bodyPr/>
        <a:lstStyle>
          <a:extLst/>
        </a:lstStyle>
        <a:p>
          <a:r>
            <a:rPr lang="en-US" dirty="0" smtClean="0"/>
            <a:t>Data Conflicts</a:t>
          </a:r>
          <a:endParaRPr lang="en-US" dirty="0"/>
        </a:p>
      </dgm:t>
    </dgm:pt>
    <dgm:pt modelId="{88942913-D2BB-4DEB-B0E7-EA2B7A6CD360}" type="parTrans" cxnId="{DFAEFA4C-B3B0-4C4E-BCD8-BFB53D07C5D0}">
      <dgm:prSet/>
      <dgm:spPr/>
      <dgm:t>
        <a:bodyPr/>
        <a:lstStyle>
          <a:extLst/>
        </a:lstStyle>
        <a:p>
          <a:endParaRPr lang="en-US"/>
        </a:p>
      </dgm:t>
    </dgm:pt>
    <dgm:pt modelId="{579A9A07-8770-4AC1-9705-76E19F87D269}" type="sibTrans" cxnId="{DFAEFA4C-B3B0-4C4E-BCD8-BFB53D07C5D0}">
      <dgm:prSet/>
      <dgm:spPr/>
      <dgm:t>
        <a:bodyPr/>
        <a:lstStyle>
          <a:extLst/>
        </a:lstStyle>
        <a:p>
          <a:endParaRPr lang="en-US"/>
        </a:p>
      </dgm:t>
    </dgm:pt>
    <dgm:pt modelId="{AC5265C1-0BAB-4984-A634-E4518A8EC253}">
      <dgm:prSet phldrT="[Text]"/>
      <dgm:spPr>
        <a:solidFill>
          <a:schemeClr val="accent3">
            <a:lumMod val="75000"/>
          </a:schemeClr>
        </a:solidFill>
      </dgm:spPr>
      <dgm:t>
        <a:bodyPr/>
        <a:lstStyle>
          <a:extLst/>
        </a:lstStyle>
        <a:p>
          <a:r>
            <a:rPr lang="en-US" dirty="0" smtClean="0"/>
            <a:t>Instance Heterogeneity	</a:t>
          </a:r>
          <a:endParaRPr lang="en-US" dirty="0"/>
        </a:p>
      </dgm:t>
    </dgm:pt>
    <dgm:pt modelId="{26A0947C-B518-417C-9D68-EC422DC1E3A5}" type="parTrans" cxnId="{579A338B-B5D8-4240-8867-8564B0DC96F3}">
      <dgm:prSet/>
      <dgm:spPr/>
      <dgm:t>
        <a:bodyPr/>
        <a:lstStyle>
          <a:extLst/>
        </a:lstStyle>
        <a:p>
          <a:endParaRPr lang="en-US"/>
        </a:p>
      </dgm:t>
    </dgm:pt>
    <dgm:pt modelId="{E68E8117-B3CB-464C-9711-4DBE8BF88216}" type="sibTrans" cxnId="{579A338B-B5D8-4240-8867-8564B0DC96F3}">
      <dgm:prSet/>
      <dgm:spPr/>
      <dgm:t>
        <a:bodyPr/>
        <a:lstStyle>
          <a:extLst/>
        </a:lstStyle>
        <a:p>
          <a:endParaRPr lang="en-US"/>
        </a:p>
      </dgm:t>
    </dgm:pt>
    <dgm:pt modelId="{F50BDB3E-817D-4A89-9D71-D9E0B029567B}">
      <dgm:prSet phldrT="[Text]"/>
      <dgm:spPr/>
      <dgm:t>
        <a:bodyPr/>
        <a:lstStyle>
          <a:extLst/>
        </a:lstStyle>
        <a:p>
          <a:r>
            <a:rPr lang="en-US" dirty="0" smtClean="0"/>
            <a:t>Structure Heterogeneity</a:t>
          </a:r>
          <a:endParaRPr lang="en-US" dirty="0"/>
        </a:p>
      </dgm:t>
    </dgm:pt>
    <dgm:pt modelId="{DE0B39BA-A6F3-455E-8022-365CCF701DB7}" type="parTrans" cxnId="{E8EF61B1-515C-44F0-9393-3A960B69FA7A}">
      <dgm:prSet/>
      <dgm:spPr/>
      <dgm:t>
        <a:bodyPr/>
        <a:lstStyle>
          <a:extLst/>
        </a:lstStyle>
        <a:p>
          <a:endParaRPr lang="en-US"/>
        </a:p>
      </dgm:t>
    </dgm:pt>
    <dgm:pt modelId="{25F4C625-3E51-442C-BBB8-3FA715271B27}" type="sibTrans" cxnId="{E8EF61B1-515C-44F0-9393-3A960B69FA7A}">
      <dgm:prSet/>
      <dgm:spPr/>
      <dgm:t>
        <a:bodyPr/>
        <a:lstStyle>
          <a:extLst/>
        </a:lstStyle>
        <a:p>
          <a:endParaRPr lang="en-US"/>
        </a:p>
      </dgm:t>
    </dgm:pt>
    <dgm:pt modelId="{9D58511D-D18C-46E6-ADFB-6CDE1389D37F}" type="pres">
      <dgm:prSet presAssocID="{8554BDF9-8515-4677-9942-0171F000F8E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29EC7F92-6143-4EC7-AD17-ECAF75C06DC8}" type="pres">
      <dgm:prSet presAssocID="{787546C1-DD5C-4D6E-BFDD-D95A52E781AD}" presName="parentLin" presStyleCnt="0"/>
      <dgm:spPr/>
      <dgm:t>
        <a:bodyPr/>
        <a:lstStyle>
          <a:extLst/>
        </a:lstStyle>
        <a:p>
          <a:endParaRPr lang="en-US"/>
        </a:p>
      </dgm:t>
    </dgm:pt>
    <dgm:pt modelId="{F4F466C7-208D-4B4A-A865-9D82D8E9F892}" type="pres">
      <dgm:prSet presAssocID="{787546C1-DD5C-4D6E-BFDD-D95A52E781AD}" presName="parentLeftMargin" presStyleLbl="node1" presStyleIdx="0" presStyleCnt="3"/>
      <dgm:spPr/>
      <dgm:t>
        <a:bodyPr/>
        <a:lstStyle>
          <a:extLst/>
        </a:lstStyle>
        <a:p>
          <a:endParaRPr lang="en-US"/>
        </a:p>
      </dgm:t>
    </dgm:pt>
    <dgm:pt modelId="{8BC4E78D-0D98-4ED2-B23A-71FEC19A6436}" type="pres">
      <dgm:prSet presAssocID="{787546C1-DD5C-4D6E-BFDD-D95A52E781AD}" presName="parentText" presStyleLbl="node1" presStyleIdx="0" presStyleCnt="3" custScaleX="115633" custLinFactNeighborX="9276" custLinFactNeighborY="-4638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129CDA7D-4C80-4698-AFD0-7208B5D9749E}" type="pres">
      <dgm:prSet presAssocID="{787546C1-DD5C-4D6E-BFDD-D95A52E781AD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EBA8CF1F-3B4A-4B6A-8877-CB03CDDAB1E9}" type="pres">
      <dgm:prSet presAssocID="{787546C1-DD5C-4D6E-BFDD-D95A52E781AD}" presName="childText" presStyleLbl="alignAcc1" presStyleIdx="0" presStyleCnt="3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  <dgm:pt modelId="{8BC0D01A-9D98-495C-93AA-A7D9631CDDAD}" type="pres">
      <dgm:prSet presAssocID="{579A9A07-8770-4AC1-9705-76E19F87D269}" presName="spaceBetweenRectangles" presStyleCnt="0"/>
      <dgm:spPr/>
      <dgm:t>
        <a:bodyPr/>
        <a:lstStyle>
          <a:extLst/>
        </a:lstStyle>
        <a:p>
          <a:endParaRPr lang="en-US"/>
        </a:p>
      </dgm:t>
    </dgm:pt>
    <dgm:pt modelId="{D4434ECF-2146-46AC-B62E-87AB389C995A}" type="pres">
      <dgm:prSet presAssocID="{AC5265C1-0BAB-4984-A634-E4518A8EC253}" presName="parentLin" presStyleCnt="0"/>
      <dgm:spPr/>
      <dgm:t>
        <a:bodyPr/>
        <a:lstStyle>
          <a:extLst/>
        </a:lstStyle>
        <a:p>
          <a:endParaRPr lang="en-US"/>
        </a:p>
      </dgm:t>
    </dgm:pt>
    <dgm:pt modelId="{06B5F591-72E0-4CFF-9799-36D4050BD51D}" type="pres">
      <dgm:prSet presAssocID="{AC5265C1-0BAB-4984-A634-E4518A8EC253}" presName="parentLeftMargin" presStyleLbl="node1" presStyleIdx="0" presStyleCnt="3"/>
      <dgm:spPr/>
      <dgm:t>
        <a:bodyPr/>
        <a:lstStyle>
          <a:extLst/>
        </a:lstStyle>
        <a:p>
          <a:endParaRPr lang="en-US"/>
        </a:p>
      </dgm:t>
    </dgm:pt>
    <dgm:pt modelId="{12E5634D-BCAA-48AB-BADB-754A15E9B7AC}" type="pres">
      <dgm:prSet presAssocID="{AC5265C1-0BAB-4984-A634-E4518A8EC253}" presName="parentText" presStyleLbl="node1" presStyleIdx="1" presStyleCnt="3" custScaleX="116958" custLinFactNeighborX="9276" custLinFactNeighborY="-2742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3DAA9763-50F6-4CC4-B6DA-0A4C45FFB361}" type="pres">
      <dgm:prSet presAssocID="{AC5265C1-0BAB-4984-A634-E4518A8EC253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51228DB3-E7D4-486B-A0C1-9A59D129891F}" type="pres">
      <dgm:prSet presAssocID="{AC5265C1-0BAB-4984-A634-E4518A8EC253}" presName="childText" presStyleLbl="alignAcc1" presStyleIdx="1" presStyleCnt="3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  <dgm:pt modelId="{ECC02425-44D1-4F4C-B5D6-13442CA71F2A}" type="pres">
      <dgm:prSet presAssocID="{E68E8117-B3CB-464C-9711-4DBE8BF88216}" presName="spaceBetweenRectangles" presStyleCnt="0"/>
      <dgm:spPr/>
      <dgm:t>
        <a:bodyPr/>
        <a:lstStyle>
          <a:extLst/>
        </a:lstStyle>
        <a:p>
          <a:endParaRPr lang="en-US"/>
        </a:p>
      </dgm:t>
    </dgm:pt>
    <dgm:pt modelId="{98CD7476-6A48-4BD0-A0B1-E79081300878}" type="pres">
      <dgm:prSet presAssocID="{F50BDB3E-817D-4A89-9D71-D9E0B029567B}" presName="parentLin" presStyleCnt="0"/>
      <dgm:spPr/>
      <dgm:t>
        <a:bodyPr/>
        <a:lstStyle>
          <a:extLst/>
        </a:lstStyle>
        <a:p>
          <a:endParaRPr lang="en-US"/>
        </a:p>
      </dgm:t>
    </dgm:pt>
    <dgm:pt modelId="{63AA2D3F-331D-492F-82D5-8A2B6C78BAAD}" type="pres">
      <dgm:prSet presAssocID="{F50BDB3E-817D-4A89-9D71-D9E0B029567B}" presName="parentLeftMargin" presStyleLbl="node1" presStyleIdx="1" presStyleCnt="3"/>
      <dgm:spPr/>
      <dgm:t>
        <a:bodyPr/>
        <a:lstStyle>
          <a:extLst/>
        </a:lstStyle>
        <a:p>
          <a:endParaRPr lang="en-US"/>
        </a:p>
      </dgm:t>
    </dgm:pt>
    <dgm:pt modelId="{2CFD44AC-C5B0-407B-B2EE-07415AFE4DC4}" type="pres">
      <dgm:prSet presAssocID="{F50BDB3E-817D-4A89-9D71-D9E0B029567B}" presName="parentText" presStyleLbl="node1" presStyleIdx="2" presStyleCnt="3" custScaleX="116959" custLinFactNeighborY="-4638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E27A153A-8ADD-4646-B3A3-509A74CD0695}" type="pres">
      <dgm:prSet presAssocID="{F50BDB3E-817D-4A89-9D71-D9E0B029567B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2DB5D132-AB90-49A4-A479-F0988A86E33E}" type="pres">
      <dgm:prSet presAssocID="{F50BDB3E-817D-4A89-9D71-D9E0B029567B}" presName="childText" presStyleLbl="alignAcc1" presStyleIdx="2" presStyleCnt="3" custLinFactNeighborX="-197" custLinFactNeighborY="-16464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</dgm:ptLst>
  <dgm:cxnLst>
    <dgm:cxn modelId="{E8EF61B1-515C-44F0-9393-3A960B69FA7A}" srcId="{8554BDF9-8515-4677-9942-0171F000F8EB}" destId="{F50BDB3E-817D-4A89-9D71-D9E0B029567B}" srcOrd="2" destOrd="0" parTransId="{DE0B39BA-A6F3-455E-8022-365CCF701DB7}" sibTransId="{25F4C625-3E51-442C-BBB8-3FA715271B27}"/>
    <dgm:cxn modelId="{648F4315-2457-4FFD-AD06-915F729A71B1}" type="presOf" srcId="{F50BDB3E-817D-4A89-9D71-D9E0B029567B}" destId="{63AA2D3F-331D-492F-82D5-8A2B6C78BAAD}" srcOrd="0" destOrd="0" presId="urn:microsoft.com/office/officeart/2005/8/layout/list1#1"/>
    <dgm:cxn modelId="{BC6532AA-5400-4E10-BC39-61A9F985BD5A}" type="presOf" srcId="{787546C1-DD5C-4D6E-BFDD-D95A52E781AD}" destId="{8BC4E78D-0D98-4ED2-B23A-71FEC19A6436}" srcOrd="1" destOrd="0" presId="urn:microsoft.com/office/officeart/2005/8/layout/list1#1"/>
    <dgm:cxn modelId="{7E80DE84-B81B-462E-B1EB-3D00B9B4F04D}" type="presOf" srcId="{F50BDB3E-817D-4A89-9D71-D9E0B029567B}" destId="{2CFD44AC-C5B0-407B-B2EE-07415AFE4DC4}" srcOrd="1" destOrd="0" presId="urn:microsoft.com/office/officeart/2005/8/layout/list1#1"/>
    <dgm:cxn modelId="{E21E29A1-6732-4329-BDB4-57C78EE6BC24}" type="presOf" srcId="{AC5265C1-0BAB-4984-A634-E4518A8EC253}" destId="{06B5F591-72E0-4CFF-9799-36D4050BD51D}" srcOrd="0" destOrd="0" presId="urn:microsoft.com/office/officeart/2005/8/layout/list1#1"/>
    <dgm:cxn modelId="{251AFF64-134B-42C5-9BE4-0EA85AB0F606}" type="presOf" srcId="{AC5265C1-0BAB-4984-A634-E4518A8EC253}" destId="{12E5634D-BCAA-48AB-BADB-754A15E9B7AC}" srcOrd="1" destOrd="0" presId="urn:microsoft.com/office/officeart/2005/8/layout/list1#1"/>
    <dgm:cxn modelId="{6D017A99-F91A-4880-9B1B-7A2831706D72}" type="presOf" srcId="{787546C1-DD5C-4D6E-BFDD-D95A52E781AD}" destId="{F4F466C7-208D-4B4A-A865-9D82D8E9F892}" srcOrd="0" destOrd="0" presId="urn:microsoft.com/office/officeart/2005/8/layout/list1#1"/>
    <dgm:cxn modelId="{B3D59728-CFB8-4632-8379-65A0025F889A}" type="presOf" srcId="{8554BDF9-8515-4677-9942-0171F000F8EB}" destId="{9D58511D-D18C-46E6-ADFB-6CDE1389D37F}" srcOrd="0" destOrd="0" presId="urn:microsoft.com/office/officeart/2005/8/layout/list1#1"/>
    <dgm:cxn modelId="{DFAEFA4C-B3B0-4C4E-BCD8-BFB53D07C5D0}" srcId="{8554BDF9-8515-4677-9942-0171F000F8EB}" destId="{787546C1-DD5C-4D6E-BFDD-D95A52E781AD}" srcOrd="0" destOrd="0" parTransId="{88942913-D2BB-4DEB-B0E7-EA2B7A6CD360}" sibTransId="{579A9A07-8770-4AC1-9705-76E19F87D269}"/>
    <dgm:cxn modelId="{579A338B-B5D8-4240-8867-8564B0DC96F3}" srcId="{8554BDF9-8515-4677-9942-0171F000F8EB}" destId="{AC5265C1-0BAB-4984-A634-E4518A8EC253}" srcOrd="1" destOrd="0" parTransId="{26A0947C-B518-417C-9D68-EC422DC1E3A5}" sibTransId="{E68E8117-B3CB-464C-9711-4DBE8BF88216}"/>
    <dgm:cxn modelId="{9862B288-1A6A-42B9-A13C-436E1ACAA2DD}" type="presParOf" srcId="{9D58511D-D18C-46E6-ADFB-6CDE1389D37F}" destId="{29EC7F92-6143-4EC7-AD17-ECAF75C06DC8}" srcOrd="0" destOrd="0" presId="urn:microsoft.com/office/officeart/2005/8/layout/list1#1"/>
    <dgm:cxn modelId="{6E46981A-FC07-42AF-B1F5-5E2FA3D9900A}" type="presParOf" srcId="{29EC7F92-6143-4EC7-AD17-ECAF75C06DC8}" destId="{F4F466C7-208D-4B4A-A865-9D82D8E9F892}" srcOrd="0" destOrd="0" presId="urn:microsoft.com/office/officeart/2005/8/layout/list1#1"/>
    <dgm:cxn modelId="{68CD4256-EF0F-473C-AB02-D3E80927D95C}" type="presParOf" srcId="{29EC7F92-6143-4EC7-AD17-ECAF75C06DC8}" destId="{8BC4E78D-0D98-4ED2-B23A-71FEC19A6436}" srcOrd="1" destOrd="0" presId="urn:microsoft.com/office/officeart/2005/8/layout/list1#1"/>
    <dgm:cxn modelId="{262FBB99-CC67-4FF2-B0FE-21FCAE83A08C}" type="presParOf" srcId="{9D58511D-D18C-46E6-ADFB-6CDE1389D37F}" destId="{129CDA7D-4C80-4698-AFD0-7208B5D9749E}" srcOrd="1" destOrd="0" presId="urn:microsoft.com/office/officeart/2005/8/layout/list1#1"/>
    <dgm:cxn modelId="{F73F8DBC-E978-473B-B9B7-73E1A0A0B2CF}" type="presParOf" srcId="{9D58511D-D18C-46E6-ADFB-6CDE1389D37F}" destId="{EBA8CF1F-3B4A-4B6A-8877-CB03CDDAB1E9}" srcOrd="2" destOrd="0" presId="urn:microsoft.com/office/officeart/2005/8/layout/list1#1"/>
    <dgm:cxn modelId="{D69284E0-B958-47D3-BB1A-32E6CB2DF083}" type="presParOf" srcId="{9D58511D-D18C-46E6-ADFB-6CDE1389D37F}" destId="{8BC0D01A-9D98-495C-93AA-A7D9631CDDAD}" srcOrd="3" destOrd="0" presId="urn:microsoft.com/office/officeart/2005/8/layout/list1#1"/>
    <dgm:cxn modelId="{4F4986DB-9269-4DFB-86F8-34BEDF3DE6BE}" type="presParOf" srcId="{9D58511D-D18C-46E6-ADFB-6CDE1389D37F}" destId="{D4434ECF-2146-46AC-B62E-87AB389C995A}" srcOrd="4" destOrd="0" presId="urn:microsoft.com/office/officeart/2005/8/layout/list1#1"/>
    <dgm:cxn modelId="{2AA9ADFF-8BF1-4141-BABE-F992549D42CE}" type="presParOf" srcId="{D4434ECF-2146-46AC-B62E-87AB389C995A}" destId="{06B5F591-72E0-4CFF-9799-36D4050BD51D}" srcOrd="0" destOrd="0" presId="urn:microsoft.com/office/officeart/2005/8/layout/list1#1"/>
    <dgm:cxn modelId="{284AF4A0-6252-4EB8-BD43-0B950C1F5D7A}" type="presParOf" srcId="{D4434ECF-2146-46AC-B62E-87AB389C995A}" destId="{12E5634D-BCAA-48AB-BADB-754A15E9B7AC}" srcOrd="1" destOrd="0" presId="urn:microsoft.com/office/officeart/2005/8/layout/list1#1"/>
    <dgm:cxn modelId="{01A9518D-104F-4304-A230-8767A54EED2A}" type="presParOf" srcId="{9D58511D-D18C-46E6-ADFB-6CDE1389D37F}" destId="{3DAA9763-50F6-4CC4-B6DA-0A4C45FFB361}" srcOrd="5" destOrd="0" presId="urn:microsoft.com/office/officeart/2005/8/layout/list1#1"/>
    <dgm:cxn modelId="{8C7EF8E8-FC0C-4732-89FD-F884F182D891}" type="presParOf" srcId="{9D58511D-D18C-46E6-ADFB-6CDE1389D37F}" destId="{51228DB3-E7D4-486B-A0C1-9A59D129891F}" srcOrd="6" destOrd="0" presId="urn:microsoft.com/office/officeart/2005/8/layout/list1#1"/>
    <dgm:cxn modelId="{B421A7AB-5AF6-469E-B5B1-805417A7852F}" type="presParOf" srcId="{9D58511D-D18C-46E6-ADFB-6CDE1389D37F}" destId="{ECC02425-44D1-4F4C-B5D6-13442CA71F2A}" srcOrd="7" destOrd="0" presId="urn:microsoft.com/office/officeart/2005/8/layout/list1#1"/>
    <dgm:cxn modelId="{B47DCB1F-C8E7-4632-9560-B2CE07DB44AD}" type="presParOf" srcId="{9D58511D-D18C-46E6-ADFB-6CDE1389D37F}" destId="{98CD7476-6A48-4BD0-A0B1-E79081300878}" srcOrd="8" destOrd="0" presId="urn:microsoft.com/office/officeart/2005/8/layout/list1#1"/>
    <dgm:cxn modelId="{032E1DD5-8430-4268-B67E-D443779DC13E}" type="presParOf" srcId="{98CD7476-6A48-4BD0-A0B1-E79081300878}" destId="{63AA2D3F-331D-492F-82D5-8A2B6C78BAAD}" srcOrd="0" destOrd="0" presId="urn:microsoft.com/office/officeart/2005/8/layout/list1#1"/>
    <dgm:cxn modelId="{76235FD3-CEC3-4865-9104-062C028E38B9}" type="presParOf" srcId="{98CD7476-6A48-4BD0-A0B1-E79081300878}" destId="{2CFD44AC-C5B0-407B-B2EE-07415AFE4DC4}" srcOrd="1" destOrd="0" presId="urn:microsoft.com/office/officeart/2005/8/layout/list1#1"/>
    <dgm:cxn modelId="{88D7A6C0-E84C-491E-8197-490738C15BB3}" type="presParOf" srcId="{9D58511D-D18C-46E6-ADFB-6CDE1389D37F}" destId="{E27A153A-8ADD-4646-B3A3-509A74CD0695}" srcOrd="9" destOrd="0" presId="urn:microsoft.com/office/officeart/2005/8/layout/list1#1"/>
    <dgm:cxn modelId="{A1742331-BC33-4F0A-97AF-005179C988A2}" type="presParOf" srcId="{9D58511D-D18C-46E6-ADFB-6CDE1389D37F}" destId="{2DB5D132-AB90-49A4-A479-F0988A86E33E}" srcOrd="10" destOrd="0" presId="urn:microsoft.com/office/officeart/2005/8/layout/list1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8F5344-1146-4202-A9A1-6D45892679D1}">
      <dsp:nvSpPr>
        <dsp:cNvPr id="0" name=""/>
        <dsp:cNvSpPr/>
      </dsp:nvSpPr>
      <dsp:spPr>
        <a:xfrm>
          <a:off x="3074332" y="-36750"/>
          <a:ext cx="1960663" cy="111359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2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2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2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600" kern="1200" dirty="0" smtClean="0">
              <a:ea typeface="SimSun" pitchFamily="2" charset="-122"/>
            </a:rPr>
            <a:t>Source accuracy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 smtClean="0">
            <a:ea typeface="SimSun" pitchFamily="2" charset="-122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3128693" y="17611"/>
        <a:ext cx="1851941" cy="1004868"/>
      </dsp:txXfrm>
    </dsp:sp>
    <dsp:sp modelId="{CB3E3235-9AB5-4F75-9B2E-9BE5DDCDFFCB}">
      <dsp:nvSpPr>
        <dsp:cNvPr id="0" name=""/>
        <dsp:cNvSpPr/>
      </dsp:nvSpPr>
      <dsp:spPr>
        <a:xfrm>
          <a:off x="2354855" y="520044"/>
          <a:ext cx="3399617" cy="3399617"/>
        </a:xfrm>
        <a:custGeom>
          <a:avLst/>
          <a:gdLst/>
          <a:ahLst/>
          <a:cxnLst/>
          <a:rect l="0" t="0" r="0" b="0"/>
          <a:pathLst>
            <a:path>
              <a:moveTo>
                <a:pt x="2840238" y="439344"/>
              </a:moveTo>
              <a:arcTo wR="1699808" hR="1699808" stAng="18728269" swAng="1277911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2B6751-750B-46FE-B159-CAD1F0CAC968}">
      <dsp:nvSpPr>
        <dsp:cNvPr id="0" name=""/>
        <dsp:cNvSpPr/>
      </dsp:nvSpPr>
      <dsp:spPr>
        <a:xfrm>
          <a:off x="4784068" y="1648342"/>
          <a:ext cx="1940810" cy="114302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3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3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3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3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Source vote count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4839866" y="1704140"/>
        <a:ext cx="1829214" cy="1031425"/>
      </dsp:txXfrm>
    </dsp:sp>
    <dsp:sp modelId="{18E2C915-2EE9-45DF-9908-377951E6A4D2}">
      <dsp:nvSpPr>
        <dsp:cNvPr id="0" name=""/>
        <dsp:cNvSpPr/>
      </dsp:nvSpPr>
      <dsp:spPr>
        <a:xfrm>
          <a:off x="2354855" y="520044"/>
          <a:ext cx="3399617" cy="3399617"/>
        </a:xfrm>
        <a:custGeom>
          <a:avLst/>
          <a:gdLst/>
          <a:ahLst/>
          <a:cxnLst/>
          <a:rect l="0" t="0" r="0" b="0"/>
          <a:pathLst>
            <a:path>
              <a:moveTo>
                <a:pt x="3223140" y="2454005"/>
              </a:moveTo>
              <a:arcTo wR="1699808" hR="1699808" stAng="1580392" swAng="1234453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9FA6F9-754D-404A-8CDB-3069F8EA226F}">
      <dsp:nvSpPr>
        <dsp:cNvPr id="0" name=""/>
        <dsp:cNvSpPr/>
      </dsp:nvSpPr>
      <dsp:spPr>
        <a:xfrm>
          <a:off x="3046136" y="3373430"/>
          <a:ext cx="2017055" cy="1092463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4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4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4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4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Value vote count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3099466" y="3426760"/>
        <a:ext cx="1910395" cy="985803"/>
      </dsp:txXfrm>
    </dsp:sp>
    <dsp:sp modelId="{1A2981E4-3183-4DBC-8F66-6A61E086966F}">
      <dsp:nvSpPr>
        <dsp:cNvPr id="0" name=""/>
        <dsp:cNvSpPr/>
      </dsp:nvSpPr>
      <dsp:spPr>
        <a:xfrm>
          <a:off x="2354855" y="520044"/>
          <a:ext cx="3399617" cy="3399617"/>
        </a:xfrm>
        <a:custGeom>
          <a:avLst/>
          <a:gdLst/>
          <a:ahLst/>
          <a:cxnLst/>
          <a:rect l="0" t="0" r="0" b="0"/>
          <a:pathLst>
            <a:path>
              <a:moveTo>
                <a:pt x="538678" y="2941230"/>
              </a:moveTo>
              <a:arcTo wR="1699808" hR="1699808" stAng="7985156" swAng="1234453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B58AE0-FC4D-4B2F-AB16-DE1162131650}">
      <dsp:nvSpPr>
        <dsp:cNvPr id="0" name=""/>
        <dsp:cNvSpPr/>
      </dsp:nvSpPr>
      <dsp:spPr>
        <a:xfrm>
          <a:off x="1380896" y="1648342"/>
          <a:ext cx="1947919" cy="114302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5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5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5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5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Value probability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1436694" y="1704140"/>
        <a:ext cx="1836323" cy="1031425"/>
      </dsp:txXfrm>
    </dsp:sp>
    <dsp:sp modelId="{3137AB93-AFD7-4958-B697-7C09A1486D4D}">
      <dsp:nvSpPr>
        <dsp:cNvPr id="0" name=""/>
        <dsp:cNvSpPr/>
      </dsp:nvSpPr>
      <dsp:spPr>
        <a:xfrm>
          <a:off x="2354855" y="520044"/>
          <a:ext cx="3399617" cy="3399617"/>
        </a:xfrm>
        <a:custGeom>
          <a:avLst/>
          <a:gdLst/>
          <a:ahLst/>
          <a:cxnLst/>
          <a:rect l="0" t="0" r="0" b="0"/>
          <a:pathLst>
            <a:path>
              <a:moveTo>
                <a:pt x="179435" y="939667"/>
              </a:moveTo>
              <a:arcTo wR="1699808" hR="1699808" stAng="12393820" swAng="1277911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8F5344-1146-4202-A9A1-6D45892679D1}">
      <dsp:nvSpPr>
        <dsp:cNvPr id="0" name=""/>
        <dsp:cNvSpPr/>
      </dsp:nvSpPr>
      <dsp:spPr>
        <a:xfrm>
          <a:off x="3074332" y="-36750"/>
          <a:ext cx="1960663" cy="111359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2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2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2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600" kern="1200" dirty="0" smtClean="0">
              <a:ea typeface="SimSun" pitchFamily="2" charset="-122"/>
            </a:rPr>
            <a:t>Source accuracy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 smtClean="0">
            <a:ea typeface="SimSun" pitchFamily="2" charset="-122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3128693" y="17611"/>
        <a:ext cx="1851941" cy="1004868"/>
      </dsp:txXfrm>
    </dsp:sp>
    <dsp:sp modelId="{CB3E3235-9AB5-4F75-9B2E-9BE5DDCDFFCB}">
      <dsp:nvSpPr>
        <dsp:cNvPr id="0" name=""/>
        <dsp:cNvSpPr/>
      </dsp:nvSpPr>
      <dsp:spPr>
        <a:xfrm>
          <a:off x="2354855" y="520044"/>
          <a:ext cx="3399617" cy="3399617"/>
        </a:xfrm>
        <a:custGeom>
          <a:avLst/>
          <a:gdLst/>
          <a:ahLst/>
          <a:cxnLst/>
          <a:rect l="0" t="0" r="0" b="0"/>
          <a:pathLst>
            <a:path>
              <a:moveTo>
                <a:pt x="2840238" y="439344"/>
              </a:moveTo>
              <a:arcTo wR="1699808" hR="1699808" stAng="18728269" swAng="1277911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2B6751-750B-46FE-B159-CAD1F0CAC968}">
      <dsp:nvSpPr>
        <dsp:cNvPr id="0" name=""/>
        <dsp:cNvSpPr/>
      </dsp:nvSpPr>
      <dsp:spPr>
        <a:xfrm>
          <a:off x="4784068" y="1648342"/>
          <a:ext cx="1940810" cy="114302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3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3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3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3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Source vote count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4839866" y="1704140"/>
        <a:ext cx="1829214" cy="1031425"/>
      </dsp:txXfrm>
    </dsp:sp>
    <dsp:sp modelId="{18E2C915-2EE9-45DF-9908-377951E6A4D2}">
      <dsp:nvSpPr>
        <dsp:cNvPr id="0" name=""/>
        <dsp:cNvSpPr/>
      </dsp:nvSpPr>
      <dsp:spPr>
        <a:xfrm>
          <a:off x="2354855" y="520044"/>
          <a:ext cx="3399617" cy="3399617"/>
        </a:xfrm>
        <a:custGeom>
          <a:avLst/>
          <a:gdLst/>
          <a:ahLst/>
          <a:cxnLst/>
          <a:rect l="0" t="0" r="0" b="0"/>
          <a:pathLst>
            <a:path>
              <a:moveTo>
                <a:pt x="3223140" y="2454005"/>
              </a:moveTo>
              <a:arcTo wR="1699808" hR="1699808" stAng="1580392" swAng="1234453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9FA6F9-754D-404A-8CDB-3069F8EA226F}">
      <dsp:nvSpPr>
        <dsp:cNvPr id="0" name=""/>
        <dsp:cNvSpPr/>
      </dsp:nvSpPr>
      <dsp:spPr>
        <a:xfrm>
          <a:off x="3046136" y="3373430"/>
          <a:ext cx="2017055" cy="1092463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4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4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4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4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Value vote count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3099466" y="3426760"/>
        <a:ext cx="1910395" cy="985803"/>
      </dsp:txXfrm>
    </dsp:sp>
    <dsp:sp modelId="{1A2981E4-3183-4DBC-8F66-6A61E086966F}">
      <dsp:nvSpPr>
        <dsp:cNvPr id="0" name=""/>
        <dsp:cNvSpPr/>
      </dsp:nvSpPr>
      <dsp:spPr>
        <a:xfrm>
          <a:off x="2354855" y="520044"/>
          <a:ext cx="3399617" cy="3399617"/>
        </a:xfrm>
        <a:custGeom>
          <a:avLst/>
          <a:gdLst/>
          <a:ahLst/>
          <a:cxnLst/>
          <a:rect l="0" t="0" r="0" b="0"/>
          <a:pathLst>
            <a:path>
              <a:moveTo>
                <a:pt x="538678" y="2941230"/>
              </a:moveTo>
              <a:arcTo wR="1699808" hR="1699808" stAng="7985156" swAng="1234453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B58AE0-FC4D-4B2F-AB16-DE1162131650}">
      <dsp:nvSpPr>
        <dsp:cNvPr id="0" name=""/>
        <dsp:cNvSpPr/>
      </dsp:nvSpPr>
      <dsp:spPr>
        <a:xfrm>
          <a:off x="1380896" y="1648342"/>
          <a:ext cx="1947919" cy="114302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5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5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5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5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Value probability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1436694" y="1704140"/>
        <a:ext cx="1836323" cy="1031425"/>
      </dsp:txXfrm>
    </dsp:sp>
    <dsp:sp modelId="{3137AB93-AFD7-4958-B697-7C09A1486D4D}">
      <dsp:nvSpPr>
        <dsp:cNvPr id="0" name=""/>
        <dsp:cNvSpPr/>
      </dsp:nvSpPr>
      <dsp:spPr>
        <a:xfrm>
          <a:off x="2354855" y="520044"/>
          <a:ext cx="3399617" cy="3399617"/>
        </a:xfrm>
        <a:custGeom>
          <a:avLst/>
          <a:gdLst/>
          <a:ahLst/>
          <a:cxnLst/>
          <a:rect l="0" t="0" r="0" b="0"/>
          <a:pathLst>
            <a:path>
              <a:moveTo>
                <a:pt x="179435" y="939667"/>
              </a:moveTo>
              <a:arcTo wR="1699808" hR="1699808" stAng="12393820" swAng="1277911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8F5344-1146-4202-A9A1-6D45892679D1}">
      <dsp:nvSpPr>
        <dsp:cNvPr id="0" name=""/>
        <dsp:cNvSpPr/>
      </dsp:nvSpPr>
      <dsp:spPr>
        <a:xfrm>
          <a:off x="2952013" y="-41401"/>
          <a:ext cx="2205746" cy="125278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4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4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4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4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800" kern="1200" dirty="0" smtClean="0">
              <a:ea typeface="SimSun" pitchFamily="2" charset="-122"/>
            </a:rPr>
            <a:t>Source accuracy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 smtClean="0">
            <a:ea typeface="SimSun" pitchFamily="2" charset="-122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/>
        </a:p>
      </dsp:txBody>
      <dsp:txXfrm>
        <a:off x="3013169" y="19755"/>
        <a:ext cx="2083434" cy="1130476"/>
      </dsp:txXfrm>
    </dsp:sp>
    <dsp:sp modelId="{CB3E3235-9AB5-4F75-9B2E-9BE5DDCDFFCB}">
      <dsp:nvSpPr>
        <dsp:cNvPr id="0" name=""/>
        <dsp:cNvSpPr/>
      </dsp:nvSpPr>
      <dsp:spPr>
        <a:xfrm>
          <a:off x="2143150" y="584992"/>
          <a:ext cx="3823473" cy="3823473"/>
        </a:xfrm>
        <a:custGeom>
          <a:avLst/>
          <a:gdLst/>
          <a:ahLst/>
          <a:cxnLst/>
          <a:rect l="0" t="0" r="0" b="0"/>
          <a:pathLst>
            <a:path>
              <a:moveTo>
                <a:pt x="3194556" y="494305"/>
              </a:moveTo>
              <a:arcTo wR="1911736" hR="1911736" stAng="18728765" swAng="1277262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2B6751-750B-46FE-B159-CAD1F0CAC968}">
      <dsp:nvSpPr>
        <dsp:cNvPr id="0" name=""/>
        <dsp:cNvSpPr/>
      </dsp:nvSpPr>
      <dsp:spPr>
        <a:xfrm>
          <a:off x="4874917" y="1853779"/>
          <a:ext cx="2183412" cy="1285898"/>
        </a:xfrm>
        <a:prstGeom prst="roundRect">
          <a:avLst/>
        </a:prstGeom>
        <a:gradFill rotWithShape="0">
          <a:gsLst>
            <a:gs pos="0">
              <a:schemeClr val="accent4">
                <a:hueOff val="6807678"/>
                <a:satOff val="-7995"/>
                <a:lumOff val="3072"/>
                <a:alphaOff val="0"/>
                <a:shade val="60000"/>
              </a:schemeClr>
            </a:gs>
            <a:gs pos="33000">
              <a:schemeClr val="accent4">
                <a:hueOff val="6807678"/>
                <a:satOff val="-7995"/>
                <a:lumOff val="3072"/>
                <a:alphaOff val="0"/>
                <a:tint val="86500"/>
              </a:schemeClr>
            </a:gs>
            <a:gs pos="46750">
              <a:schemeClr val="accent4">
                <a:hueOff val="6807678"/>
                <a:satOff val="-7995"/>
                <a:lumOff val="3072"/>
                <a:alphaOff val="0"/>
                <a:tint val="71000"/>
                <a:satMod val="112000"/>
              </a:schemeClr>
            </a:gs>
            <a:gs pos="53000">
              <a:schemeClr val="accent4">
                <a:hueOff val="6807678"/>
                <a:satOff val="-7995"/>
                <a:lumOff val="3072"/>
                <a:alphaOff val="0"/>
                <a:tint val="71000"/>
                <a:satMod val="112000"/>
              </a:schemeClr>
            </a:gs>
            <a:gs pos="68000">
              <a:schemeClr val="accent4">
                <a:hueOff val="6807678"/>
                <a:satOff val="-7995"/>
                <a:lumOff val="3072"/>
                <a:alphaOff val="0"/>
                <a:tint val="86000"/>
              </a:schemeClr>
            </a:gs>
            <a:gs pos="100000">
              <a:schemeClr val="accent4">
                <a:hueOff val="6807678"/>
                <a:satOff val="-7995"/>
                <a:lumOff val="3072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Source vote count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/>
        </a:p>
      </dsp:txBody>
      <dsp:txXfrm>
        <a:off x="4937689" y="1916551"/>
        <a:ext cx="2057868" cy="1160354"/>
      </dsp:txXfrm>
    </dsp:sp>
    <dsp:sp modelId="{18E2C915-2EE9-45DF-9908-377951E6A4D2}">
      <dsp:nvSpPr>
        <dsp:cNvPr id="0" name=""/>
        <dsp:cNvSpPr/>
      </dsp:nvSpPr>
      <dsp:spPr>
        <a:xfrm>
          <a:off x="2143150" y="584992"/>
          <a:ext cx="3823473" cy="3823473"/>
        </a:xfrm>
        <a:custGeom>
          <a:avLst/>
          <a:gdLst/>
          <a:ahLst/>
          <a:cxnLst/>
          <a:rect l="0" t="0" r="0" b="0"/>
          <a:pathLst>
            <a:path>
              <a:moveTo>
                <a:pt x="3624957" y="2760036"/>
              </a:moveTo>
              <a:arcTo wR="1911736" hR="1911736" stAng="1580537" swAng="1233786"/>
            </a:path>
          </a:pathLst>
        </a:custGeom>
        <a:noFill/>
        <a:ln w="9525" cap="flat" cmpd="sng" algn="ctr">
          <a:solidFill>
            <a:schemeClr val="accent4">
              <a:hueOff val="6807678"/>
              <a:satOff val="-7995"/>
              <a:lumOff val="3072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9FA6F9-754D-404A-8CDB-3069F8EA226F}">
      <dsp:nvSpPr>
        <dsp:cNvPr id="0" name=""/>
        <dsp:cNvSpPr/>
      </dsp:nvSpPr>
      <dsp:spPr>
        <a:xfrm>
          <a:off x="2920292" y="3793955"/>
          <a:ext cx="2269187" cy="1229021"/>
        </a:xfrm>
        <a:prstGeom prst="roundRect">
          <a:avLst/>
        </a:prstGeom>
        <a:gradFill rotWithShape="0">
          <a:gsLst>
            <a:gs pos="0">
              <a:schemeClr val="accent4">
                <a:hueOff val="13615356"/>
                <a:satOff val="-15991"/>
                <a:lumOff val="6144"/>
                <a:alphaOff val="0"/>
                <a:shade val="60000"/>
              </a:schemeClr>
            </a:gs>
            <a:gs pos="33000">
              <a:schemeClr val="accent4">
                <a:hueOff val="13615356"/>
                <a:satOff val="-15991"/>
                <a:lumOff val="6144"/>
                <a:alphaOff val="0"/>
                <a:tint val="86500"/>
              </a:schemeClr>
            </a:gs>
            <a:gs pos="46750">
              <a:schemeClr val="accent4">
                <a:hueOff val="13615356"/>
                <a:satOff val="-15991"/>
                <a:lumOff val="6144"/>
                <a:alphaOff val="0"/>
                <a:tint val="71000"/>
                <a:satMod val="112000"/>
              </a:schemeClr>
            </a:gs>
            <a:gs pos="53000">
              <a:schemeClr val="accent4">
                <a:hueOff val="13615356"/>
                <a:satOff val="-15991"/>
                <a:lumOff val="6144"/>
                <a:alphaOff val="0"/>
                <a:tint val="71000"/>
                <a:satMod val="112000"/>
              </a:schemeClr>
            </a:gs>
            <a:gs pos="68000">
              <a:schemeClr val="accent4">
                <a:hueOff val="13615356"/>
                <a:satOff val="-15991"/>
                <a:lumOff val="6144"/>
                <a:alphaOff val="0"/>
                <a:tint val="86000"/>
              </a:schemeClr>
            </a:gs>
            <a:gs pos="100000">
              <a:schemeClr val="accent4">
                <a:hueOff val="13615356"/>
                <a:satOff val="-15991"/>
                <a:lumOff val="6144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Value vote count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/>
        </a:p>
      </dsp:txBody>
      <dsp:txXfrm>
        <a:off x="2980288" y="3853951"/>
        <a:ext cx="2149195" cy="1109029"/>
      </dsp:txXfrm>
    </dsp:sp>
    <dsp:sp modelId="{1A2981E4-3183-4DBC-8F66-6A61E086966F}">
      <dsp:nvSpPr>
        <dsp:cNvPr id="0" name=""/>
        <dsp:cNvSpPr/>
      </dsp:nvSpPr>
      <dsp:spPr>
        <a:xfrm>
          <a:off x="2143150" y="584992"/>
          <a:ext cx="3823473" cy="3823473"/>
        </a:xfrm>
        <a:custGeom>
          <a:avLst/>
          <a:gdLst/>
          <a:ahLst/>
          <a:cxnLst/>
          <a:rect l="0" t="0" r="0" b="0"/>
          <a:pathLst>
            <a:path>
              <a:moveTo>
                <a:pt x="605628" y="3307737"/>
              </a:moveTo>
              <a:arcTo wR="1911736" hR="1911736" stAng="7985676" swAng="1233786"/>
            </a:path>
          </a:pathLst>
        </a:custGeom>
        <a:noFill/>
        <a:ln w="9525" cap="flat" cmpd="sng" algn="ctr">
          <a:solidFill>
            <a:schemeClr val="accent4">
              <a:hueOff val="13615356"/>
              <a:satOff val="-15991"/>
              <a:lumOff val="6144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B58AE0-FC4D-4B2F-AB16-DE1162131650}">
      <dsp:nvSpPr>
        <dsp:cNvPr id="0" name=""/>
        <dsp:cNvSpPr/>
      </dsp:nvSpPr>
      <dsp:spPr>
        <a:xfrm>
          <a:off x="1047445" y="1853779"/>
          <a:ext cx="2191408" cy="1285898"/>
        </a:xfrm>
        <a:prstGeom prst="roundRect">
          <a:avLst/>
        </a:prstGeom>
        <a:gradFill rotWithShape="0">
          <a:gsLst>
            <a:gs pos="0">
              <a:schemeClr val="accent4">
                <a:hueOff val="20423033"/>
                <a:satOff val="-23986"/>
                <a:lumOff val="9216"/>
                <a:alphaOff val="0"/>
                <a:shade val="60000"/>
              </a:schemeClr>
            </a:gs>
            <a:gs pos="33000">
              <a:schemeClr val="accent4">
                <a:hueOff val="20423033"/>
                <a:satOff val="-23986"/>
                <a:lumOff val="9216"/>
                <a:alphaOff val="0"/>
                <a:tint val="86500"/>
              </a:schemeClr>
            </a:gs>
            <a:gs pos="46750">
              <a:schemeClr val="accent4">
                <a:hueOff val="20423033"/>
                <a:satOff val="-23986"/>
                <a:lumOff val="9216"/>
                <a:alphaOff val="0"/>
                <a:tint val="71000"/>
                <a:satMod val="112000"/>
              </a:schemeClr>
            </a:gs>
            <a:gs pos="53000">
              <a:schemeClr val="accent4">
                <a:hueOff val="20423033"/>
                <a:satOff val="-23986"/>
                <a:lumOff val="9216"/>
                <a:alphaOff val="0"/>
                <a:tint val="71000"/>
                <a:satMod val="112000"/>
              </a:schemeClr>
            </a:gs>
            <a:gs pos="68000">
              <a:schemeClr val="accent4">
                <a:hueOff val="20423033"/>
                <a:satOff val="-23986"/>
                <a:lumOff val="9216"/>
                <a:alphaOff val="0"/>
                <a:tint val="86000"/>
              </a:schemeClr>
            </a:gs>
            <a:gs pos="100000">
              <a:schemeClr val="accent4">
                <a:hueOff val="20423033"/>
                <a:satOff val="-23986"/>
                <a:lumOff val="9216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Value probability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/>
        </a:p>
      </dsp:txBody>
      <dsp:txXfrm>
        <a:off x="1110217" y="1916551"/>
        <a:ext cx="2065864" cy="1160354"/>
      </dsp:txXfrm>
    </dsp:sp>
    <dsp:sp modelId="{3137AB93-AFD7-4958-B697-7C09A1486D4D}">
      <dsp:nvSpPr>
        <dsp:cNvPr id="0" name=""/>
        <dsp:cNvSpPr/>
      </dsp:nvSpPr>
      <dsp:spPr>
        <a:xfrm>
          <a:off x="2143150" y="584992"/>
          <a:ext cx="3823473" cy="3823473"/>
        </a:xfrm>
        <a:custGeom>
          <a:avLst/>
          <a:gdLst/>
          <a:ahLst/>
          <a:cxnLst/>
          <a:rect l="0" t="0" r="0" b="0"/>
          <a:pathLst>
            <a:path>
              <a:moveTo>
                <a:pt x="201844" y="1056747"/>
              </a:moveTo>
              <a:arcTo wR="1911736" hR="1911736" stAng="12393973" swAng="1277262"/>
            </a:path>
          </a:pathLst>
        </a:custGeom>
        <a:noFill/>
        <a:ln w="9525" cap="flat" cmpd="sng" algn="ctr">
          <a:solidFill>
            <a:schemeClr val="accent4">
              <a:hueOff val="20423033"/>
              <a:satOff val="-23986"/>
              <a:lumOff val="9216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#1" minVer="12.0">
  <dgm:title val=""/>
  <dgm:desc val=""/>
  <dgm:catLst>
    <dgm:cat type="list" pri="4000"/>
  </dgm:catLst>
  <dgm:sampData>
    <dgm:dataModel>
      <dgm:ptLst>
        <dgm:pt modelId="0" type="doc">
          <dgm:prSet phldr="1"/>
        </dgm:pt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100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2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presOf/>
        <dgm:constrLst/>
        <dgm:ruleLst/>
      </dgm:layoutNode>
      <dgm:layoutNode name="childText" styleLbl="align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presOf/>
          <dgm:shape xmlns:r="http://schemas.openxmlformats.org/officeDocument/2006/relationships" r:blip="">
            <dgm:adjLst/>
          </dgm:shape>
          <dgm:constr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#1" minVer="12.0">
  <dgm:title val=""/>
  <dgm:desc val=""/>
  <dgm:catLst>
    <dgm:cat type="list" pri="4000"/>
  </dgm:catLst>
  <dgm:sampData>
    <dgm:dataModel>
      <dgm:ptLst>
        <dgm:pt modelId="0" type="doc">
          <dgm:prSet phldr="1"/>
        </dgm:pt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100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2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presOf/>
        <dgm:constrLst/>
        <dgm:ruleLst/>
      </dgm:layoutNode>
      <dgm:layoutNode name="childText" styleLbl="align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presOf/>
          <dgm:shape xmlns:r="http://schemas.openxmlformats.org/officeDocument/2006/relationships" r:blip="">
            <dgm:adjLst/>
          </dgm:shape>
          <dgm:constr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#1" minVer="12.0">
  <dgm:title val=""/>
  <dgm:desc val=""/>
  <dgm:catLst>
    <dgm:cat type="list" pri="4000"/>
  </dgm:catLst>
  <dgm:sampData>
    <dgm:dataModel>
      <dgm:ptLst>
        <dgm:pt modelId="0" type="doc">
          <dgm:prSet phldr="1"/>
        </dgm:pt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100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2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presOf/>
        <dgm:constrLst/>
        <dgm:ruleLst/>
      </dgm:layoutNode>
      <dgm:layoutNode name="childText" styleLbl="align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presOf/>
          <dgm:shape xmlns:r="http://schemas.openxmlformats.org/officeDocument/2006/relationships" r:blip="">
            <dgm:adjLst/>
          </dgm:shape>
          <dgm:constr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#1" minVer="12.0">
  <dgm:title val=""/>
  <dgm:desc val=""/>
  <dgm:catLst>
    <dgm:cat type="list" pri="4000"/>
  </dgm:catLst>
  <dgm:sampData>
    <dgm:dataModel>
      <dgm:ptLst>
        <dgm:pt modelId="0" type="doc">
          <dgm:prSet phldr="1"/>
        </dgm:pt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100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2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presOf/>
        <dgm:constrLst/>
        <dgm:ruleLst/>
      </dgm:layoutNode>
      <dgm:layoutNode name="childText" styleLbl="align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presOf/>
          <dgm:shape xmlns:r="http://schemas.openxmlformats.org/officeDocument/2006/relationships" r:blip="">
            <dgm:adjLst/>
          </dgm:shape>
          <dgm:constr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#1" minVer="12.0">
  <dgm:title val=""/>
  <dgm:desc val=""/>
  <dgm:catLst>
    <dgm:cat type="list" pri="4000"/>
  </dgm:catLst>
  <dgm:sampData>
    <dgm:dataModel>
      <dgm:ptLst>
        <dgm:pt modelId="0" type="doc">
          <dgm:prSet phldr="1"/>
        </dgm:pt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100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2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presOf/>
        <dgm:constrLst/>
        <dgm:ruleLst/>
      </dgm:layoutNode>
      <dgm:layoutNode name="childText" styleLbl="align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presOf/>
          <dgm:shape xmlns:r="http://schemas.openxmlformats.org/officeDocument/2006/relationships" r:blip="">
            <dgm:adjLst/>
          </dgm:shape>
          <dgm:constr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#1" minVer="12.0">
  <dgm:title val=""/>
  <dgm:desc val=""/>
  <dgm:catLst>
    <dgm:cat type="list" pri="4000"/>
  </dgm:catLst>
  <dgm:sampData>
    <dgm:dataModel>
      <dgm:ptLst>
        <dgm:pt modelId="0" type="doc">
          <dgm:prSet phldr="1"/>
        </dgm:pt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100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2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presOf/>
        <dgm:constrLst/>
        <dgm:ruleLst/>
      </dgm:layoutNode>
      <dgm:layoutNode name="childText" styleLbl="align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presOf/>
          <dgm:shape xmlns:r="http://schemas.openxmlformats.org/officeDocument/2006/relationships" r:blip="">
            <dgm:adjLst/>
          </dgm:shape>
          <dgm:constr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#1">
  <dgm:title val="Simple 2"/>
  <dgm:desc val="Simple 2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#1">
  <dgm:title val="Simple 2"/>
  <dgm:desc val="Simple 2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#1">
  <dgm:title val="Simple 2"/>
  <dgm:desc val="Simple 2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#1">
  <dgm:title val="Simple 2"/>
  <dgm:desc val="Simple 2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#1">
  <dgm:title val="Simple 2"/>
  <dgm:desc val="Simple 2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#1">
  <dgm:title val="Simple 2"/>
  <dgm:desc val="Simple 2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Relationship Id="rId2" Type="http://schemas.openxmlformats.org/officeDocument/2006/relationships/image" Target="../media/image4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4" Type="http://schemas.openxmlformats.org/officeDocument/2006/relationships/image" Target="../media/image44.wmf"/><Relationship Id="rId1" Type="http://schemas.openxmlformats.org/officeDocument/2006/relationships/image" Target="../media/image40.wmf"/><Relationship Id="rId2" Type="http://schemas.openxmlformats.org/officeDocument/2006/relationships/image" Target="../media/image4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4" Type="http://schemas.openxmlformats.org/officeDocument/2006/relationships/image" Target="../media/image44.wmf"/><Relationship Id="rId5" Type="http://schemas.openxmlformats.org/officeDocument/2006/relationships/image" Target="../media/image46.wmf"/><Relationship Id="rId1" Type="http://schemas.openxmlformats.org/officeDocument/2006/relationships/image" Target="../media/image40.wmf"/><Relationship Id="rId2" Type="http://schemas.openxmlformats.org/officeDocument/2006/relationships/image" Target="../media/image4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4" Type="http://schemas.openxmlformats.org/officeDocument/2006/relationships/image" Target="../media/image57.wmf"/><Relationship Id="rId5" Type="http://schemas.openxmlformats.org/officeDocument/2006/relationships/image" Target="../media/image58.wmf"/><Relationship Id="rId6" Type="http://schemas.openxmlformats.org/officeDocument/2006/relationships/image" Target="../media/image59.wmf"/><Relationship Id="rId1" Type="http://schemas.openxmlformats.org/officeDocument/2006/relationships/image" Target="../media/image54.wmf"/><Relationship Id="rId2" Type="http://schemas.openxmlformats.org/officeDocument/2006/relationships/image" Target="../media/image5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4" Type="http://schemas.openxmlformats.org/officeDocument/2006/relationships/image" Target="../media/image58.wmf"/><Relationship Id="rId5" Type="http://schemas.openxmlformats.org/officeDocument/2006/relationships/image" Target="../media/image59.wmf"/><Relationship Id="rId6" Type="http://schemas.openxmlformats.org/officeDocument/2006/relationships/image" Target="../media/image54.wmf"/><Relationship Id="rId1" Type="http://schemas.openxmlformats.org/officeDocument/2006/relationships/image" Target="../media/image55.wmf"/><Relationship Id="rId2" Type="http://schemas.openxmlformats.org/officeDocument/2006/relationships/image" Target="../media/image6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4" Type="http://schemas.openxmlformats.org/officeDocument/2006/relationships/image" Target="../media/image63.wmf"/><Relationship Id="rId5" Type="http://schemas.openxmlformats.org/officeDocument/2006/relationships/image" Target="../media/image59.wmf"/><Relationship Id="rId6" Type="http://schemas.openxmlformats.org/officeDocument/2006/relationships/image" Target="../media/image64.wmf"/><Relationship Id="rId7" Type="http://schemas.openxmlformats.org/officeDocument/2006/relationships/image" Target="../media/image65.wmf"/><Relationship Id="rId8" Type="http://schemas.openxmlformats.org/officeDocument/2006/relationships/image" Target="../media/image66.wmf"/><Relationship Id="rId1" Type="http://schemas.openxmlformats.org/officeDocument/2006/relationships/image" Target="../media/image61.wmf"/><Relationship Id="rId2" Type="http://schemas.openxmlformats.org/officeDocument/2006/relationships/image" Target="../media/image60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4" Type="http://schemas.openxmlformats.org/officeDocument/2006/relationships/image" Target="../media/image43.wmf"/><Relationship Id="rId5" Type="http://schemas.openxmlformats.org/officeDocument/2006/relationships/image" Target="../media/image44.wmf"/><Relationship Id="rId1" Type="http://schemas.openxmlformats.org/officeDocument/2006/relationships/image" Target="../media/image67.wmf"/><Relationship Id="rId2" Type="http://schemas.openxmlformats.org/officeDocument/2006/relationships/image" Target="../media/image4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ADC743-F07A-4BC8-8070-F91C49585C5C}" type="datetimeFigureOut">
              <a:rPr lang="en-US" smtClean="0"/>
              <a:pPr/>
              <a:t>4/7/13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8B5F4-057F-4D61-B6C9-6311E763D1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6769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C238408C-6839-46EE-8131-EDA75C487F2E}" type="datetimeFigureOut">
              <a:rPr lang="en-US" smtClean="0"/>
              <a:pPr/>
              <a:t>4/7/13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87D77045-401A-4D5E-BFE3-54C21A8A66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29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8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7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52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54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55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While I expected online blogs and maybe some smaller papers to use the quote, I did not think it would have a major impact. I was wrong. Quality newspapers in England, India, America and as far away as Australia had my words in their reports of </a:t>
            </a:r>
            <a:r>
              <a:rPr lang="en-US" dirty="0" err="1" smtClean="0"/>
              <a:t>Jarre’s</a:t>
            </a:r>
            <a:r>
              <a:rPr lang="en-US" dirty="0" smtClean="0"/>
              <a:t> death. I was shocked that highly respected newspapers would use material from Wikipedia without first sourcing and referencing it properly.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60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61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62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63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64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65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68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69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70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71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72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73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74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75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98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107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108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3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36" name="Shape 35"/>
          <p:cNvSpPr>
            <a:spLocks/>
          </p:cNvSpPr>
          <p:nvPr/>
        </p:nvSpPr>
        <p:spPr bwMode="auto">
          <a:xfrm>
            <a:off x="4821864" y="1066800"/>
            <a:ext cx="4343400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43" name="Shape 42"/>
          <p:cNvSpPr>
            <a:spLocks/>
          </p:cNvSpPr>
          <p:nvPr/>
        </p:nvSpPr>
        <p:spPr bwMode="auto">
          <a:xfrm>
            <a:off x="290624" y="-14176"/>
            <a:ext cx="5562600" cy="6553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2" name="Shape 21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4" name="Shape 23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6" name="Shape 25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7" name="Shape 26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77000" y="6416675"/>
            <a:ext cx="2133600" cy="365125"/>
          </a:xfrm>
        </p:spPr>
        <p:txBody>
          <a:bodyPr/>
          <a:lstStyle>
            <a:extLst/>
          </a:lstStyle>
          <a:p>
            <a:fld id="{743653DA-8BF4-4869-96FE-9BCF43372D46}" type="datetimeFigureOut">
              <a:rPr lang="en-US" smtClean="0"/>
              <a:pPr/>
              <a:t>4/7/13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914400" y="6416675"/>
            <a:ext cx="5562600" cy="365125"/>
          </a:xfrm>
        </p:spPr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610600" y="6416675"/>
            <a:ext cx="457200" cy="365125"/>
          </a:xfrm>
        </p:spPr>
        <p:txBody>
          <a:bodyPr/>
          <a:lstStyle>
            <a:extLst/>
          </a:lstStyle>
          <a:p>
            <a:fld id="{72AC53DF-4216-466D-99A7-94400E6C2A2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45" name="Rectangle 44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alpha val="50000"/>
              <a:satMod val="18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33400" y="464504"/>
            <a:ext cx="8153400" cy="774192"/>
          </a:xfrm>
        </p:spPr>
        <p:txBody>
          <a:bodyPr/>
          <a:lstStyle>
            <a:lvl1pPr marR="9144" algn="r">
              <a:defRPr sz="380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838381" y="1371600"/>
            <a:ext cx="3848419" cy="457200"/>
          </a:xfrm>
        </p:spPr>
        <p:txBody>
          <a:bodyPr tIns="0"/>
          <a:lstStyle>
            <a:lvl1pPr marL="0" indent="0" algn="r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59" name="Rectangle 5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60" name="Rectangle 5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62" name="Rectangle 6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129108-AC8D-4212-9283-60D9E99BF07A}" type="datetimeFigureOut">
              <a:rPr lang="en-US" smtClean="0"/>
              <a:pPr/>
              <a:t>4/7/13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352800"/>
            <a:ext cx="7772400" cy="1974059"/>
          </a:xfrm>
        </p:spPr>
        <p:txBody>
          <a:bodyPr anchor="b">
            <a:scene3d>
              <a:camera prst="orthographicFront">
                <a:rot lat="0" lon="0" rev="0"/>
              </a:camera>
              <a:lightRig rig="contrasting" dir="t">
                <a:rot lat="0" lon="0" rev="7500000"/>
              </a:lightRig>
            </a:scene3d>
            <a:sp3d contourW="6350" prstMaterial="metal">
              <a:bevelT w="13081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>
              <a:buNone/>
              <a:defRPr lang="en-US" sz="4000" b="1" cap="all" dirty="0">
                <a:ln/>
                <a:solidFill>
                  <a:schemeClr val="tx1"/>
                </a:solidFill>
                <a:effectLst>
                  <a:reflection blurRad="12700" stA="50000" endPos="50000" dir="5400000" sy="-100000" rotWithShape="0"/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5334000"/>
            <a:ext cx="7772400" cy="1052512"/>
          </a:xfrm>
        </p:spPr>
        <p:txBody>
          <a:bodyPr anchor="t"/>
          <a:lstStyle>
            <a:lvl1pPr marL="374904"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DED3D3-6235-4F4C-B439-DF277FB555A7}" type="datetimeFigureOut">
              <a:rPr lang="en-US" smtClean="0"/>
              <a:pPr/>
              <a:t>4/7/13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6416675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1295400"/>
          </a:xfrm>
        </p:spPr>
        <p:txBody>
          <a:bodyPr anchor="ctr"/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600200"/>
            <a:ext cx="4038600" cy="4525963"/>
          </a:xfrm>
        </p:spPr>
        <p:txBody>
          <a:bodyPr/>
          <a:lstStyle>
            <a:lvl1pPr marL="0" indent="0">
              <a:buFontTx/>
              <a:buNone/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5F1E3E-4B2F-4895-B65E-28B2E64F39F6}" type="datetimeFigureOut">
              <a:rPr lang="en-US" smtClean="0"/>
              <a:pPr/>
              <a:t>4/7/13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2305044" y="3867144"/>
            <a:ext cx="4533900" cy="1601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402264"/>
            <a:ext cx="8686800" cy="886265"/>
          </a:xfrm>
          <a:prstGeom prst="rect">
            <a:avLst/>
          </a:prstGeom>
          <a:solidFill>
            <a:schemeClr val="bg2">
              <a:alpha val="50000"/>
              <a:satMod val="18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085435-8225-4333-BFFA-0096413F0D76}" type="datetimeFigureOut">
              <a:rPr lang="en-US" smtClean="0"/>
              <a:pPr/>
              <a:t>4/7/13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83C494-2A87-468C-A21B-CB14FB9ABB00}" type="datetimeFigureOut">
              <a:rPr lang="en-US" smtClean="0"/>
              <a:pPr/>
              <a:t>4/7/13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180FA0-5B31-4864-A2BB-719EA5A679C6}" type="datetimeFigureOut">
              <a:rPr lang="en-US" smtClean="0"/>
              <a:pPr/>
              <a:t>4/7/13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ECC0C8-36B8-442A-833D-B6AACE86BB77}" type="datetimeFigureOut">
              <a:rPr lang="en-US" smtClean="0"/>
              <a:pPr/>
              <a:t>4/7/13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8" name="Group 17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6858000" cy="914400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6712" y="1905000"/>
            <a:ext cx="8778240" cy="4960144"/>
          </a:xfrm>
        </p:spPr>
        <p:txBody>
          <a:bodyPr/>
          <a:lstStyle>
            <a:lvl1pPr>
              <a:buNone/>
              <a:defRPr sz="3200"/>
            </a:lvl1pPr>
            <a:extLst/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14" name="Group 17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E20EC5-AC53-4169-941E-EDF10CD23748}" type="datetimeFigureOut">
              <a:rPr lang="en-US" smtClean="0"/>
              <a:pPr/>
              <a:t>4/7/13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>
              <a:defRPr sz="1100">
                <a:solidFill>
                  <a:schemeClr val="tx2"/>
                </a:solidFill>
              </a:defRPr>
            </a:lvl1pPr>
            <a:extLst/>
          </a:lstStyle>
          <a:p>
            <a:fld id="{8D3816DF-213E-421B-92D3-C068DBB023D6}" type="datetimeFigureOut">
              <a:rPr lang="en-US" smtClean="0">
                <a:solidFill>
                  <a:schemeClr val="tx2"/>
                </a:solidFill>
              </a:rPr>
              <a:pPr/>
              <a:t>4/7/13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>
              <a:defRPr sz="1100">
                <a:solidFill>
                  <a:schemeClr val="tx2"/>
                </a:solidFill>
              </a:defRPr>
            </a:lvl1pPr>
            <a:extLst/>
          </a:lstStyle>
          <a:p>
            <a:pPr algn="r"/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>
              <a:defRPr sz="1200">
                <a:solidFill>
                  <a:schemeClr val="tx2"/>
                </a:solidFill>
              </a:defRPr>
            </a:lvl1pPr>
            <a:extLst/>
          </a:lstStyle>
          <a:p>
            <a:pPr algn="l"/>
            <a:fld id="{72AC53DF-4216-466D-99A7-94400E6C2A25}" type="slidenum">
              <a:rPr lang="en-US" sz="1200" smtClean="0">
                <a:solidFill>
                  <a:schemeClr val="tx2"/>
                </a:solidFill>
              </a:rPr>
              <a:pPr algn="l"/>
              <a:t>‹#›</a:t>
            </a:fld>
            <a:endParaRPr lang="en-US" sz="1200">
              <a:solidFill>
                <a:schemeClr val="tx2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rtl="0" eaLnBrk="1" latinLnBrk="0" hangingPunct="1">
        <a:spcBef>
          <a:spcPct val="0"/>
        </a:spcBef>
        <a:buNone/>
        <a:defRPr sz="4000" kern="1200" spc="-150" baseline="0">
          <a:solidFill>
            <a:schemeClr val="tx2">
              <a:satMod val="200000"/>
            </a:schemeClr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SzPct val="95000"/>
        <a:buFont typeface="Wingdings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5.png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6.png"/><Relationship Id="rId3" Type="http://schemas.openxmlformats.org/officeDocument/2006/relationships/image" Target="../media/image87.png"/></Relationships>
</file>

<file path=ppt/slides/_rels/slide10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96.png"/><Relationship Id="rId12" Type="http://schemas.openxmlformats.org/officeDocument/2006/relationships/image" Target="../media/image97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5.png"/><Relationship Id="rId3" Type="http://schemas.openxmlformats.org/officeDocument/2006/relationships/image" Target="../media/image88.png"/><Relationship Id="rId4" Type="http://schemas.openxmlformats.org/officeDocument/2006/relationships/image" Target="../media/image89.png"/><Relationship Id="rId5" Type="http://schemas.openxmlformats.org/officeDocument/2006/relationships/image" Target="../media/image90.png"/><Relationship Id="rId6" Type="http://schemas.openxmlformats.org/officeDocument/2006/relationships/image" Target="../media/image91.png"/><Relationship Id="rId7" Type="http://schemas.openxmlformats.org/officeDocument/2006/relationships/image" Target="../media/image92.png"/><Relationship Id="rId8" Type="http://schemas.openxmlformats.org/officeDocument/2006/relationships/image" Target="../media/image93.png"/><Relationship Id="rId9" Type="http://schemas.openxmlformats.org/officeDocument/2006/relationships/image" Target="../media/image94.png"/><Relationship Id="rId10" Type="http://schemas.openxmlformats.org/officeDocument/2006/relationships/image" Target="../media/image95.png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06.png"/><Relationship Id="rId12" Type="http://schemas.openxmlformats.org/officeDocument/2006/relationships/image" Target="../media/image107.jpeg"/><Relationship Id="rId13" Type="http://schemas.openxmlformats.org/officeDocument/2006/relationships/image" Target="../media/image108.png"/><Relationship Id="rId14" Type="http://schemas.openxmlformats.org/officeDocument/2006/relationships/image" Target="../media/image109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98.png"/><Relationship Id="rId4" Type="http://schemas.openxmlformats.org/officeDocument/2006/relationships/image" Target="../media/image99.png"/><Relationship Id="rId5" Type="http://schemas.openxmlformats.org/officeDocument/2006/relationships/image" Target="../media/image100.png"/><Relationship Id="rId6" Type="http://schemas.openxmlformats.org/officeDocument/2006/relationships/image" Target="../media/image101.png"/><Relationship Id="rId7" Type="http://schemas.openxmlformats.org/officeDocument/2006/relationships/image" Target="../media/image102.png"/><Relationship Id="rId8" Type="http://schemas.openxmlformats.org/officeDocument/2006/relationships/image" Target="../media/image103.png"/><Relationship Id="rId9" Type="http://schemas.openxmlformats.org/officeDocument/2006/relationships/image" Target="../media/image104.png"/><Relationship Id="rId10" Type="http://schemas.openxmlformats.org/officeDocument/2006/relationships/image" Target="../media/image105.png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hyperlink" Target="http://lunadong.com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40.wmf"/><Relationship Id="rId6" Type="http://schemas.openxmlformats.org/officeDocument/2006/relationships/oleObject" Target="../embeddings/oleObject2.bin"/><Relationship Id="rId7" Type="http://schemas.openxmlformats.org/officeDocument/2006/relationships/image" Target="../media/image41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_rels/slide3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2.wmf"/><Relationship Id="rId12" Type="http://schemas.openxmlformats.org/officeDocument/2006/relationships/oleObject" Target="../embeddings/oleObject5.bin"/><Relationship Id="rId13" Type="http://schemas.openxmlformats.org/officeDocument/2006/relationships/image" Target="../media/image43.wmf"/><Relationship Id="rId14" Type="http://schemas.openxmlformats.org/officeDocument/2006/relationships/oleObject" Target="../embeddings/oleObject6.bin"/><Relationship Id="rId15" Type="http://schemas.openxmlformats.org/officeDocument/2006/relationships/image" Target="../media/image44.w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4.xml"/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8" Type="http://schemas.openxmlformats.org/officeDocument/2006/relationships/oleObject" Target="../embeddings/oleObject3.bin"/><Relationship Id="rId9" Type="http://schemas.openxmlformats.org/officeDocument/2006/relationships/image" Target="../media/image40.wmf"/><Relationship Id="rId10" Type="http://schemas.openxmlformats.org/officeDocument/2006/relationships/oleObject" Target="../embeddings/oleObject4.bin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5.png"/></Relationships>
</file>

<file path=ppt/slides/_rels/slide3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2.wmf"/><Relationship Id="rId12" Type="http://schemas.openxmlformats.org/officeDocument/2006/relationships/oleObject" Target="../embeddings/oleObject9.bin"/><Relationship Id="rId13" Type="http://schemas.openxmlformats.org/officeDocument/2006/relationships/image" Target="../media/image43.wmf"/><Relationship Id="rId14" Type="http://schemas.openxmlformats.org/officeDocument/2006/relationships/oleObject" Target="../embeddings/oleObject10.bin"/><Relationship Id="rId15" Type="http://schemas.openxmlformats.org/officeDocument/2006/relationships/image" Target="../media/image44.wmf"/><Relationship Id="rId16" Type="http://schemas.openxmlformats.org/officeDocument/2006/relationships/oleObject" Target="../embeddings/oleObject11.bin"/><Relationship Id="rId17" Type="http://schemas.openxmlformats.org/officeDocument/2006/relationships/image" Target="../media/image46.w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4.xml"/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8" Type="http://schemas.openxmlformats.org/officeDocument/2006/relationships/oleObject" Target="../embeddings/oleObject7.bin"/><Relationship Id="rId9" Type="http://schemas.openxmlformats.org/officeDocument/2006/relationships/image" Target="../media/image40.wmf"/><Relationship Id="rId10" Type="http://schemas.openxmlformats.org/officeDocument/2006/relationships/oleObject" Target="../embeddings/oleObject8.bin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8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9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8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4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1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5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7.wmf"/><Relationship Id="rId12" Type="http://schemas.openxmlformats.org/officeDocument/2006/relationships/oleObject" Target="../embeddings/oleObject16.bin"/><Relationship Id="rId13" Type="http://schemas.openxmlformats.org/officeDocument/2006/relationships/image" Target="../media/image58.wmf"/><Relationship Id="rId14" Type="http://schemas.openxmlformats.org/officeDocument/2006/relationships/oleObject" Target="../embeddings/oleObject17.bin"/><Relationship Id="rId15" Type="http://schemas.openxmlformats.org/officeDocument/2006/relationships/image" Target="../media/image59.w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9.xml"/><Relationship Id="rId4" Type="http://schemas.openxmlformats.org/officeDocument/2006/relationships/oleObject" Target="../embeddings/oleObject12.bin"/><Relationship Id="rId5" Type="http://schemas.openxmlformats.org/officeDocument/2006/relationships/image" Target="../media/image54.wmf"/><Relationship Id="rId6" Type="http://schemas.openxmlformats.org/officeDocument/2006/relationships/oleObject" Target="../embeddings/oleObject13.bin"/><Relationship Id="rId7" Type="http://schemas.openxmlformats.org/officeDocument/2006/relationships/image" Target="../media/image55.wmf"/><Relationship Id="rId8" Type="http://schemas.openxmlformats.org/officeDocument/2006/relationships/oleObject" Target="../embeddings/oleObject14.bin"/><Relationship Id="rId9" Type="http://schemas.openxmlformats.org/officeDocument/2006/relationships/image" Target="../media/image56.wmf"/><Relationship Id="rId10" Type="http://schemas.openxmlformats.org/officeDocument/2006/relationships/oleObject" Target="../embeddings/oleObject15.bin"/></Relationships>
</file>

<file path=ppt/slides/_rels/slide56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22.bin"/><Relationship Id="rId12" Type="http://schemas.openxmlformats.org/officeDocument/2006/relationships/image" Target="../media/image59.wmf"/><Relationship Id="rId13" Type="http://schemas.openxmlformats.org/officeDocument/2006/relationships/oleObject" Target="../embeddings/oleObject23.bin"/><Relationship Id="rId14" Type="http://schemas.openxmlformats.org/officeDocument/2006/relationships/image" Target="../media/image54.w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4.xml"/><Relationship Id="rId3" Type="http://schemas.openxmlformats.org/officeDocument/2006/relationships/oleObject" Target="../embeddings/oleObject18.bin"/><Relationship Id="rId4" Type="http://schemas.openxmlformats.org/officeDocument/2006/relationships/image" Target="../media/image55.wmf"/><Relationship Id="rId5" Type="http://schemas.openxmlformats.org/officeDocument/2006/relationships/oleObject" Target="../embeddings/oleObject19.bin"/><Relationship Id="rId6" Type="http://schemas.openxmlformats.org/officeDocument/2006/relationships/image" Target="../media/image60.wmf"/><Relationship Id="rId7" Type="http://schemas.openxmlformats.org/officeDocument/2006/relationships/oleObject" Target="../embeddings/oleObject20.bin"/><Relationship Id="rId8" Type="http://schemas.openxmlformats.org/officeDocument/2006/relationships/image" Target="../media/image57.wmf"/><Relationship Id="rId9" Type="http://schemas.openxmlformats.org/officeDocument/2006/relationships/oleObject" Target="../embeddings/oleObject21.bin"/><Relationship Id="rId10" Type="http://schemas.openxmlformats.org/officeDocument/2006/relationships/image" Target="../media/image58.wmf"/></Relationships>
</file>

<file path=ppt/slides/_rels/slide57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28.bin"/><Relationship Id="rId12" Type="http://schemas.openxmlformats.org/officeDocument/2006/relationships/image" Target="../media/image59.wmf"/><Relationship Id="rId13" Type="http://schemas.openxmlformats.org/officeDocument/2006/relationships/oleObject" Target="../embeddings/oleObject29.bin"/><Relationship Id="rId14" Type="http://schemas.openxmlformats.org/officeDocument/2006/relationships/image" Target="../media/image64.wmf"/><Relationship Id="rId15" Type="http://schemas.openxmlformats.org/officeDocument/2006/relationships/oleObject" Target="../embeddings/oleObject30.bin"/><Relationship Id="rId16" Type="http://schemas.openxmlformats.org/officeDocument/2006/relationships/image" Target="../media/image65.wmf"/><Relationship Id="rId17" Type="http://schemas.openxmlformats.org/officeDocument/2006/relationships/oleObject" Target="../embeddings/oleObject31.bin"/><Relationship Id="rId18" Type="http://schemas.openxmlformats.org/officeDocument/2006/relationships/image" Target="../media/image66.wmf"/><Relationship Id="rId19" Type="http://schemas.openxmlformats.org/officeDocument/2006/relationships/oleObject" Target="../embeddings/oleObject32.bin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4.xml"/><Relationship Id="rId3" Type="http://schemas.openxmlformats.org/officeDocument/2006/relationships/oleObject" Target="../embeddings/oleObject24.bin"/><Relationship Id="rId4" Type="http://schemas.openxmlformats.org/officeDocument/2006/relationships/image" Target="../media/image61.wmf"/><Relationship Id="rId5" Type="http://schemas.openxmlformats.org/officeDocument/2006/relationships/oleObject" Target="../embeddings/oleObject25.bin"/><Relationship Id="rId6" Type="http://schemas.openxmlformats.org/officeDocument/2006/relationships/image" Target="../media/image60.wmf"/><Relationship Id="rId7" Type="http://schemas.openxmlformats.org/officeDocument/2006/relationships/oleObject" Target="../embeddings/oleObject26.bin"/><Relationship Id="rId8" Type="http://schemas.openxmlformats.org/officeDocument/2006/relationships/image" Target="../media/image62.wmf"/><Relationship Id="rId9" Type="http://schemas.openxmlformats.org/officeDocument/2006/relationships/oleObject" Target="../embeddings/oleObject27.bin"/><Relationship Id="rId10" Type="http://schemas.openxmlformats.org/officeDocument/2006/relationships/image" Target="../media/image63.wmf"/></Relationships>
</file>

<file path=ppt/slides/_rels/slide5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0.wmf"/><Relationship Id="rId12" Type="http://schemas.openxmlformats.org/officeDocument/2006/relationships/oleObject" Target="../embeddings/oleObject35.bin"/><Relationship Id="rId13" Type="http://schemas.openxmlformats.org/officeDocument/2006/relationships/image" Target="../media/image42.wmf"/><Relationship Id="rId14" Type="http://schemas.openxmlformats.org/officeDocument/2006/relationships/oleObject" Target="../embeddings/oleObject36.bin"/><Relationship Id="rId15" Type="http://schemas.openxmlformats.org/officeDocument/2006/relationships/image" Target="../media/image43.wmf"/><Relationship Id="rId16" Type="http://schemas.openxmlformats.org/officeDocument/2006/relationships/oleObject" Target="../embeddings/oleObject37.bin"/><Relationship Id="rId17" Type="http://schemas.openxmlformats.org/officeDocument/2006/relationships/image" Target="../media/image44.w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4.xml"/><Relationship Id="rId3" Type="http://schemas.openxmlformats.org/officeDocument/2006/relationships/oleObject" Target="../embeddings/oleObject33.bin"/><Relationship Id="rId4" Type="http://schemas.openxmlformats.org/officeDocument/2006/relationships/image" Target="../media/image67.wmf"/><Relationship Id="rId5" Type="http://schemas.openxmlformats.org/officeDocument/2006/relationships/diagramData" Target="../diagrams/data3.xml"/><Relationship Id="rId6" Type="http://schemas.openxmlformats.org/officeDocument/2006/relationships/diagramLayout" Target="../diagrams/layout3.xml"/><Relationship Id="rId7" Type="http://schemas.openxmlformats.org/officeDocument/2006/relationships/diagramQuickStyle" Target="../diagrams/quickStyle3.xml"/><Relationship Id="rId8" Type="http://schemas.openxmlformats.org/officeDocument/2006/relationships/diagramColors" Target="../diagrams/colors3.xml"/><Relationship Id="rId9" Type="http://schemas.microsoft.com/office/2007/relationships/diagramDrawing" Target="../diagrams/drawing3.xml"/><Relationship Id="rId10" Type="http://schemas.openxmlformats.org/officeDocument/2006/relationships/oleObject" Target="../embeddings/oleObject34.bin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8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9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70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/imgres?imgurl=http://www.nndb.com/people/853/000062667/jarre3.jpg&amp;imgrefurl=http://www.nndb.com/people/853/000062667/&amp;usg=__cmh6_KsOrBSkV36zsFZKwycVhgQ=&amp;h=260&amp;w=207&amp;sz=11&amp;hl=en&amp;start=1&amp;tbnid=LOyxXoVk5Bn9zM:&amp;tbnh=112&amp;tbnw=89&amp;prev=/images?q=Maurice+Jarre&amp;hl=en&amp;rlz=1T4GGIH_enUS243US244" TargetMode="External"/><Relationship Id="rId4" Type="http://schemas.openxmlformats.org/officeDocument/2006/relationships/image" Target="../media/image8.jpe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4" Type="http://schemas.openxmlformats.org/officeDocument/2006/relationships/diagramLayout" Target="../diagrams/layout5.xml"/><Relationship Id="rId5" Type="http://schemas.openxmlformats.org/officeDocument/2006/relationships/diagramQuickStyle" Target="../diagrams/quickStyle5.xml"/><Relationship Id="rId6" Type="http://schemas.openxmlformats.org/officeDocument/2006/relationships/diagramColors" Target="../diagrams/colors5.xml"/><Relationship Id="rId7" Type="http://schemas.microsoft.com/office/2007/relationships/diagramDrawing" Target="../diagrams/drawing5.xml"/><Relationship Id="rId8" Type="http://schemas.openxmlformats.org/officeDocument/2006/relationships/image" Target="../media/image71.jpeg"/><Relationship Id="rId9" Type="http://schemas.openxmlformats.org/officeDocument/2006/relationships/image" Target="../media/image72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4" Type="http://schemas.openxmlformats.org/officeDocument/2006/relationships/diagramLayout" Target="../diagrams/layout6.xml"/><Relationship Id="rId5" Type="http://schemas.openxmlformats.org/officeDocument/2006/relationships/diagramQuickStyle" Target="../diagrams/quickStyle6.xml"/><Relationship Id="rId6" Type="http://schemas.openxmlformats.org/officeDocument/2006/relationships/diagramColors" Target="../diagrams/colors6.xml"/><Relationship Id="rId7" Type="http://schemas.microsoft.com/office/2007/relationships/diagramDrawing" Target="../diagrams/drawing6.xml"/><Relationship Id="rId8" Type="http://schemas.openxmlformats.org/officeDocument/2006/relationships/image" Target="../media/image71.jpeg"/><Relationship Id="rId9" Type="http://schemas.openxmlformats.org/officeDocument/2006/relationships/image" Target="../media/image72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4" Type="http://schemas.openxmlformats.org/officeDocument/2006/relationships/diagramLayout" Target="../diagrams/layout7.xml"/><Relationship Id="rId5" Type="http://schemas.openxmlformats.org/officeDocument/2006/relationships/diagramQuickStyle" Target="../diagrams/quickStyle7.xml"/><Relationship Id="rId6" Type="http://schemas.openxmlformats.org/officeDocument/2006/relationships/diagramColors" Target="../diagrams/colors7.xml"/><Relationship Id="rId7" Type="http://schemas.microsoft.com/office/2007/relationships/diagramDrawing" Target="../diagrams/drawing7.xml"/><Relationship Id="rId8" Type="http://schemas.openxmlformats.org/officeDocument/2006/relationships/image" Target="../media/image71.jpeg"/><Relationship Id="rId9" Type="http://schemas.openxmlformats.org/officeDocument/2006/relationships/image" Target="../media/image72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4" Type="http://schemas.openxmlformats.org/officeDocument/2006/relationships/diagramLayout" Target="../diagrams/layout8.xml"/><Relationship Id="rId5" Type="http://schemas.openxmlformats.org/officeDocument/2006/relationships/diagramQuickStyle" Target="../diagrams/quickStyle8.xml"/><Relationship Id="rId6" Type="http://schemas.openxmlformats.org/officeDocument/2006/relationships/diagramColors" Target="../diagrams/colors8.xml"/><Relationship Id="rId7" Type="http://schemas.microsoft.com/office/2007/relationships/diagramDrawing" Target="../diagrams/drawing8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/Relationships>
</file>

<file path=ppt/slides/_rels/slide74.xml.rels><?xml version="1.0" encoding="UTF-8" standalone="yes"?>
<Relationships xmlns="http://schemas.openxmlformats.org/package/2006/relationships"><Relationship Id="rId11" Type="http://schemas.openxmlformats.org/officeDocument/2006/relationships/diagramColors" Target="../diagrams/colors10.xml"/><Relationship Id="rId12" Type="http://schemas.microsoft.com/office/2007/relationships/diagramDrawing" Target="../diagrams/drawing10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<Relationship Id="rId3" Type="http://schemas.openxmlformats.org/officeDocument/2006/relationships/diagramData" Target="../diagrams/data9.xml"/><Relationship Id="rId4" Type="http://schemas.openxmlformats.org/officeDocument/2006/relationships/diagramLayout" Target="../diagrams/layout9.xml"/><Relationship Id="rId5" Type="http://schemas.openxmlformats.org/officeDocument/2006/relationships/diagramQuickStyle" Target="../diagrams/quickStyle9.xml"/><Relationship Id="rId6" Type="http://schemas.openxmlformats.org/officeDocument/2006/relationships/diagramColors" Target="../diagrams/colors9.xml"/><Relationship Id="rId7" Type="http://schemas.microsoft.com/office/2007/relationships/diagramDrawing" Target="../diagrams/drawing9.xml"/><Relationship Id="rId8" Type="http://schemas.openxmlformats.org/officeDocument/2006/relationships/diagramData" Target="../diagrams/data10.xml"/><Relationship Id="rId9" Type="http://schemas.openxmlformats.org/officeDocument/2006/relationships/diagramLayout" Target="../diagrams/layout10.xml"/><Relationship Id="rId10" Type="http://schemas.openxmlformats.org/officeDocument/2006/relationships/diagramQuickStyle" Target="../diagrams/quickStyle10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4" Type="http://schemas.openxmlformats.org/officeDocument/2006/relationships/diagramData" Target="../diagrams/data11.xml"/><Relationship Id="rId5" Type="http://schemas.openxmlformats.org/officeDocument/2006/relationships/diagramLayout" Target="../diagrams/layout11.xml"/><Relationship Id="rId6" Type="http://schemas.openxmlformats.org/officeDocument/2006/relationships/diagramQuickStyle" Target="../diagrams/quickStyle11.xml"/><Relationship Id="rId7" Type="http://schemas.openxmlformats.org/officeDocument/2006/relationships/diagramColors" Target="../diagrams/colors11.xml"/><Relationship Id="rId8" Type="http://schemas.microsoft.com/office/2007/relationships/diagramDrawing" Target="../diagrams/drawing11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4" Type="http://schemas.openxmlformats.org/officeDocument/2006/relationships/diagramQuickStyle" Target="../diagrams/quickStyle12.xml"/><Relationship Id="rId5" Type="http://schemas.openxmlformats.org/officeDocument/2006/relationships/diagramColors" Target="../diagrams/colors12.xml"/><Relationship Id="rId6" Type="http://schemas.microsoft.com/office/2007/relationships/diagramDrawing" Target="../diagrams/drawing12.xml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8.pn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eg"/><Relationship Id="rId3" Type="http://schemas.openxmlformats.org/officeDocument/2006/relationships/image" Target="../media/image12.jpe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4" Type="http://schemas.openxmlformats.org/officeDocument/2006/relationships/diagramQuickStyle" Target="../diagrams/quickStyle13.xml"/><Relationship Id="rId5" Type="http://schemas.openxmlformats.org/officeDocument/2006/relationships/diagramColors" Target="../diagrams/colors13.xml"/><Relationship Id="rId6" Type="http://schemas.microsoft.com/office/2007/relationships/diagramDrawing" Target="../diagrams/drawing13.xml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3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4.png"/><Relationship Id="rId3" Type="http://schemas.openxmlformats.org/officeDocument/2006/relationships/image" Target="../media/image75.pn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5.png"/><Relationship Id="rId3" Type="http://schemas.openxmlformats.org/officeDocument/2006/relationships/image" Target="../media/image76.pn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5.png"/><Relationship Id="rId3" Type="http://schemas.openxmlformats.org/officeDocument/2006/relationships/image" Target="../media/image77.pn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5.png"/><Relationship Id="rId3" Type="http://schemas.openxmlformats.org/officeDocument/2006/relationships/image" Target="../media/image78.pn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5.png"/><Relationship Id="rId3" Type="http://schemas.openxmlformats.org/officeDocument/2006/relationships/image" Target="../media/image79.pn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5.png"/><Relationship Id="rId3" Type="http://schemas.openxmlformats.org/officeDocument/2006/relationships/image" Target="../media/image80.png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5.png"/><Relationship Id="rId3" Type="http://schemas.openxmlformats.org/officeDocument/2006/relationships/image" Target="../media/image8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5.png"/><Relationship Id="rId3" Type="http://schemas.openxmlformats.org/officeDocument/2006/relationships/image" Target="../media/image82.png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3.jpe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3.jpeg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3.jpeg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3.jpeg"/><Relationship Id="rId3" Type="http://schemas.openxmlformats.org/officeDocument/2006/relationships/image" Target="../media/image84.jpeg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3.jpeg"/><Relationship Id="rId3" Type="http://schemas.openxmlformats.org/officeDocument/2006/relationships/image" Target="../media/image84.jpeg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3.jpeg"/><Relationship Id="rId3" Type="http://schemas.openxmlformats.org/officeDocument/2006/relationships/image" Target="../media/image84.jpeg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52600"/>
            <a:ext cx="8458200" cy="1974059"/>
          </a:xfrm>
        </p:spPr>
        <p:txBody>
          <a:bodyPr/>
          <a:lstStyle/>
          <a:p>
            <a:pPr algn="ctr"/>
            <a:r>
              <a:rPr lang="en-US" sz="5400" dirty="0" smtClean="0"/>
              <a:t>Truth Finding </a:t>
            </a:r>
            <a:br>
              <a:rPr lang="en-US" sz="5400" dirty="0" smtClean="0"/>
            </a:br>
            <a:r>
              <a:rPr lang="en-US" sz="5400" dirty="0" smtClean="0"/>
              <a:t>on the Deep WEB</a:t>
            </a:r>
            <a:endParaRPr lang="en-US" sz="5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4876800"/>
            <a:ext cx="7772400" cy="1052512"/>
          </a:xfrm>
        </p:spPr>
        <p:txBody>
          <a:bodyPr>
            <a:noAutofit/>
          </a:bodyPr>
          <a:lstStyle/>
          <a:p>
            <a:pPr algn="ctr"/>
            <a:r>
              <a:rPr lang="en-US" sz="2400" dirty="0" err="1" smtClean="0"/>
              <a:t>Xin</a:t>
            </a:r>
            <a:r>
              <a:rPr lang="en-US" sz="2400" dirty="0" smtClean="0"/>
              <a:t> Luna Dong</a:t>
            </a:r>
          </a:p>
          <a:p>
            <a:pPr algn="ctr"/>
            <a:r>
              <a:rPr lang="en-US" sz="2400" dirty="0" smtClean="0"/>
              <a:t>Google Inc.</a:t>
            </a:r>
          </a:p>
          <a:p>
            <a:pPr algn="ctr"/>
            <a:r>
              <a:rPr lang="en-US" sz="2400" dirty="0" smtClean="0"/>
              <a:t>4/2013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Study on Two Domains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33400" y="1524000"/>
          <a:ext cx="8153397" cy="1686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4771"/>
                <a:gridCol w="1164771"/>
                <a:gridCol w="1164771"/>
                <a:gridCol w="1164771"/>
                <a:gridCol w="1164771"/>
                <a:gridCol w="1164771"/>
                <a:gridCol w="1164771"/>
              </a:tblGrid>
              <a:tr h="5232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#Sources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Period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#Objects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#Local-</a:t>
                      </a:r>
                      <a:r>
                        <a:rPr lang="en-US" dirty="0" err="1" smtClean="0"/>
                        <a:t>attrs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#Global-</a:t>
                      </a:r>
                      <a:r>
                        <a:rPr lang="en-US" dirty="0" err="1" smtClean="0"/>
                        <a:t>attrs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Considered items</a:t>
                      </a:r>
                      <a:endParaRPr lang="en-US" dirty="0"/>
                    </a:p>
                  </a:txBody>
                  <a:tcPr/>
                </a:tc>
              </a:tr>
              <a:tr h="5232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Stock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7/2011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1000*20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16000*20</a:t>
                      </a:r>
                    </a:p>
                  </a:txBody>
                  <a:tcPr/>
                </a:tc>
              </a:tr>
              <a:tr h="5232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12/2011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1200*31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7200*31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352800"/>
            <a:ext cx="8229600" cy="320040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2400" dirty="0" smtClean="0">
                <a:ea typeface="SimSun" pitchFamily="2" charset="-122"/>
              </a:rPr>
              <a:t>Stock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 smtClean="0">
                <a:ea typeface="SimSun" pitchFamily="2" charset="-122"/>
              </a:rPr>
              <a:t>Search “stock price quotes” and “AAPL quotes”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 smtClean="0">
                <a:ea typeface="SimSun" pitchFamily="2" charset="-122"/>
              </a:rPr>
              <a:t>Sources: 200 </a:t>
            </a:r>
            <a:r>
              <a:rPr lang="en-US" altLang="zh-CN" sz="1400" dirty="0" smtClean="0">
                <a:ea typeface="SimSun" pitchFamily="2" charset="-122"/>
              </a:rPr>
              <a:t>(search results)</a:t>
            </a:r>
            <a:r>
              <a:rPr lang="en-US" altLang="zh-CN" sz="2000" dirty="0" smtClean="0">
                <a:ea typeface="SimSun" pitchFamily="2" charset="-122"/>
                <a:sym typeface="Wingdings" pitchFamily="2" charset="2"/>
              </a:rPr>
              <a:t>89 </a:t>
            </a:r>
            <a:r>
              <a:rPr lang="en-US" altLang="zh-CN" sz="1400" dirty="0" smtClean="0">
                <a:ea typeface="SimSun" pitchFamily="2" charset="-122"/>
                <a:sym typeface="Wingdings" pitchFamily="2" charset="2"/>
              </a:rPr>
              <a:t>(deep web)</a:t>
            </a:r>
            <a:r>
              <a:rPr lang="en-US" altLang="zh-CN" sz="2000" dirty="0" smtClean="0">
                <a:ea typeface="SimSun" pitchFamily="2" charset="-122"/>
                <a:sym typeface="Wingdings" pitchFamily="2" charset="2"/>
              </a:rPr>
              <a:t>76 </a:t>
            </a:r>
            <a:r>
              <a:rPr lang="en-US" altLang="zh-CN" sz="1400" dirty="0" smtClean="0">
                <a:ea typeface="SimSun" pitchFamily="2" charset="-122"/>
                <a:sym typeface="Wingdings" pitchFamily="2" charset="2"/>
              </a:rPr>
              <a:t>(GET method) </a:t>
            </a:r>
            <a:r>
              <a:rPr lang="en-US" altLang="zh-CN" sz="2000" dirty="0" smtClean="0">
                <a:ea typeface="SimSun" pitchFamily="2" charset="-122"/>
                <a:sym typeface="Wingdings" pitchFamily="2" charset="2"/>
              </a:rPr>
              <a:t>55 </a:t>
            </a:r>
            <a:r>
              <a:rPr lang="en-US" altLang="zh-CN" sz="1400" dirty="0" smtClean="0">
                <a:ea typeface="SimSun" pitchFamily="2" charset="-122"/>
                <a:sym typeface="Wingdings" pitchFamily="2" charset="2"/>
              </a:rPr>
              <a:t>(none </a:t>
            </a:r>
            <a:r>
              <a:rPr lang="en-US" altLang="zh-CN" sz="1400" dirty="0" err="1" smtClean="0">
                <a:ea typeface="SimSun" pitchFamily="2" charset="-122"/>
                <a:sym typeface="Wingdings" pitchFamily="2" charset="2"/>
              </a:rPr>
              <a:t>javascript</a:t>
            </a:r>
            <a:r>
              <a:rPr lang="en-US" altLang="zh-CN" sz="1400" dirty="0" smtClean="0">
                <a:ea typeface="SimSun" pitchFamily="2" charset="-122"/>
                <a:sym typeface="Wingdings" pitchFamily="2" charset="2"/>
              </a:rPr>
              <a:t>)</a:t>
            </a:r>
            <a:endParaRPr lang="en-US" altLang="zh-CN" sz="2000" dirty="0" smtClean="0">
              <a:ea typeface="SimSun" pitchFamily="2" charset="-122"/>
              <a:sym typeface="Wingdings" pitchFamily="2" charset="2"/>
            </a:endParaRP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 smtClean="0">
                <a:ea typeface="SimSun" pitchFamily="2" charset="-122"/>
                <a:sym typeface="Wingdings" pitchFamily="2" charset="2"/>
              </a:rPr>
              <a:t>1000 “Objects”: a stock with a particular symbol on a particular day</a:t>
            </a:r>
          </a:p>
          <a:p>
            <a:pPr lvl="2">
              <a:buFont typeface="Wingdings" pitchFamily="2" charset="2"/>
              <a:buChar char="q"/>
            </a:pPr>
            <a:r>
              <a:rPr lang="en-US" altLang="zh-CN" sz="1600" dirty="0" smtClean="0">
                <a:ea typeface="SimSun" pitchFamily="2" charset="-122"/>
                <a:sym typeface="Wingdings" pitchFamily="2" charset="2"/>
              </a:rPr>
              <a:t>30 from Dow Jones Index</a:t>
            </a:r>
          </a:p>
          <a:p>
            <a:pPr lvl="2">
              <a:buFont typeface="Wingdings" pitchFamily="2" charset="2"/>
              <a:buChar char="q"/>
            </a:pPr>
            <a:r>
              <a:rPr lang="en-US" altLang="zh-CN" sz="1600" dirty="0" smtClean="0">
                <a:ea typeface="SimSun" pitchFamily="2" charset="-122"/>
                <a:sym typeface="Wingdings" pitchFamily="2" charset="2"/>
              </a:rPr>
              <a:t>100 from NASDAQ100  (3 overlaps)</a:t>
            </a:r>
          </a:p>
          <a:p>
            <a:pPr lvl="2">
              <a:buFont typeface="Wingdings" pitchFamily="2" charset="2"/>
              <a:buChar char="q"/>
            </a:pPr>
            <a:r>
              <a:rPr lang="en-US" altLang="zh-CN" sz="1600" dirty="0" smtClean="0">
                <a:ea typeface="SimSun" pitchFamily="2" charset="-122"/>
              </a:rPr>
              <a:t>873 from </a:t>
            </a:r>
            <a:r>
              <a:rPr lang="en-US" altLang="zh-CN" sz="1600" dirty="0" err="1" smtClean="0">
                <a:ea typeface="SimSun" pitchFamily="2" charset="-122"/>
              </a:rPr>
              <a:t>Russel</a:t>
            </a:r>
            <a:r>
              <a:rPr lang="en-US" altLang="zh-CN" sz="1600" dirty="0" smtClean="0">
                <a:ea typeface="SimSun" pitchFamily="2" charset="-122"/>
              </a:rPr>
              <a:t> 3000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 smtClean="0">
                <a:ea typeface="SimSun" pitchFamily="2" charset="-122"/>
                <a:sym typeface="Wingdings" pitchFamily="2" charset="2"/>
              </a:rPr>
              <a:t>Attributes: 333 </a:t>
            </a:r>
            <a:r>
              <a:rPr lang="en-US" altLang="zh-CN" sz="1400" dirty="0" smtClean="0">
                <a:ea typeface="SimSun" pitchFamily="2" charset="-122"/>
                <a:sym typeface="Wingdings" pitchFamily="2" charset="2"/>
              </a:rPr>
              <a:t>(local) </a:t>
            </a:r>
            <a:r>
              <a:rPr lang="en-US" altLang="zh-CN" sz="2000" dirty="0" smtClean="0">
                <a:ea typeface="SimSun" pitchFamily="2" charset="-122"/>
                <a:sym typeface="Wingdings" pitchFamily="2" charset="2"/>
              </a:rPr>
              <a:t> 153 </a:t>
            </a:r>
            <a:r>
              <a:rPr lang="en-US" altLang="zh-CN" sz="1400" dirty="0" smtClean="0">
                <a:ea typeface="SimSun" pitchFamily="2" charset="-122"/>
                <a:sym typeface="Wingdings" pitchFamily="2" charset="2"/>
              </a:rPr>
              <a:t>(global) </a:t>
            </a:r>
            <a:r>
              <a:rPr lang="en-US" altLang="zh-CN" sz="2000" dirty="0" smtClean="0">
                <a:ea typeface="SimSun" pitchFamily="2" charset="-122"/>
                <a:sym typeface="Wingdings" pitchFamily="2" charset="2"/>
              </a:rPr>
              <a:t> 21 </a:t>
            </a:r>
            <a:r>
              <a:rPr lang="en-US" altLang="zh-CN" sz="1400" dirty="0" smtClean="0">
                <a:ea typeface="SimSun" pitchFamily="2" charset="-122"/>
                <a:sym typeface="Wingdings" pitchFamily="2" charset="2"/>
              </a:rPr>
              <a:t>(provided by &gt; 1/3 sources) </a:t>
            </a:r>
            <a:r>
              <a:rPr lang="en-US" altLang="zh-CN" sz="2000" dirty="0" smtClean="0">
                <a:ea typeface="SimSun" pitchFamily="2" charset="-122"/>
                <a:sym typeface="Wingdings" pitchFamily="2" charset="2"/>
              </a:rPr>
              <a:t> 16 </a:t>
            </a:r>
            <a:r>
              <a:rPr lang="en-US" altLang="zh-CN" sz="1400" dirty="0" smtClean="0">
                <a:ea typeface="SimSun" pitchFamily="2" charset="-122"/>
                <a:sym typeface="Wingdings" pitchFamily="2" charset="2"/>
              </a:rPr>
              <a:t>(no change after market close) </a:t>
            </a:r>
          </a:p>
          <a:p>
            <a:pPr lvl="1">
              <a:buNone/>
            </a:pPr>
            <a:endParaRPr lang="en-US" altLang="zh-CN" sz="1400" dirty="0" smtClean="0">
              <a:ea typeface="SimSun" pitchFamily="2" charset="-122"/>
              <a:sym typeface="Wingdings" pitchFamily="2" charset="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09779" y="6488668"/>
            <a:ext cx="5605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Data sets available at </a:t>
            </a:r>
            <a:r>
              <a:rPr lang="en-US" dirty="0" err="1">
                <a:solidFill>
                  <a:srgbClr val="000090"/>
                </a:solidFill>
              </a:rPr>
              <a:t>lunadong.com</a:t>
            </a:r>
            <a:r>
              <a:rPr lang="en-US" dirty="0">
                <a:solidFill>
                  <a:srgbClr val="000090"/>
                </a:solidFill>
              </a:rPr>
              <a:t>/</a:t>
            </a:r>
            <a:r>
              <a:rPr lang="en-US" dirty="0" err="1">
                <a:solidFill>
                  <a:srgbClr val="000090"/>
                </a:solidFill>
              </a:rPr>
              <a:t>fusionDataSets.htm</a:t>
            </a:r>
            <a:r>
              <a:rPr lang="en-US" dirty="0" smtClean="0">
                <a:solidFill>
                  <a:srgbClr val="000090"/>
                </a:solidFill>
              </a:rPr>
              <a:t> </a:t>
            </a:r>
            <a:endParaRPr lang="en-US" dirty="0">
              <a:solidFill>
                <a:srgbClr val="00009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Harvesting Knowledge from the Web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36334"/>
            <a:ext cx="9144000" cy="49120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05000" y="4648200"/>
            <a:ext cx="7010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The most important Google story this year was the launch of the </a:t>
            </a:r>
            <a:r>
              <a:rPr lang="en-US" sz="2000" b="1" i="1" dirty="0">
                <a:solidFill>
                  <a:schemeClr val="bg1"/>
                </a:solidFill>
              </a:rPr>
              <a:t>Knowledge Graph</a:t>
            </a:r>
            <a:r>
              <a:rPr lang="en-US" sz="2000" dirty="0">
                <a:solidFill>
                  <a:schemeClr val="bg1"/>
                </a:solidFill>
              </a:rPr>
              <a:t>. This marked the shift from a first-generation Google that merely indexed the words and metadata of the Web to a next-generation Google that recognizes discrete things and the relationships between them</a:t>
            </a:r>
            <a:r>
              <a:rPr lang="en-US" sz="2000" dirty="0" smtClean="0">
                <a:solidFill>
                  <a:schemeClr val="bg1"/>
                </a:solidFill>
              </a:rPr>
              <a:t>. </a:t>
            </a:r>
          </a:p>
          <a:p>
            <a:pPr algn="r"/>
            <a:r>
              <a:rPr lang="en-US" sz="2000" dirty="0" smtClean="0"/>
              <a:t>- </a:t>
            </a:r>
            <a:r>
              <a:rPr lang="en-US" sz="2000" dirty="0" err="1" smtClean="0"/>
              <a:t>ReadWrite</a:t>
            </a:r>
            <a:r>
              <a:rPr lang="en-US" sz="2000" dirty="0" smtClean="0"/>
              <a:t> 12/27/2012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631348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 of Google KG on Search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599" y="1295400"/>
            <a:ext cx="7551681" cy="5257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001000" y="6566866"/>
            <a:ext cx="8644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3/31/2013</a:t>
            </a:r>
            <a:endParaRPr lang="en-US" sz="1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60841"/>
            <a:ext cx="9144000" cy="2397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0581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419600" y="1524000"/>
            <a:ext cx="304800" cy="4648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is the Knowledge From?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400" y="1371600"/>
            <a:ext cx="1066800" cy="573074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762000" y="1658137"/>
            <a:ext cx="3657599" cy="1396379"/>
            <a:chOff x="762000" y="1658137"/>
            <a:chExt cx="3657599" cy="139637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2000" y="2133600"/>
              <a:ext cx="3657599" cy="92091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2000" y="1858856"/>
              <a:ext cx="965315" cy="274744"/>
            </a:xfrm>
            <a:prstGeom prst="rect">
              <a:avLst/>
            </a:prstGeom>
          </p:spPr>
        </p:pic>
        <p:cxnSp>
          <p:nvCxnSpPr>
            <p:cNvPr id="11" name="Straight Arrow Connector 10"/>
            <p:cNvCxnSpPr>
              <a:stCxn id="9" idx="0"/>
              <a:endCxn id="6" idx="1"/>
            </p:cNvCxnSpPr>
            <p:nvPr/>
          </p:nvCxnSpPr>
          <p:spPr>
            <a:xfrm flipV="1">
              <a:off x="2590800" y="1658137"/>
              <a:ext cx="1371600" cy="475463"/>
            </a:xfrm>
            <a:prstGeom prst="straightConnector1">
              <a:avLst/>
            </a:prstGeom>
            <a:ln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762000" y="1944674"/>
            <a:ext cx="3733800" cy="4456126"/>
            <a:chOff x="762000" y="1944674"/>
            <a:chExt cx="3733800" cy="4456126"/>
          </a:xfrm>
        </p:grpSpPr>
        <p:sp>
          <p:nvSpPr>
            <p:cNvPr id="18" name="Rectangle 17"/>
            <p:cNvSpPr/>
            <p:nvPr/>
          </p:nvSpPr>
          <p:spPr>
            <a:xfrm>
              <a:off x="762000" y="3886200"/>
              <a:ext cx="1676400" cy="25146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600" dirty="0" smtClean="0"/>
                <a:t>Source-specific</a:t>
              </a:r>
            </a:p>
            <a:p>
              <a:pPr algn="ctr"/>
              <a:r>
                <a:rPr lang="en-US" sz="1600" dirty="0" smtClean="0"/>
                <a:t>wrappers</a:t>
              </a:r>
              <a:endParaRPr lang="en-US" sz="1600" dirty="0"/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56296" y="4495800"/>
              <a:ext cx="648704" cy="330249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19200" y="4876800"/>
              <a:ext cx="738944" cy="749426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66800" y="5791200"/>
              <a:ext cx="1191984" cy="457200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1600" y="5638800"/>
              <a:ext cx="447716" cy="457242"/>
            </a:xfrm>
            <a:prstGeom prst="rect">
              <a:avLst/>
            </a:prstGeom>
          </p:spPr>
        </p:pic>
        <p:cxnSp>
          <p:nvCxnSpPr>
            <p:cNvPr id="19" name="Straight Arrow Connector 18"/>
            <p:cNvCxnSpPr>
              <a:endCxn id="6" idx="2"/>
            </p:cNvCxnSpPr>
            <p:nvPr/>
          </p:nvCxnSpPr>
          <p:spPr>
            <a:xfrm flipV="1">
              <a:off x="2438400" y="1944674"/>
              <a:ext cx="2057400" cy="1941526"/>
            </a:xfrm>
            <a:prstGeom prst="straightConnector1">
              <a:avLst/>
            </a:prstGeom>
            <a:ln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5029200" y="1524000"/>
            <a:ext cx="3916928" cy="2658651"/>
            <a:chOff x="5029200" y="1524000"/>
            <a:chExt cx="3916928" cy="2658651"/>
          </a:xfrm>
        </p:grpSpPr>
        <p:sp>
          <p:nvSpPr>
            <p:cNvPr id="53" name="Rectangle 52"/>
            <p:cNvSpPr/>
            <p:nvPr/>
          </p:nvSpPr>
          <p:spPr>
            <a:xfrm>
              <a:off x="5791199" y="1524000"/>
              <a:ext cx="3154929" cy="2590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600" dirty="0" smtClean="0"/>
                <a:t>DOM-tree extractors for Deep Web</a:t>
              </a:r>
              <a:endParaRPr lang="en-US" sz="1600" dirty="0"/>
            </a:p>
          </p:txBody>
        </p:sp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791200" y="1828800"/>
              <a:ext cx="3150154" cy="2353851"/>
            </a:xfrm>
            <a:prstGeom prst="rect">
              <a:avLst/>
            </a:prstGeom>
          </p:spPr>
        </p:pic>
        <p:cxnSp>
          <p:nvCxnSpPr>
            <p:cNvPr id="54" name="Straight Arrow Connector 53"/>
            <p:cNvCxnSpPr>
              <a:stCxn id="51" idx="1"/>
              <a:endCxn id="6" idx="3"/>
            </p:cNvCxnSpPr>
            <p:nvPr/>
          </p:nvCxnSpPr>
          <p:spPr>
            <a:xfrm flipH="1" flipV="1">
              <a:off x="5029200" y="1658137"/>
              <a:ext cx="762000" cy="1347589"/>
            </a:xfrm>
            <a:prstGeom prst="straightConnector1">
              <a:avLst/>
            </a:prstGeom>
            <a:ln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5029200" y="1658137"/>
            <a:ext cx="3962399" cy="4742663"/>
            <a:chOff x="5029200" y="1658137"/>
            <a:chExt cx="3962399" cy="4742663"/>
          </a:xfrm>
        </p:grpSpPr>
        <p:sp>
          <p:nvSpPr>
            <p:cNvPr id="58" name="Rectangle 57"/>
            <p:cNvSpPr/>
            <p:nvPr/>
          </p:nvSpPr>
          <p:spPr>
            <a:xfrm>
              <a:off x="6248400" y="4800600"/>
              <a:ext cx="2743199" cy="1600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600" dirty="0" smtClean="0"/>
                <a:t>Web tables &amp; Lists</a:t>
              </a:r>
              <a:endParaRPr lang="en-US" sz="1600" dirty="0"/>
            </a:p>
          </p:txBody>
        </p:sp>
        <p:pic>
          <p:nvPicPr>
            <p:cNvPr id="57" name="Picture 56"/>
            <p:cNvPicPr>
              <a:picLocks noChangeAspect="1"/>
            </p:cNvPicPr>
            <p:nvPr/>
          </p:nvPicPr>
          <p:blipFill rotWithShape="1">
            <a:blip r:embed="rId10"/>
            <a:srcRect r="40090" b="38741"/>
            <a:stretch/>
          </p:blipFill>
          <p:spPr>
            <a:xfrm>
              <a:off x="6248400" y="5181600"/>
              <a:ext cx="2730803" cy="1194923"/>
            </a:xfrm>
            <a:prstGeom prst="rect">
              <a:avLst/>
            </a:prstGeom>
          </p:spPr>
        </p:pic>
        <p:cxnSp>
          <p:nvCxnSpPr>
            <p:cNvPr id="59" name="Straight Arrow Connector 58"/>
            <p:cNvCxnSpPr>
              <a:stCxn id="58" idx="0"/>
              <a:endCxn id="6" idx="3"/>
            </p:cNvCxnSpPr>
            <p:nvPr/>
          </p:nvCxnSpPr>
          <p:spPr>
            <a:xfrm flipH="1" flipV="1">
              <a:off x="5029200" y="1658137"/>
              <a:ext cx="2590800" cy="3142463"/>
            </a:xfrm>
            <a:prstGeom prst="straightConnector1">
              <a:avLst/>
            </a:prstGeom>
            <a:ln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>
            <a:off x="2732957" y="1944674"/>
            <a:ext cx="3378556" cy="4456126"/>
            <a:chOff x="2732957" y="1944674"/>
            <a:chExt cx="3378556" cy="4456126"/>
          </a:xfrm>
        </p:grpSpPr>
        <p:sp>
          <p:nvSpPr>
            <p:cNvPr id="23" name="Rectangle 22"/>
            <p:cNvSpPr/>
            <p:nvPr/>
          </p:nvSpPr>
          <p:spPr>
            <a:xfrm>
              <a:off x="2743200" y="4419600"/>
              <a:ext cx="3352800" cy="1981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600" dirty="0" smtClean="0"/>
                <a:t>Free-text extractors</a:t>
              </a:r>
              <a:endParaRPr lang="en-US" sz="1600" dirty="0"/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732957" y="4761698"/>
              <a:ext cx="3378556" cy="1639102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3352800" y="5105400"/>
              <a:ext cx="762000" cy="228600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267200" y="5105400"/>
              <a:ext cx="609600" cy="228600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4876800" y="5105400"/>
              <a:ext cx="914400" cy="228600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3886200" y="5486400"/>
              <a:ext cx="1981200" cy="152400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4953000" y="5638800"/>
              <a:ext cx="1066800" cy="152400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743200" y="5791200"/>
              <a:ext cx="838200" cy="228600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3581400" y="5791200"/>
              <a:ext cx="990600" cy="228600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4739142" y="5791200"/>
              <a:ext cx="533400" cy="228600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2743200" y="6141474"/>
              <a:ext cx="990600" cy="228600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" name="Straight Connector 41"/>
            <p:cNvCxnSpPr/>
            <p:nvPr/>
          </p:nvCxnSpPr>
          <p:spPr>
            <a:xfrm>
              <a:off x="2743200" y="5288526"/>
              <a:ext cx="609600" cy="0"/>
            </a:xfrm>
            <a:prstGeom prst="line">
              <a:avLst/>
            </a:prstGeom>
            <a:ln>
              <a:solidFill>
                <a:srgbClr val="66006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4094314" y="5278284"/>
              <a:ext cx="228600" cy="0"/>
            </a:xfrm>
            <a:prstGeom prst="line">
              <a:avLst/>
            </a:prstGeom>
            <a:ln>
              <a:solidFill>
                <a:srgbClr val="66006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3657600" y="5638800"/>
              <a:ext cx="228600" cy="0"/>
            </a:xfrm>
            <a:prstGeom prst="line">
              <a:avLst/>
            </a:prstGeom>
            <a:ln>
              <a:solidFill>
                <a:srgbClr val="66006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3418757" y="5791200"/>
              <a:ext cx="1576842" cy="0"/>
            </a:xfrm>
            <a:prstGeom prst="line">
              <a:avLst/>
            </a:prstGeom>
            <a:ln>
              <a:solidFill>
                <a:srgbClr val="66006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4191000" y="6172200"/>
              <a:ext cx="1752600" cy="0"/>
            </a:xfrm>
            <a:prstGeom prst="line">
              <a:avLst/>
            </a:prstGeom>
            <a:ln>
              <a:solidFill>
                <a:srgbClr val="66006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>
              <a:stCxn id="23" idx="0"/>
              <a:endCxn id="6" idx="2"/>
            </p:cNvCxnSpPr>
            <p:nvPr/>
          </p:nvCxnSpPr>
          <p:spPr>
            <a:xfrm flipV="1">
              <a:off x="4419600" y="1944674"/>
              <a:ext cx="76200" cy="2474926"/>
            </a:xfrm>
            <a:prstGeom prst="straightConnector1">
              <a:avLst/>
            </a:prstGeom>
            <a:ln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2895601" y="1944674"/>
            <a:ext cx="2514600" cy="2322526"/>
            <a:chOff x="2895601" y="1944674"/>
            <a:chExt cx="2514600" cy="2322526"/>
          </a:xfrm>
        </p:grpSpPr>
        <p:sp>
          <p:nvSpPr>
            <p:cNvPr id="64" name="Rectangle 63"/>
            <p:cNvSpPr/>
            <p:nvPr/>
          </p:nvSpPr>
          <p:spPr>
            <a:xfrm>
              <a:off x="2895601" y="3352800"/>
              <a:ext cx="2514600" cy="9144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 smtClean="0"/>
                <a:t>Crowdsourcing</a:t>
              </a:r>
              <a:endParaRPr lang="en-US" sz="1600" dirty="0"/>
            </a:p>
          </p:txBody>
        </p:sp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267200" y="3429000"/>
              <a:ext cx="1041400" cy="781050"/>
            </a:xfrm>
            <a:prstGeom prst="rect">
              <a:avLst/>
            </a:prstGeom>
          </p:spPr>
        </p:pic>
        <p:cxnSp>
          <p:nvCxnSpPr>
            <p:cNvPr id="65" name="Straight Arrow Connector 64"/>
            <p:cNvCxnSpPr>
              <a:endCxn id="6" idx="2"/>
            </p:cNvCxnSpPr>
            <p:nvPr/>
          </p:nvCxnSpPr>
          <p:spPr>
            <a:xfrm flipH="1" flipV="1">
              <a:off x="4495800" y="1944674"/>
              <a:ext cx="609600" cy="1408126"/>
            </a:xfrm>
            <a:prstGeom prst="straightConnector1">
              <a:avLst/>
            </a:prstGeom>
            <a:ln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50167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in Building the Web-Scale KG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371600"/>
            <a:ext cx="8222456" cy="548640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Essentially a large-scale data extraction &amp; integration problem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Extracting triples</a:t>
            </a:r>
            <a:endParaRPr lang="en-US" altLang="zh-CN" sz="2800" i="1" dirty="0" smtClean="0">
              <a:ea typeface="SimSun" pitchFamily="2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Reconciling entities</a:t>
            </a:r>
            <a:endParaRPr lang="en-US" altLang="zh-CN" sz="2800" i="1" dirty="0">
              <a:ea typeface="SimSun" pitchFamily="2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Mapping relations</a:t>
            </a:r>
            <a:endParaRPr lang="en-US" altLang="zh-CN" sz="2800" i="1" dirty="0" smtClean="0">
              <a:ea typeface="SimSun" pitchFamily="2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Resolving conflicts</a:t>
            </a:r>
            <a:endParaRPr lang="en-US" altLang="zh-CN" sz="2800" i="1" dirty="0" smtClean="0">
              <a:ea typeface="SimSun" pitchFamily="2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Detecting malicious sources/users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2800" dirty="0">
                <a:ea typeface="SimSun" pitchFamily="2" charset="-122"/>
              </a:rPr>
              <a:t>Errors can </a:t>
            </a:r>
            <a:r>
              <a:rPr lang="en-US" altLang="zh-CN" sz="2800" dirty="0" smtClean="0">
                <a:ea typeface="SimSun" pitchFamily="2" charset="-122"/>
              </a:rPr>
              <a:t>creep in at every stage</a:t>
            </a:r>
            <a:endParaRPr lang="en-US" altLang="zh-CN" sz="2800" b="1" dirty="0" smtClean="0">
              <a:ea typeface="SimSun" pitchFamily="2" charset="-122"/>
            </a:endParaRPr>
          </a:p>
          <a:p>
            <a:pPr>
              <a:buFont typeface="Wingdings" pitchFamily="2" charset="2"/>
              <a:buChar char="q"/>
            </a:pPr>
            <a:r>
              <a:rPr lang="en-US" altLang="zh-CN" sz="2800" b="1" dirty="0" smtClean="0">
                <a:ea typeface="SimSun" pitchFamily="2" charset="-122"/>
              </a:rPr>
              <a:t>But we require a high precision of knowledge </a:t>
            </a:r>
          </a:p>
        </p:txBody>
      </p:sp>
      <p:sp>
        <p:nvSpPr>
          <p:cNvPr id="5" name="Rectangular Callout 4"/>
          <p:cNvSpPr/>
          <p:nvPr/>
        </p:nvSpPr>
        <p:spPr>
          <a:xfrm>
            <a:off x="4114800" y="2209800"/>
            <a:ext cx="2590800" cy="381000"/>
          </a:xfrm>
          <a:prstGeom prst="wedgeRectCallout">
            <a:avLst>
              <a:gd name="adj1" fmla="val -60382"/>
              <a:gd name="adj2" fmla="val 4637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 extraction</a:t>
            </a:r>
            <a:endParaRPr lang="en-US" dirty="0"/>
          </a:p>
        </p:txBody>
      </p:sp>
      <p:sp>
        <p:nvSpPr>
          <p:cNvPr id="6" name="Rectangular Callout 5"/>
          <p:cNvSpPr/>
          <p:nvPr/>
        </p:nvSpPr>
        <p:spPr>
          <a:xfrm>
            <a:off x="4495800" y="2743200"/>
            <a:ext cx="2590800" cy="381000"/>
          </a:xfrm>
          <a:prstGeom prst="wedgeRectCallout">
            <a:avLst>
              <a:gd name="adj1" fmla="val -60382"/>
              <a:gd name="adj2" fmla="val 4637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Record linkage</a:t>
            </a:r>
            <a:endParaRPr lang="en-US" dirty="0"/>
          </a:p>
        </p:txBody>
      </p:sp>
      <p:sp>
        <p:nvSpPr>
          <p:cNvPr id="7" name="Rectangular Callout 6"/>
          <p:cNvSpPr/>
          <p:nvPr/>
        </p:nvSpPr>
        <p:spPr>
          <a:xfrm>
            <a:off x="4343400" y="3276600"/>
            <a:ext cx="2590800" cy="381000"/>
          </a:xfrm>
          <a:prstGeom prst="wedgeRectCallout">
            <a:avLst>
              <a:gd name="adj1" fmla="val -60382"/>
              <a:gd name="adj2" fmla="val 4637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Schema mapping</a:t>
            </a:r>
            <a:endParaRPr lang="en-US" dirty="0"/>
          </a:p>
        </p:txBody>
      </p:sp>
      <p:sp>
        <p:nvSpPr>
          <p:cNvPr id="8" name="Rectangular Callout 7"/>
          <p:cNvSpPr/>
          <p:nvPr/>
        </p:nvSpPr>
        <p:spPr>
          <a:xfrm>
            <a:off x="4419600" y="3810000"/>
            <a:ext cx="2590800" cy="381000"/>
          </a:xfrm>
          <a:prstGeom prst="wedgeRectCallout">
            <a:avLst>
              <a:gd name="adj1" fmla="val -60382"/>
              <a:gd name="adj2" fmla="val 4637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 fusion</a:t>
            </a:r>
            <a:endParaRPr lang="en-US" dirty="0"/>
          </a:p>
        </p:txBody>
      </p:sp>
      <p:sp>
        <p:nvSpPr>
          <p:cNvPr id="9" name="Rectangular Callout 8"/>
          <p:cNvSpPr/>
          <p:nvPr/>
        </p:nvSpPr>
        <p:spPr>
          <a:xfrm>
            <a:off x="6477000" y="4343400"/>
            <a:ext cx="2590800" cy="381000"/>
          </a:xfrm>
          <a:prstGeom prst="wedgeRectCallout">
            <a:avLst>
              <a:gd name="adj1" fmla="val -60382"/>
              <a:gd name="adj2" fmla="val 4637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Spam detection</a:t>
            </a:r>
            <a:endParaRPr lang="en-US" dirty="0"/>
          </a:p>
        </p:txBody>
      </p:sp>
      <p:sp>
        <p:nvSpPr>
          <p:cNvPr id="10" name="Explosion 1 9"/>
          <p:cNvSpPr/>
          <p:nvPr/>
        </p:nvSpPr>
        <p:spPr>
          <a:xfrm>
            <a:off x="5791200" y="5791200"/>
            <a:ext cx="2743200" cy="1066800"/>
          </a:xfrm>
          <a:prstGeom prst="irregularSeal1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&gt;99%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6194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0" grpId="1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Challenges for Data 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371600"/>
            <a:ext cx="8222456" cy="548640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Handle errors from different stages of data integration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Fusion for multi-truth data items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Fusing probabilistic data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Active learning by crowdsourcing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Quality diagnose for contributors (extractors, mappers, etc.) 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Combination of schema mapping, entity resolution, and data fusion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3625877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371600"/>
            <a:ext cx="8222456" cy="5486400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Copy detection </a:t>
            </a:r>
            <a:r>
              <a:rPr lang="en-US" altLang="zh-CN" sz="2800" dirty="0" smtClean="0">
                <a:ea typeface="SimSun" pitchFamily="2" charset="-122"/>
              </a:rPr>
              <a:t>[VLDB’12 Tutorial]</a:t>
            </a:r>
            <a:endParaRPr lang="en-US" altLang="zh-CN" sz="3200" dirty="0" smtClean="0">
              <a:ea typeface="SimSun" pitchFamily="2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Texts, programs, images/videos, structured sources 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Data provenance </a:t>
            </a:r>
            <a:r>
              <a:rPr lang="en-US" altLang="zh-CN" sz="2800" dirty="0" smtClean="0">
                <a:ea typeface="SimSun" pitchFamily="2" charset="-122"/>
              </a:rPr>
              <a:t>[</a:t>
            </a:r>
            <a:r>
              <a:rPr lang="en-US" altLang="zh-CN" sz="2800" dirty="0" err="1" smtClean="0">
                <a:ea typeface="SimSun" pitchFamily="2" charset="-122"/>
              </a:rPr>
              <a:t>Buneman</a:t>
            </a:r>
            <a:r>
              <a:rPr lang="en-US" altLang="zh-CN" sz="2800" dirty="0" smtClean="0">
                <a:ea typeface="SimSun" pitchFamily="2" charset="-122"/>
              </a:rPr>
              <a:t> et al., PODS’08]</a:t>
            </a:r>
            <a:endParaRPr lang="en-US" altLang="zh-CN" sz="3200" dirty="0" smtClean="0">
              <a:ea typeface="SimSun" pitchFamily="2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Focus on effective presentation and retrieval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Assume knowledge of provenance/lineage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Data fusion </a:t>
            </a:r>
            <a:r>
              <a:rPr lang="en-US" altLang="zh-CN" sz="2800" dirty="0" smtClean="0">
                <a:ea typeface="SimSun" pitchFamily="2" charset="-122"/>
              </a:rPr>
              <a:t>[VLDB’09 Tutorial, VLDB’13]</a:t>
            </a:r>
            <a:endParaRPr lang="en-US" altLang="zh-CN" sz="3200" dirty="0" smtClean="0">
              <a:ea typeface="SimSun" pitchFamily="2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Web-link based (HUB, </a:t>
            </a:r>
            <a:r>
              <a:rPr lang="en-US" altLang="zh-CN" sz="2800" dirty="0" err="1" smtClean="0">
                <a:ea typeface="SimSun" pitchFamily="2" charset="-122"/>
              </a:rPr>
              <a:t>AvgLog</a:t>
            </a:r>
            <a:r>
              <a:rPr lang="en-US" altLang="zh-CN" sz="2800" dirty="0" smtClean="0">
                <a:ea typeface="SimSun" pitchFamily="2" charset="-122"/>
              </a:rPr>
              <a:t>, Invest, </a:t>
            </a:r>
            <a:r>
              <a:rPr lang="en-US" altLang="zh-CN" sz="2800" dirty="0" err="1" smtClean="0">
                <a:ea typeface="SimSun" pitchFamily="2" charset="-122"/>
              </a:rPr>
              <a:t>PooledInvest</a:t>
            </a:r>
            <a:r>
              <a:rPr lang="en-US" altLang="zh-CN" sz="2800" dirty="0" smtClean="0">
                <a:ea typeface="SimSun" pitchFamily="2" charset="-122"/>
              </a:rPr>
              <a:t>) [Roth et al., 2010-2011]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IR based (2-Estimates, 3-Estimates, Cosine) [Marian et al., 2010-2011]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Bayesian based (</a:t>
            </a:r>
            <a:r>
              <a:rPr lang="en-US" altLang="zh-CN" sz="2800" dirty="0" err="1" smtClean="0">
                <a:ea typeface="SimSun" pitchFamily="2" charset="-122"/>
              </a:rPr>
              <a:t>TruthFinder</a:t>
            </a:r>
            <a:r>
              <a:rPr lang="en-US" altLang="zh-CN" sz="2800" dirty="0" smtClean="0">
                <a:ea typeface="SimSun" pitchFamily="2" charset="-122"/>
              </a:rPr>
              <a:t>) [Han, 2007-2008]</a:t>
            </a:r>
          </a:p>
          <a:p>
            <a:pPr lvl="1">
              <a:buFont typeface="Wingdings" pitchFamily="2" charset="2"/>
              <a:buChar char="q"/>
            </a:pPr>
            <a:endParaRPr lang="en-US" altLang="zh-CN" sz="2800" dirty="0" smtClean="0"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Take-</a:t>
            </a:r>
            <a:r>
              <a:rPr lang="en-US" sz="4800" dirty="0" err="1" smtClean="0"/>
              <a:t>Aways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371600"/>
            <a:ext cx="8222456" cy="548640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Web data is not fully trustable and copying is common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Copying can be detected using statistical approaches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Leveraging source accuracy, copying relationships, and value similarity can improve fusion results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Important and more challenging for building Web-</a:t>
            </a:r>
            <a:r>
              <a:rPr lang="en-US" altLang="zh-CN" sz="3200" dirty="0">
                <a:ea typeface="SimSun" pitchFamily="2" charset="-122"/>
              </a:rPr>
              <a:t>s</a:t>
            </a:r>
            <a:r>
              <a:rPr lang="en-US" altLang="zh-CN" sz="3200" dirty="0" smtClean="0">
                <a:ea typeface="SimSun" pitchFamily="2" charset="-122"/>
              </a:rPr>
              <a:t>cale knowledge bases</a:t>
            </a:r>
            <a:endParaRPr lang="en-US" altLang="zh-CN" sz="2800" dirty="0" smtClean="0"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371600" y="1295400"/>
            <a:ext cx="3055144" cy="5562600"/>
          </a:xfrm>
        </p:spPr>
        <p:txBody>
          <a:bodyPr>
            <a:normAutofit/>
          </a:bodyPr>
          <a:lstStyle/>
          <a:p>
            <a:r>
              <a:rPr lang="en-US" dirty="0" smtClean="0"/>
              <a:t>Ken Lyons</a:t>
            </a:r>
          </a:p>
          <a:p>
            <a:r>
              <a:rPr lang="en-US" sz="1600" dirty="0" smtClean="0"/>
              <a:t>(AT&amp;T Research)</a:t>
            </a:r>
          </a:p>
          <a:p>
            <a:endParaRPr lang="en-US" sz="400" dirty="0" smtClean="0"/>
          </a:p>
          <a:p>
            <a:r>
              <a:rPr lang="en-US" dirty="0" smtClean="0"/>
              <a:t>Divesh Srivastava</a:t>
            </a:r>
            <a:br>
              <a:rPr lang="en-US" dirty="0" smtClean="0"/>
            </a:br>
            <a:r>
              <a:rPr lang="en-US" sz="1600" dirty="0" smtClean="0"/>
              <a:t>(AT&amp;T Research)</a:t>
            </a:r>
            <a:endParaRPr lang="en-US" dirty="0" smtClean="0"/>
          </a:p>
          <a:p>
            <a:endParaRPr lang="en-US" sz="400" dirty="0" smtClean="0"/>
          </a:p>
          <a:p>
            <a:r>
              <a:rPr lang="en-US" dirty="0" err="1" smtClean="0"/>
              <a:t>Alon</a:t>
            </a:r>
            <a:r>
              <a:rPr lang="en-US" dirty="0" smtClean="0"/>
              <a:t> Halevy</a:t>
            </a:r>
            <a:br>
              <a:rPr lang="en-US" dirty="0" smtClean="0"/>
            </a:br>
            <a:r>
              <a:rPr lang="en-US" sz="1600" dirty="0" smtClean="0"/>
              <a:t>(Google)</a:t>
            </a:r>
            <a:endParaRPr lang="en-US" dirty="0" smtClean="0"/>
          </a:p>
          <a:p>
            <a:endParaRPr lang="en-US" sz="400" dirty="0" smtClean="0"/>
          </a:p>
          <a:p>
            <a:r>
              <a:rPr lang="en-US" dirty="0" err="1" smtClean="0"/>
              <a:t>Yifan</a:t>
            </a:r>
            <a:r>
              <a:rPr lang="en-US" dirty="0" smtClean="0"/>
              <a:t> </a:t>
            </a:r>
            <a:r>
              <a:rPr lang="en-US" dirty="0" err="1" smtClean="0"/>
              <a:t>Hu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600" dirty="0" smtClean="0"/>
              <a:t>(AT&amp;T Research)</a:t>
            </a:r>
            <a:endParaRPr lang="en-US" dirty="0" smtClean="0"/>
          </a:p>
          <a:p>
            <a:endParaRPr lang="en-US" sz="400" dirty="0" smtClean="0"/>
          </a:p>
          <a:p>
            <a:r>
              <a:rPr lang="en-US" dirty="0" err="1" smtClean="0"/>
              <a:t>Remi</a:t>
            </a:r>
            <a:r>
              <a:rPr lang="en-US" dirty="0" smtClean="0"/>
              <a:t> </a:t>
            </a:r>
            <a:r>
              <a:rPr lang="en-US" dirty="0" err="1" smtClean="0"/>
              <a:t>Zajac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600" dirty="0" smtClean="0"/>
              <a:t>(AT&amp;T Research)</a:t>
            </a:r>
          </a:p>
          <a:p>
            <a:endParaRPr lang="en-US" sz="400" dirty="0" smtClean="0"/>
          </a:p>
          <a:p>
            <a:r>
              <a:rPr lang="en-US" dirty="0" err="1" smtClean="0"/>
              <a:t>Songtao</a:t>
            </a:r>
            <a:r>
              <a:rPr lang="en-US" dirty="0" smtClean="0"/>
              <a:t> </a:t>
            </a:r>
            <a:r>
              <a:rPr lang="en-US" dirty="0" err="1" smtClean="0"/>
              <a:t>Guo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600" dirty="0" smtClean="0"/>
              <a:t>(AT&amp;T Interactive)</a:t>
            </a:r>
            <a:endParaRPr lang="en-US" dirty="0" smtClean="0"/>
          </a:p>
        </p:txBody>
      </p:sp>
      <p:pic>
        <p:nvPicPr>
          <p:cNvPr id="36352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3657600"/>
            <a:ext cx="609600" cy="696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352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1219200"/>
            <a:ext cx="56881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3527" name="Picture 7"/>
          <p:cNvPicPr>
            <a:picLocks noChangeAspect="1" noChangeArrowheads="1"/>
          </p:cNvPicPr>
          <p:nvPr/>
        </p:nvPicPr>
        <p:blipFill>
          <a:blip r:embed="rId5" cstate="print"/>
          <a:srcRect b="8333"/>
          <a:stretch>
            <a:fillRect/>
          </a:stretch>
        </p:blipFill>
        <p:spPr bwMode="auto">
          <a:xfrm>
            <a:off x="4876800" y="3657600"/>
            <a:ext cx="592667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ontent Placeholder 3"/>
          <p:cNvSpPr>
            <a:spLocks noGrp="1"/>
          </p:cNvSpPr>
          <p:nvPr>
            <p:ph sz="half" idx="1"/>
          </p:nvPr>
        </p:nvSpPr>
        <p:spPr>
          <a:xfrm>
            <a:off x="5791200" y="1143000"/>
            <a:ext cx="3055144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Laure Berti-</a:t>
            </a:r>
            <a:r>
              <a:rPr lang="en-US" dirty="0" err="1" smtClean="0"/>
              <a:t>Equille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600" dirty="0" smtClean="0"/>
              <a:t>(Institute of Research for Development, France)</a:t>
            </a:r>
            <a:endParaRPr lang="en-US" dirty="0" smtClean="0"/>
          </a:p>
          <a:p>
            <a:endParaRPr lang="en-US" sz="400" dirty="0" smtClean="0"/>
          </a:p>
          <a:p>
            <a:r>
              <a:rPr lang="en-US" dirty="0" smtClean="0"/>
              <a:t>Xuan Liu</a:t>
            </a:r>
            <a:br>
              <a:rPr lang="en-US" dirty="0" smtClean="0"/>
            </a:br>
            <a:r>
              <a:rPr lang="en-US" sz="1600" dirty="0" smtClean="0"/>
              <a:t>(Singapore National Univ.)</a:t>
            </a:r>
          </a:p>
          <a:p>
            <a:endParaRPr lang="en-US" sz="400" dirty="0" smtClean="0"/>
          </a:p>
          <a:p>
            <a:r>
              <a:rPr lang="en-US" dirty="0" smtClean="0"/>
              <a:t>Xian Li</a:t>
            </a:r>
            <a:br>
              <a:rPr lang="en-US" dirty="0" smtClean="0"/>
            </a:br>
            <a:r>
              <a:rPr lang="en-US" sz="1600" dirty="0" smtClean="0"/>
              <a:t>(SUNY </a:t>
            </a:r>
            <a:r>
              <a:rPr lang="en-US" sz="1600" dirty="0" err="1" smtClean="0"/>
              <a:t>Binhamton</a:t>
            </a:r>
            <a:r>
              <a:rPr lang="en-US" sz="1600" dirty="0" smtClean="0"/>
              <a:t>)</a:t>
            </a:r>
          </a:p>
          <a:p>
            <a:endParaRPr lang="en-US" sz="400" dirty="0" smtClean="0"/>
          </a:p>
          <a:p>
            <a:r>
              <a:rPr lang="en-US" dirty="0" err="1" smtClean="0"/>
              <a:t>Amelie</a:t>
            </a:r>
            <a:r>
              <a:rPr lang="en-US" dirty="0" smtClean="0"/>
              <a:t> Marian</a:t>
            </a:r>
            <a:br>
              <a:rPr lang="en-US" dirty="0" smtClean="0"/>
            </a:br>
            <a:r>
              <a:rPr lang="en-US" sz="1600" dirty="0" smtClean="0"/>
              <a:t>(Rutgers Univ.)</a:t>
            </a:r>
          </a:p>
          <a:p>
            <a:endParaRPr lang="en-US" sz="1100" dirty="0" smtClean="0"/>
          </a:p>
          <a:p>
            <a:r>
              <a:rPr lang="en-US" dirty="0" smtClean="0"/>
              <a:t>Anish Das Sarma</a:t>
            </a:r>
            <a:br>
              <a:rPr lang="en-US" dirty="0" smtClean="0"/>
            </a:br>
            <a:r>
              <a:rPr lang="en-US" sz="1600" dirty="0" smtClean="0"/>
              <a:t>(Google)</a:t>
            </a:r>
          </a:p>
          <a:p>
            <a:endParaRPr lang="en-US" sz="400" dirty="0" smtClean="0"/>
          </a:p>
          <a:p>
            <a:r>
              <a:rPr lang="en-US" dirty="0" smtClean="0"/>
              <a:t>Beng Chin </a:t>
            </a:r>
            <a:r>
              <a:rPr lang="en-US" dirty="0" err="1" smtClean="0"/>
              <a:t>Ooi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600" dirty="0" smtClean="0"/>
              <a:t>(Singapore National Univ.)</a:t>
            </a:r>
          </a:p>
          <a:p>
            <a:endParaRPr lang="en-US" sz="1400" dirty="0" smtClean="0"/>
          </a:p>
        </p:txBody>
      </p:sp>
      <p:pic>
        <p:nvPicPr>
          <p:cNvPr id="363528" name="Picture 8"/>
          <p:cNvPicPr>
            <a:picLocks noChangeAspect="1" noChangeArrowheads="1"/>
          </p:cNvPicPr>
          <p:nvPr/>
        </p:nvPicPr>
        <p:blipFill>
          <a:blip r:embed="rId6" cstate="print"/>
          <a:srcRect l="22414" t="10000" r="7367" b="28333"/>
          <a:stretch>
            <a:fillRect/>
          </a:stretch>
        </p:blipFill>
        <p:spPr bwMode="auto">
          <a:xfrm>
            <a:off x="4876800" y="4528456"/>
            <a:ext cx="609600" cy="805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3529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2000" y="2878758"/>
            <a:ext cx="609599" cy="702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2499" name="Picture 3"/>
          <p:cNvPicPr>
            <a:picLocks noChangeAspect="1" noChangeArrowheads="1"/>
          </p:cNvPicPr>
          <p:nvPr/>
        </p:nvPicPr>
        <p:blipFill>
          <a:blip r:embed="rId8" cstate="print"/>
          <a:srcRect r="15789"/>
          <a:stretch>
            <a:fillRect/>
          </a:stretch>
        </p:blipFill>
        <p:spPr bwMode="auto">
          <a:xfrm>
            <a:off x="762000" y="2057400"/>
            <a:ext cx="609600" cy="766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6050" name="Picture 2"/>
          <p:cNvPicPr>
            <a:picLocks noChangeAspect="1" noChangeArrowheads="1"/>
          </p:cNvPicPr>
          <p:nvPr/>
        </p:nvPicPr>
        <p:blipFill>
          <a:blip r:embed="rId9" cstate="print"/>
          <a:srcRect l="33333" t="11905" r="31746" b="26190"/>
          <a:stretch>
            <a:fillRect/>
          </a:stretch>
        </p:blipFill>
        <p:spPr bwMode="auto">
          <a:xfrm>
            <a:off x="4842075" y="1981200"/>
            <a:ext cx="644769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3522" name="Picture 2"/>
          <p:cNvPicPr>
            <a:picLocks noChangeAspect="1" noChangeArrowheads="1"/>
          </p:cNvPicPr>
          <p:nvPr/>
        </p:nvPicPr>
        <p:blipFill>
          <a:blip r:embed="rId10" cstate="print"/>
          <a:srcRect l="9080" r="9091" b="8958"/>
          <a:stretch>
            <a:fillRect/>
          </a:stretch>
        </p:blipFill>
        <p:spPr bwMode="auto">
          <a:xfrm>
            <a:off x="762000" y="5257800"/>
            <a:ext cx="685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3524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5800" y="4495800"/>
            <a:ext cx="708987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2370" name="Picture 2" descr="2008may"/>
          <p:cNvPicPr>
            <a:picLocks noChangeAspect="1" noChangeArrowheads="1"/>
          </p:cNvPicPr>
          <p:nvPr/>
        </p:nvPicPr>
        <p:blipFill>
          <a:blip r:embed="rId12" cstate="print"/>
          <a:srcRect l="19753"/>
          <a:stretch>
            <a:fillRect/>
          </a:stretch>
        </p:blipFill>
        <p:spPr bwMode="auto">
          <a:xfrm>
            <a:off x="4876800" y="5369471"/>
            <a:ext cx="619125" cy="832037"/>
          </a:xfrm>
          <a:prstGeom prst="rect">
            <a:avLst/>
          </a:prstGeom>
          <a:noFill/>
        </p:spPr>
      </p:pic>
      <p:pic>
        <p:nvPicPr>
          <p:cNvPr id="442374" name="Picture 6" descr="Lyons, Kenneth B.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62000" y="1219200"/>
            <a:ext cx="635635" cy="838201"/>
          </a:xfrm>
          <a:prstGeom prst="rect">
            <a:avLst/>
          </a:prstGeom>
          <a:noFill/>
        </p:spPr>
      </p:pic>
      <p:pic>
        <p:nvPicPr>
          <p:cNvPr id="420866" name="Picture 2" descr="C:\Users\lunadong\AppData\Local\Microsoft\Windows\Temporary Internet Files\Content.Outlook\IFFNUNY3\xianli (2).jpg"/>
          <p:cNvPicPr>
            <a:picLocks noChangeAspect="1" noChangeArrowheads="1"/>
          </p:cNvPicPr>
          <p:nvPr/>
        </p:nvPicPr>
        <p:blipFill>
          <a:blip r:embed="rId14" cstate="print"/>
          <a:srcRect l="31418" t="15000" r="36705" b="53965"/>
          <a:stretch>
            <a:fillRect/>
          </a:stretch>
        </p:blipFill>
        <p:spPr bwMode="auto">
          <a:xfrm>
            <a:off x="4853354" y="2790092"/>
            <a:ext cx="645724" cy="838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52600"/>
            <a:ext cx="8458200" cy="1974059"/>
          </a:xfrm>
        </p:spPr>
        <p:txBody>
          <a:bodyPr/>
          <a:lstStyle/>
          <a:p>
            <a:pPr algn="ctr"/>
            <a:r>
              <a:rPr lang="en-US" dirty="0" smtClean="0"/>
              <a:t>Solomon: Seeking the Truth Via Copy Detection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4876800"/>
            <a:ext cx="7772400" cy="1052512"/>
          </a:xfrm>
        </p:spPr>
        <p:txBody>
          <a:bodyPr>
            <a:noAutofit/>
          </a:bodyPr>
          <a:lstStyle/>
          <a:p>
            <a:pPr algn="ctr"/>
            <a:r>
              <a:rPr lang="en-US" sz="2400" dirty="0" smtClean="0">
                <a:hlinkClick r:id="rId3"/>
              </a:rPr>
              <a:t>http://lunadong.com</a:t>
            </a:r>
            <a:endParaRPr lang="en-US" sz="2400" dirty="0" smtClean="0"/>
          </a:p>
          <a:p>
            <a:pPr algn="ctr"/>
            <a:r>
              <a:rPr lang="en-US" sz="2400" dirty="0" smtClean="0"/>
              <a:t>Fusion data sets: </a:t>
            </a:r>
            <a:r>
              <a:rPr lang="en-US" sz="2400" dirty="0" err="1" smtClean="0"/>
              <a:t>lunadong.com</a:t>
            </a:r>
            <a:r>
              <a:rPr lang="en-US" sz="2400" dirty="0" smtClean="0"/>
              <a:t>/</a:t>
            </a:r>
            <a:r>
              <a:rPr lang="en-US" sz="2400" dirty="0" err="1" smtClean="0"/>
              <a:t>fusionDataSets.htm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Study on Two Domains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33400" y="1524000"/>
          <a:ext cx="8153397" cy="1686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4771"/>
                <a:gridCol w="1164771"/>
                <a:gridCol w="1164771"/>
                <a:gridCol w="1164771"/>
                <a:gridCol w="1164771"/>
                <a:gridCol w="1164771"/>
                <a:gridCol w="1164771"/>
              </a:tblGrid>
              <a:tr h="5232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#Sources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Period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#Objects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#Local-</a:t>
                      </a:r>
                      <a:r>
                        <a:rPr lang="en-US" dirty="0" err="1" smtClean="0"/>
                        <a:t>attrs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#Global-</a:t>
                      </a:r>
                      <a:r>
                        <a:rPr lang="en-US" dirty="0" err="1" smtClean="0"/>
                        <a:t>attrs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Considered items</a:t>
                      </a:r>
                      <a:endParaRPr lang="en-US" dirty="0"/>
                    </a:p>
                  </a:txBody>
                  <a:tcPr/>
                </a:tc>
              </a:tr>
              <a:tr h="5232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Stock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7/2011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1000*20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16000*20</a:t>
                      </a:r>
                    </a:p>
                  </a:txBody>
                  <a:tcPr/>
                </a:tc>
              </a:tr>
              <a:tr h="5232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12/2011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1200*31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7200*31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352800"/>
            <a:ext cx="8229600" cy="3200400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2400" dirty="0" smtClean="0">
                <a:ea typeface="SimSun" pitchFamily="2" charset="-122"/>
              </a:rPr>
              <a:t>Flight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 smtClean="0">
                <a:ea typeface="SimSun" pitchFamily="2" charset="-122"/>
              </a:rPr>
              <a:t>Search “flight status”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 smtClean="0">
                <a:ea typeface="SimSun" pitchFamily="2" charset="-122"/>
              </a:rPr>
              <a:t>Sources: 38</a:t>
            </a:r>
          </a:p>
          <a:p>
            <a:pPr lvl="2">
              <a:buFont typeface="Wingdings" pitchFamily="2" charset="2"/>
              <a:buChar char="q"/>
            </a:pPr>
            <a:r>
              <a:rPr lang="en-US" altLang="zh-CN" sz="1600" dirty="0" smtClean="0">
                <a:ea typeface="SimSun" pitchFamily="2" charset="-122"/>
                <a:sym typeface="Wingdings" pitchFamily="2" charset="2"/>
              </a:rPr>
              <a:t>3 airline websites (AA, UA, Continental)</a:t>
            </a:r>
          </a:p>
          <a:p>
            <a:pPr lvl="2">
              <a:buFont typeface="Wingdings" pitchFamily="2" charset="2"/>
              <a:buChar char="q"/>
            </a:pPr>
            <a:r>
              <a:rPr lang="en-US" altLang="zh-CN" sz="1600" dirty="0" smtClean="0">
                <a:ea typeface="SimSun" pitchFamily="2" charset="-122"/>
                <a:sym typeface="Wingdings" pitchFamily="2" charset="2"/>
              </a:rPr>
              <a:t>8 airport websites (SFO, DEN, etc.)</a:t>
            </a:r>
          </a:p>
          <a:p>
            <a:pPr lvl="2">
              <a:buFont typeface="Wingdings" pitchFamily="2" charset="2"/>
              <a:buChar char="q"/>
            </a:pPr>
            <a:r>
              <a:rPr lang="en-US" altLang="zh-CN" sz="1600" dirty="0" smtClean="0">
                <a:ea typeface="SimSun" pitchFamily="2" charset="-122"/>
                <a:sym typeface="Wingdings" pitchFamily="2" charset="2"/>
              </a:rPr>
              <a:t>27 third-party </a:t>
            </a:r>
            <a:r>
              <a:rPr lang="en-US" altLang="zh-CN" sz="1600" dirty="0" err="1" smtClean="0">
                <a:ea typeface="SimSun" pitchFamily="2" charset="-122"/>
                <a:sym typeface="Wingdings" pitchFamily="2" charset="2"/>
              </a:rPr>
              <a:t>webistes</a:t>
            </a:r>
            <a:r>
              <a:rPr lang="en-US" altLang="zh-CN" sz="1600" dirty="0" smtClean="0">
                <a:ea typeface="SimSun" pitchFamily="2" charset="-122"/>
                <a:sym typeface="Wingdings" pitchFamily="2" charset="2"/>
              </a:rPr>
              <a:t> (</a:t>
            </a:r>
            <a:r>
              <a:rPr lang="en-US" altLang="zh-CN" sz="1600" dirty="0" err="1" smtClean="0">
                <a:ea typeface="SimSun" pitchFamily="2" charset="-122"/>
                <a:sym typeface="Wingdings" pitchFamily="2" charset="2"/>
              </a:rPr>
              <a:t>Orbitz</a:t>
            </a:r>
            <a:r>
              <a:rPr lang="en-US" altLang="zh-CN" sz="1600" dirty="0" smtClean="0">
                <a:ea typeface="SimSun" pitchFamily="2" charset="-122"/>
                <a:sym typeface="Wingdings" pitchFamily="2" charset="2"/>
              </a:rPr>
              <a:t>, Travelocity, etc.)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 smtClean="0">
                <a:ea typeface="SimSun" pitchFamily="2" charset="-122"/>
                <a:sym typeface="Wingdings" pitchFamily="2" charset="2"/>
              </a:rPr>
              <a:t>1200 “Objects”: a flight with a particular flight number on a particular day from a particular departure city</a:t>
            </a:r>
          </a:p>
          <a:p>
            <a:pPr lvl="2">
              <a:buFont typeface="Wingdings" pitchFamily="2" charset="2"/>
              <a:buChar char="q"/>
            </a:pPr>
            <a:r>
              <a:rPr lang="en-US" altLang="zh-CN" sz="1600" dirty="0" smtClean="0">
                <a:ea typeface="SimSun" pitchFamily="2" charset="-122"/>
                <a:sym typeface="Wingdings" pitchFamily="2" charset="2"/>
              </a:rPr>
              <a:t>Departing or arriving at the hub airports of AA/UA/Continental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 smtClean="0">
                <a:ea typeface="SimSun" pitchFamily="2" charset="-122"/>
                <a:sym typeface="Wingdings" pitchFamily="2" charset="2"/>
              </a:rPr>
              <a:t>Attributes: 43 </a:t>
            </a:r>
            <a:r>
              <a:rPr lang="en-US" altLang="zh-CN" sz="1400" dirty="0" smtClean="0">
                <a:ea typeface="SimSun" pitchFamily="2" charset="-122"/>
                <a:sym typeface="Wingdings" pitchFamily="2" charset="2"/>
              </a:rPr>
              <a:t>(local) </a:t>
            </a:r>
            <a:r>
              <a:rPr lang="en-US" altLang="zh-CN" sz="2000" dirty="0" smtClean="0">
                <a:ea typeface="SimSun" pitchFamily="2" charset="-122"/>
                <a:sym typeface="Wingdings" pitchFamily="2" charset="2"/>
              </a:rPr>
              <a:t> 15 </a:t>
            </a:r>
            <a:r>
              <a:rPr lang="en-US" altLang="zh-CN" sz="1400" dirty="0" smtClean="0">
                <a:ea typeface="SimSun" pitchFamily="2" charset="-122"/>
                <a:sym typeface="Wingdings" pitchFamily="2" charset="2"/>
              </a:rPr>
              <a:t>(global) </a:t>
            </a:r>
            <a:r>
              <a:rPr lang="en-US" altLang="zh-CN" sz="2000" dirty="0" smtClean="0">
                <a:ea typeface="SimSun" pitchFamily="2" charset="-122"/>
                <a:sym typeface="Wingdings" pitchFamily="2" charset="2"/>
              </a:rPr>
              <a:t> 6 </a:t>
            </a:r>
            <a:r>
              <a:rPr lang="en-US" altLang="zh-CN" sz="1400" dirty="0" smtClean="0">
                <a:ea typeface="SimSun" pitchFamily="2" charset="-122"/>
                <a:sym typeface="Wingdings" pitchFamily="2" charset="2"/>
              </a:rPr>
              <a:t>(provided by &gt; 1/3 sources)</a:t>
            </a:r>
          </a:p>
          <a:p>
            <a:pPr lvl="2">
              <a:buFont typeface="Wingdings" pitchFamily="2" charset="2"/>
              <a:buChar char="q"/>
            </a:pPr>
            <a:r>
              <a:rPr lang="en-US" altLang="zh-CN" sz="1600" dirty="0" smtClean="0">
                <a:ea typeface="SimSun" pitchFamily="2" charset="-122"/>
                <a:sym typeface="Wingdings" pitchFamily="2" charset="2"/>
              </a:rPr>
              <a:t>scheduled dept/</a:t>
            </a:r>
            <a:r>
              <a:rPr lang="en-US" altLang="zh-CN" sz="1600" dirty="0" err="1" smtClean="0">
                <a:ea typeface="SimSun" pitchFamily="2" charset="-122"/>
                <a:sym typeface="Wingdings" pitchFamily="2" charset="2"/>
              </a:rPr>
              <a:t>arr</a:t>
            </a:r>
            <a:r>
              <a:rPr lang="en-US" altLang="zh-CN" sz="1600" dirty="0" smtClean="0">
                <a:ea typeface="SimSun" pitchFamily="2" charset="-122"/>
                <a:sym typeface="Wingdings" pitchFamily="2" charset="2"/>
              </a:rPr>
              <a:t> time, actual dept/</a:t>
            </a:r>
            <a:r>
              <a:rPr lang="en-US" altLang="zh-CN" sz="1600" dirty="0" err="1" smtClean="0">
                <a:ea typeface="SimSun" pitchFamily="2" charset="-122"/>
                <a:sym typeface="Wingdings" pitchFamily="2" charset="2"/>
              </a:rPr>
              <a:t>arr</a:t>
            </a:r>
            <a:r>
              <a:rPr lang="en-US" altLang="zh-CN" sz="1600" dirty="0" smtClean="0">
                <a:ea typeface="SimSun" pitchFamily="2" charset="-122"/>
                <a:sym typeface="Wingdings" pitchFamily="2" charset="2"/>
              </a:rPr>
              <a:t> time, dept/</a:t>
            </a:r>
            <a:r>
              <a:rPr lang="en-US" altLang="zh-CN" sz="1600" dirty="0" err="1" smtClean="0">
                <a:ea typeface="SimSun" pitchFamily="2" charset="-122"/>
                <a:sym typeface="Wingdings" pitchFamily="2" charset="2"/>
              </a:rPr>
              <a:t>arr</a:t>
            </a:r>
            <a:r>
              <a:rPr lang="en-US" altLang="zh-CN" sz="1600" dirty="0" smtClean="0">
                <a:ea typeface="SimSun" pitchFamily="2" charset="-122"/>
                <a:sym typeface="Wingdings" pitchFamily="2" charset="2"/>
              </a:rPr>
              <a:t> gate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09779" y="6488668"/>
            <a:ext cx="5605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Data sets available at </a:t>
            </a:r>
            <a:r>
              <a:rPr lang="en-US" dirty="0" err="1">
                <a:solidFill>
                  <a:srgbClr val="000090"/>
                </a:solidFill>
              </a:rPr>
              <a:t>lunadong.com</a:t>
            </a:r>
            <a:r>
              <a:rPr lang="en-US" dirty="0">
                <a:solidFill>
                  <a:srgbClr val="000090"/>
                </a:solidFill>
              </a:rPr>
              <a:t>/</a:t>
            </a:r>
            <a:r>
              <a:rPr lang="en-US" dirty="0" err="1">
                <a:solidFill>
                  <a:srgbClr val="000090"/>
                </a:solidFill>
              </a:rPr>
              <a:t>fusionDataSets.htm</a:t>
            </a:r>
            <a:r>
              <a:rPr lang="en-US" dirty="0" smtClean="0">
                <a:solidFill>
                  <a:srgbClr val="000090"/>
                </a:solidFill>
              </a:rPr>
              <a:t> </a:t>
            </a:r>
            <a:endParaRPr lang="en-US" dirty="0">
              <a:solidFill>
                <a:srgbClr val="00009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Study on Two Domains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3352800"/>
            <a:ext cx="8222456" cy="320040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Why these two domains?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Belief of fairly clean data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Data quality can have big impact on people’s lives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Resolved heterogeneity at schema level and instance level</a:t>
            </a:r>
          </a:p>
          <a:p>
            <a:pPr lvl="1">
              <a:buFont typeface="Wingdings" pitchFamily="2" charset="2"/>
              <a:buChar char="q"/>
            </a:pPr>
            <a:endParaRPr lang="en-US" altLang="zh-CN" sz="3200" dirty="0" smtClean="0">
              <a:ea typeface="SimSun" pitchFamily="2" charset="-122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33400" y="1524000"/>
          <a:ext cx="8153397" cy="1686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4771"/>
                <a:gridCol w="1164771"/>
                <a:gridCol w="1164771"/>
                <a:gridCol w="1164771"/>
                <a:gridCol w="1164771"/>
                <a:gridCol w="1164771"/>
                <a:gridCol w="1164771"/>
              </a:tblGrid>
              <a:tr h="5232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#Sources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Period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#Objects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#Local-</a:t>
                      </a:r>
                      <a:r>
                        <a:rPr lang="en-US" dirty="0" err="1" smtClean="0"/>
                        <a:t>attrs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#Global-</a:t>
                      </a:r>
                      <a:r>
                        <a:rPr lang="en-US" dirty="0" err="1" smtClean="0"/>
                        <a:t>attrs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Considered items</a:t>
                      </a:r>
                      <a:endParaRPr lang="en-US" dirty="0"/>
                    </a:p>
                  </a:txBody>
                  <a:tcPr/>
                </a:tc>
              </a:tr>
              <a:tr h="5232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Stock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7/2011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1000*20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16000*21</a:t>
                      </a:r>
                    </a:p>
                  </a:txBody>
                  <a:tcPr/>
                </a:tc>
              </a:tr>
              <a:tr h="5232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12/2011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1200*31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7200*31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309779" y="6488668"/>
            <a:ext cx="5605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Data sets available at </a:t>
            </a:r>
            <a:r>
              <a:rPr lang="en-US" dirty="0" err="1">
                <a:solidFill>
                  <a:srgbClr val="000090"/>
                </a:solidFill>
              </a:rPr>
              <a:t>lunadong.com</a:t>
            </a:r>
            <a:r>
              <a:rPr lang="en-US" dirty="0">
                <a:solidFill>
                  <a:srgbClr val="000090"/>
                </a:solidFill>
              </a:rPr>
              <a:t>/</a:t>
            </a:r>
            <a:r>
              <a:rPr lang="en-US" dirty="0" err="1">
                <a:solidFill>
                  <a:srgbClr val="000090"/>
                </a:solidFill>
              </a:rPr>
              <a:t>fusionDataSets.htm</a:t>
            </a:r>
            <a:r>
              <a:rPr lang="en-US" dirty="0" smtClean="0">
                <a:solidFill>
                  <a:srgbClr val="000090"/>
                </a:solidFill>
              </a:rPr>
              <a:t> </a:t>
            </a:r>
            <a:endParaRPr lang="en-US" dirty="0">
              <a:solidFill>
                <a:srgbClr val="00009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Q1. Are There a Lot of Redundant Data on the Deep Web?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0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1576168"/>
            <a:ext cx="4495800" cy="2600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0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8775" y="4166968"/>
            <a:ext cx="4419600" cy="2614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76"/>
          <p:cNvSpPr txBox="1">
            <a:spLocks noChangeArrowheads="1"/>
          </p:cNvSpPr>
          <p:nvPr/>
        </p:nvSpPr>
        <p:spPr bwMode="auto">
          <a:xfrm>
            <a:off x="7696200" y="838200"/>
            <a:ext cx="1066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6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Q2. Are the Data Consistent?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447801"/>
            <a:ext cx="75057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5715000"/>
            <a:ext cx="7162800" cy="838200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Inconsistency on 70% data items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600" dirty="0" smtClean="0">
                <a:ea typeface="SimSun" pitchFamily="2" charset="-122"/>
              </a:rPr>
              <a:t>Tolerance to 1% difference</a:t>
            </a:r>
          </a:p>
        </p:txBody>
      </p:sp>
      <p:sp>
        <p:nvSpPr>
          <p:cNvPr id="9" name="Text Box 76"/>
          <p:cNvSpPr txBox="1">
            <a:spLocks noChangeArrowheads="1"/>
          </p:cNvSpPr>
          <p:nvPr/>
        </p:nvSpPr>
        <p:spPr bwMode="auto">
          <a:xfrm>
            <a:off x="7696200" y="381000"/>
            <a:ext cx="685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6000" dirty="0" smtClean="0">
                <a:solidFill>
                  <a:srgbClr val="C00000"/>
                </a:solidFill>
                <a:sym typeface="Wingdings"/>
              </a:rPr>
              <a:t></a:t>
            </a:r>
            <a:endParaRPr lang="en-US" sz="6000" dirty="0">
              <a:solidFill>
                <a:srgbClr val="C00000"/>
              </a:solidFill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 animBg="1"/>
      <p:bldP spid="9" grpId="0"/>
      <p:bldP spid="9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Q2. Are the Data Consistent?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5715000"/>
            <a:ext cx="7162800" cy="838200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Inconsistency on 50% data items after removing </a:t>
            </a:r>
            <a:r>
              <a:rPr lang="en-US" altLang="zh-CN" sz="3200" i="1" dirty="0" err="1" smtClean="0">
                <a:ea typeface="SimSun" pitchFamily="2" charset="-122"/>
              </a:rPr>
              <a:t>StockSmart</a:t>
            </a:r>
            <a:endParaRPr lang="en-US" altLang="zh-CN" sz="3200" i="1" dirty="0" smtClean="0">
              <a:ea typeface="SimSun" pitchFamily="2" charset="-122"/>
            </a:endParaRPr>
          </a:p>
        </p:txBody>
      </p:sp>
      <p:pic>
        <p:nvPicPr>
          <p:cNvPr id="1044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443389"/>
            <a:ext cx="7467600" cy="4271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Q2. Are the Data Consistent? (II)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64344" y="5715000"/>
            <a:ext cx="8222456" cy="838200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Entropy measures distribution of different values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Quite low entropy: one value provided often among others</a:t>
            </a:r>
          </a:p>
        </p:txBody>
      </p:sp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2488" y="1371600"/>
            <a:ext cx="7439025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Q2. Are the Data Consistent? (III)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64344" y="5715000"/>
            <a:ext cx="8222456" cy="838200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Deviation measures difference of numerical values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High deviation: 13.4 for Stock, 13.1 min for Flight</a:t>
            </a:r>
          </a:p>
          <a:p>
            <a:pPr>
              <a:buFont typeface="Wingdings" pitchFamily="2" charset="2"/>
              <a:buChar char="q"/>
            </a:pPr>
            <a:endParaRPr lang="en-US" altLang="zh-CN" sz="3200" dirty="0" smtClean="0">
              <a:ea typeface="SimSun" pitchFamily="2" charset="-122"/>
            </a:endParaRPr>
          </a:p>
        </p:txBody>
      </p:sp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7725" y="1147763"/>
            <a:ext cx="7448550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Such Inconsistency?</a:t>
            </a:r>
            <a:br>
              <a:rPr lang="en-US" dirty="0" smtClean="0"/>
            </a:br>
            <a:r>
              <a:rPr lang="en-US" dirty="0" smtClean="0"/>
              <a:t>	— I. Semantic Ambiguity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121932"/>
            <a:ext cx="4779437" cy="2602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743200" y="2655332"/>
            <a:ext cx="2362200" cy="53340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524000" y="1676400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Yahoo! Finance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045732"/>
            <a:ext cx="3606298" cy="4431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5181600" y="3657600"/>
            <a:ext cx="3733800" cy="15240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181600" y="2895600"/>
            <a:ext cx="3733800" cy="15240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400800" y="1600200"/>
            <a:ext cx="18952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Nasdaq</a:t>
            </a:r>
            <a:endParaRPr lang="en-US" dirty="0" smtClean="0"/>
          </a:p>
        </p:txBody>
      </p:sp>
      <p:sp>
        <p:nvSpPr>
          <p:cNvPr id="16" name="Rectangular Callout 15"/>
          <p:cNvSpPr/>
          <p:nvPr/>
        </p:nvSpPr>
        <p:spPr>
          <a:xfrm>
            <a:off x="3581400" y="1447800"/>
            <a:ext cx="2819400" cy="457200"/>
          </a:xfrm>
          <a:prstGeom prst="wedgeRectCallout">
            <a:avLst>
              <a:gd name="adj1" fmla="val -17867"/>
              <a:gd name="adj2" fmla="val 2201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Day’s Range: 93.80-95.71</a:t>
            </a:r>
            <a:endParaRPr lang="en-US" dirty="0"/>
          </a:p>
        </p:txBody>
      </p:sp>
      <p:sp>
        <p:nvSpPr>
          <p:cNvPr id="17" name="Rectangular Callout 16"/>
          <p:cNvSpPr/>
          <p:nvPr/>
        </p:nvSpPr>
        <p:spPr>
          <a:xfrm>
            <a:off x="1524000" y="4800600"/>
            <a:ext cx="2667000" cy="457200"/>
          </a:xfrm>
          <a:prstGeom prst="wedgeRectCallout">
            <a:avLst>
              <a:gd name="adj1" fmla="val 62315"/>
              <a:gd name="adj2" fmla="val -3963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52wk Range: 25.38-95.71</a:t>
            </a:r>
            <a:endParaRPr lang="en-US" dirty="0"/>
          </a:p>
        </p:txBody>
      </p:sp>
      <p:sp>
        <p:nvSpPr>
          <p:cNvPr id="18" name="Rectangular Callout 17"/>
          <p:cNvSpPr/>
          <p:nvPr/>
        </p:nvSpPr>
        <p:spPr>
          <a:xfrm>
            <a:off x="2743200" y="5562600"/>
            <a:ext cx="2362200" cy="457200"/>
          </a:xfrm>
          <a:prstGeom prst="wedgeRectCallout">
            <a:avLst>
              <a:gd name="adj1" fmla="val 166216"/>
              <a:gd name="adj2" fmla="val -4292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52 Wk: 25.38-93.72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Such Inconsistency?</a:t>
            </a:r>
            <a:br>
              <a:rPr lang="en-US" dirty="0" smtClean="0"/>
            </a:br>
            <a:r>
              <a:rPr lang="en-US" dirty="0" smtClean="0"/>
              <a:t>	— II. Instance Ambiguity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4" y="1676400"/>
            <a:ext cx="4575291" cy="198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1" y="1597094"/>
            <a:ext cx="3352800" cy="508429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991523"/>
            <a:ext cx="3352800" cy="2692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685800" y="3962400"/>
            <a:ext cx="3582592" cy="381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33400" y="2209800"/>
            <a:ext cx="3399896" cy="38127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5410200" y="1676400"/>
            <a:ext cx="1992326" cy="2286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5638800" y="2667000"/>
            <a:ext cx="1992326" cy="2286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486400" y="4876800"/>
            <a:ext cx="1992326" cy="2286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762000" y="5791200"/>
            <a:ext cx="914400" cy="2286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/>
          <p:cNvCxnSpPr>
            <a:stCxn id="24" idx="3"/>
            <a:endCxn id="23" idx="1"/>
          </p:cNvCxnSpPr>
          <p:nvPr/>
        </p:nvCxnSpPr>
        <p:spPr>
          <a:xfrm flipV="1">
            <a:off x="1676400" y="4991100"/>
            <a:ext cx="3810000" cy="914400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Was I Motivated 5+ Years Ago?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315200" y="6535579"/>
            <a:ext cx="5389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7/2009</a:t>
            </a:r>
            <a:endParaRPr lang="en-US" sz="1000" dirty="0"/>
          </a:p>
        </p:txBody>
      </p:sp>
      <p:pic>
        <p:nvPicPr>
          <p:cNvPr id="264194" name="Picture 2"/>
          <p:cNvPicPr>
            <a:picLocks noChangeAspect="1" noChangeArrowheads="1"/>
          </p:cNvPicPr>
          <p:nvPr/>
        </p:nvPicPr>
        <p:blipFill>
          <a:blip r:embed="rId2" cstate="print"/>
          <a:srcRect l="32222" t="32558" r="7778" b="3256"/>
          <a:stretch>
            <a:fillRect/>
          </a:stretch>
        </p:blipFill>
        <p:spPr bwMode="auto">
          <a:xfrm>
            <a:off x="609600" y="1219200"/>
            <a:ext cx="82296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Group 13"/>
          <p:cNvGrpSpPr/>
          <p:nvPr/>
        </p:nvGrpSpPr>
        <p:grpSpPr>
          <a:xfrm>
            <a:off x="2057400" y="3352800"/>
            <a:ext cx="5105400" cy="537865"/>
            <a:chOff x="2057400" y="3352800"/>
            <a:chExt cx="5105400" cy="537865"/>
          </a:xfrm>
        </p:grpSpPr>
        <p:cxnSp>
          <p:nvCxnSpPr>
            <p:cNvPr id="9" name="Straight Arrow Connector 8"/>
            <p:cNvCxnSpPr/>
            <p:nvPr/>
          </p:nvCxnSpPr>
          <p:spPr>
            <a:xfrm flipV="1">
              <a:off x="2057400" y="3352800"/>
              <a:ext cx="5105400" cy="3810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5029200" y="3429000"/>
              <a:ext cx="80060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</a:rPr>
                <a:t>2007</a:t>
              </a:r>
              <a:endParaRPr lang="en-US" sz="2400" b="1" dirty="0">
                <a:solidFill>
                  <a:srgbClr val="C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Such Inconsistency?</a:t>
            </a:r>
            <a:br>
              <a:rPr lang="en-US" dirty="0" smtClean="0"/>
            </a:br>
            <a:r>
              <a:rPr lang="en-US" dirty="0" smtClean="0"/>
              <a:t>	— III. Out-of-Date Data</a:t>
            </a:r>
            <a:endParaRPr lang="en-US" sz="3200" dirty="0"/>
          </a:p>
        </p:txBody>
      </p:sp>
      <p:sp>
        <p:nvSpPr>
          <p:cNvPr id="14" name="Rectangle 13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82" y="1515630"/>
            <a:ext cx="4890212" cy="4079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Rectangle 24"/>
          <p:cNvSpPr/>
          <p:nvPr/>
        </p:nvSpPr>
        <p:spPr>
          <a:xfrm>
            <a:off x="1563495" y="3624432"/>
            <a:ext cx="2475105" cy="25851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836" y="3533775"/>
            <a:ext cx="4463763" cy="317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Rectangle 27"/>
          <p:cNvSpPr/>
          <p:nvPr/>
        </p:nvSpPr>
        <p:spPr>
          <a:xfrm>
            <a:off x="5601573" y="3972418"/>
            <a:ext cx="3390027" cy="24715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ular Callout 7"/>
          <p:cNvSpPr/>
          <p:nvPr/>
        </p:nvSpPr>
        <p:spPr>
          <a:xfrm>
            <a:off x="3657600" y="2971800"/>
            <a:ext cx="1295400" cy="457200"/>
          </a:xfrm>
          <a:prstGeom prst="wedgeRectCallout">
            <a:avLst>
              <a:gd name="adj1" fmla="val -55342"/>
              <a:gd name="adj2" fmla="val 1095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4:05 pm</a:t>
            </a:r>
            <a:endParaRPr lang="en-US" dirty="0"/>
          </a:p>
        </p:txBody>
      </p:sp>
      <p:sp>
        <p:nvSpPr>
          <p:cNvPr id="9" name="Rectangular Callout 8"/>
          <p:cNvSpPr/>
          <p:nvPr/>
        </p:nvSpPr>
        <p:spPr>
          <a:xfrm>
            <a:off x="7696200" y="3048000"/>
            <a:ext cx="1295400" cy="457200"/>
          </a:xfrm>
          <a:prstGeom prst="wedgeRectCallout">
            <a:avLst>
              <a:gd name="adj1" fmla="val 12755"/>
              <a:gd name="adj2" fmla="val 154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3:57 pm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Such Inconsistency?</a:t>
            </a:r>
            <a:br>
              <a:rPr lang="en-US" dirty="0" smtClean="0"/>
            </a:br>
            <a:r>
              <a:rPr lang="en-US" dirty="0" smtClean="0"/>
              <a:t>	— IV. Unit Error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450" y="1352550"/>
            <a:ext cx="3257550" cy="527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45"/>
          <a:stretch>
            <a:fillRect/>
          </a:stretch>
        </p:blipFill>
        <p:spPr bwMode="auto">
          <a:xfrm>
            <a:off x="762000" y="1538563"/>
            <a:ext cx="3810000" cy="501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1676400" y="5715000"/>
            <a:ext cx="2971800" cy="1603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953249" y="6200775"/>
            <a:ext cx="1409515" cy="2286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ular Callout 12"/>
          <p:cNvSpPr/>
          <p:nvPr/>
        </p:nvSpPr>
        <p:spPr>
          <a:xfrm>
            <a:off x="3810000" y="4038600"/>
            <a:ext cx="1295400" cy="457200"/>
          </a:xfrm>
          <a:prstGeom prst="wedgeRectCallout">
            <a:avLst>
              <a:gd name="adj1" fmla="val -28768"/>
              <a:gd name="adj2" fmla="val 2977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76,821,000</a:t>
            </a:r>
            <a:endParaRPr lang="en-US" dirty="0"/>
          </a:p>
        </p:txBody>
      </p:sp>
      <p:sp>
        <p:nvSpPr>
          <p:cNvPr id="14" name="Rectangular Callout 13"/>
          <p:cNvSpPr/>
          <p:nvPr/>
        </p:nvSpPr>
        <p:spPr>
          <a:xfrm>
            <a:off x="5257800" y="3657600"/>
            <a:ext cx="1295400" cy="457200"/>
          </a:xfrm>
          <a:prstGeom prst="wedgeRectCallout">
            <a:avLst>
              <a:gd name="adj1" fmla="val 93309"/>
              <a:gd name="adj2" fmla="val 4930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76.82B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Such Inconsistency?</a:t>
            </a:r>
            <a:br>
              <a:rPr lang="en-US" dirty="0" smtClean="0"/>
            </a:br>
            <a:r>
              <a:rPr lang="en-US" dirty="0" smtClean="0"/>
              <a:t>	— V. Pure Error</a:t>
            </a:r>
            <a:endParaRPr lang="en-US" sz="3200" dirty="0"/>
          </a:p>
        </p:txBody>
      </p:sp>
      <p:sp>
        <p:nvSpPr>
          <p:cNvPr id="13" name="Rectangle 12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28" y="2286000"/>
            <a:ext cx="274406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331" y="2268984"/>
            <a:ext cx="3654865" cy="3446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64"/>
          <a:stretch>
            <a:fillRect/>
          </a:stretch>
        </p:blipFill>
        <p:spPr bwMode="auto">
          <a:xfrm>
            <a:off x="6019800" y="2590800"/>
            <a:ext cx="2783897" cy="3152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ounded Rectangle 16"/>
          <p:cNvSpPr/>
          <p:nvPr/>
        </p:nvSpPr>
        <p:spPr>
          <a:xfrm>
            <a:off x="1066800" y="4343400"/>
            <a:ext cx="990600" cy="2286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3048000" y="5334000"/>
            <a:ext cx="762000" cy="2286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5943600" y="4038600"/>
            <a:ext cx="495300" cy="3810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914400" y="1828800"/>
            <a:ext cx="1493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FlightView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810000" y="1828800"/>
            <a:ext cx="1493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FlightAware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934200" y="2133600"/>
            <a:ext cx="1493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Orbitz</a:t>
            </a:r>
            <a:endParaRPr lang="en-US" dirty="0"/>
          </a:p>
        </p:txBody>
      </p:sp>
      <p:sp>
        <p:nvSpPr>
          <p:cNvPr id="25" name="Rounded Rectangle 24"/>
          <p:cNvSpPr/>
          <p:nvPr/>
        </p:nvSpPr>
        <p:spPr>
          <a:xfrm>
            <a:off x="1066800" y="3429000"/>
            <a:ext cx="990600" cy="2286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5943600" y="5257800"/>
            <a:ext cx="495300" cy="3810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3048000" y="5520068"/>
            <a:ext cx="762000" cy="2286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ular Callout 19"/>
          <p:cNvSpPr/>
          <p:nvPr/>
        </p:nvSpPr>
        <p:spPr>
          <a:xfrm>
            <a:off x="838200" y="2895600"/>
            <a:ext cx="1295400" cy="457200"/>
          </a:xfrm>
          <a:prstGeom prst="wedgeRectCallout">
            <a:avLst>
              <a:gd name="adj1" fmla="val 15246"/>
              <a:gd name="adj2" fmla="val 6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6:15 PM</a:t>
            </a:r>
            <a:endParaRPr lang="en-US" dirty="0"/>
          </a:p>
        </p:txBody>
      </p:sp>
      <p:sp>
        <p:nvSpPr>
          <p:cNvPr id="21" name="Rectangular Callout 20"/>
          <p:cNvSpPr/>
          <p:nvPr/>
        </p:nvSpPr>
        <p:spPr>
          <a:xfrm>
            <a:off x="4191000" y="3886200"/>
            <a:ext cx="1295400" cy="457200"/>
          </a:xfrm>
          <a:prstGeom prst="wedgeRectCallout">
            <a:avLst>
              <a:gd name="adj1" fmla="val -90221"/>
              <a:gd name="adj2" fmla="val 26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6:15 PM</a:t>
            </a:r>
            <a:endParaRPr lang="en-US" dirty="0"/>
          </a:p>
        </p:txBody>
      </p:sp>
      <p:sp>
        <p:nvSpPr>
          <p:cNvPr id="28" name="Rectangular Callout 27"/>
          <p:cNvSpPr/>
          <p:nvPr/>
        </p:nvSpPr>
        <p:spPr>
          <a:xfrm>
            <a:off x="7543800" y="3581400"/>
            <a:ext cx="1295400" cy="457200"/>
          </a:xfrm>
          <a:prstGeom prst="wedgeRectCallout">
            <a:avLst>
              <a:gd name="adj1" fmla="val -135065"/>
              <a:gd name="adj2" fmla="val 577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6:22 PM</a:t>
            </a:r>
            <a:endParaRPr lang="en-US" dirty="0"/>
          </a:p>
        </p:txBody>
      </p:sp>
      <p:sp>
        <p:nvSpPr>
          <p:cNvPr id="29" name="Rectangular Callout 28"/>
          <p:cNvSpPr/>
          <p:nvPr/>
        </p:nvSpPr>
        <p:spPr>
          <a:xfrm>
            <a:off x="990600" y="5791200"/>
            <a:ext cx="1295400" cy="457200"/>
          </a:xfrm>
          <a:prstGeom prst="wedgeRectCallout">
            <a:avLst>
              <a:gd name="adj1" fmla="val 25211"/>
              <a:gd name="adj2" fmla="val -3116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9:40 PM</a:t>
            </a:r>
            <a:endParaRPr lang="en-US" dirty="0"/>
          </a:p>
        </p:txBody>
      </p:sp>
      <p:sp>
        <p:nvSpPr>
          <p:cNvPr id="30" name="Rectangular Callout 29"/>
          <p:cNvSpPr/>
          <p:nvPr/>
        </p:nvSpPr>
        <p:spPr>
          <a:xfrm>
            <a:off x="3810000" y="6019800"/>
            <a:ext cx="1295400" cy="457200"/>
          </a:xfrm>
          <a:prstGeom prst="wedgeRectCallout">
            <a:avLst>
              <a:gd name="adj1" fmla="val -52851"/>
              <a:gd name="adj2" fmla="val -1069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8:33 PM</a:t>
            </a:r>
            <a:endParaRPr lang="en-US" dirty="0"/>
          </a:p>
        </p:txBody>
      </p:sp>
      <p:sp>
        <p:nvSpPr>
          <p:cNvPr id="31" name="Rectangular Callout 30"/>
          <p:cNvSpPr/>
          <p:nvPr/>
        </p:nvSpPr>
        <p:spPr>
          <a:xfrm>
            <a:off x="7391400" y="5867400"/>
            <a:ext cx="1295400" cy="457200"/>
          </a:xfrm>
          <a:prstGeom prst="wedgeRectCallout">
            <a:avLst>
              <a:gd name="adj1" fmla="val -125100"/>
              <a:gd name="adj2" fmla="val -99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9:54 PM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5" grpId="0" animBg="1"/>
      <p:bldP spid="26" grpId="0" animBg="1"/>
      <p:bldP spid="27" grpId="0" animBg="1"/>
      <p:bldP spid="20" grpId="0" animBg="1"/>
      <p:bldP spid="21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Such Inconsistency?</a:t>
            </a:r>
            <a:endParaRPr lang="en-US" sz="3200" dirty="0"/>
          </a:p>
        </p:txBody>
      </p:sp>
      <p:sp>
        <p:nvSpPr>
          <p:cNvPr id="13" name="Rectangle 12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75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0" y="1281113"/>
            <a:ext cx="7429500" cy="429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Content Placeholder 2"/>
          <p:cNvSpPr>
            <a:spLocks noGrp="1"/>
          </p:cNvSpPr>
          <p:nvPr>
            <p:ph sz="half" idx="1"/>
          </p:nvPr>
        </p:nvSpPr>
        <p:spPr>
          <a:xfrm>
            <a:off x="685800" y="5715000"/>
            <a:ext cx="8001000" cy="838200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Random sample of 20 data items and 5 items with the largest #values in each domain</a:t>
            </a:r>
            <a:endParaRPr lang="en-US" altLang="zh-CN" sz="3200" i="1" dirty="0" smtClean="0"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Q3. Is Each Source of High Accuracy?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685800" y="5257800"/>
            <a:ext cx="8077200" cy="1600200"/>
          </a:xfrm>
          <a:solidFill>
            <a:schemeClr val="bg1"/>
          </a:solidFill>
        </p:spPr>
        <p:txBody>
          <a:bodyPr>
            <a:normAutofit fontScale="3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6400" dirty="0" smtClean="0">
                <a:ea typeface="SimSun" pitchFamily="2" charset="-122"/>
              </a:rPr>
              <a:t>Not high on average: </a:t>
            </a:r>
            <a:r>
              <a:rPr lang="en-US" altLang="zh-CN" sz="5500" dirty="0" smtClean="0">
                <a:ea typeface="SimSun" pitchFamily="2" charset="-122"/>
              </a:rPr>
              <a:t>.86 for Stock and .8 for Flight</a:t>
            </a:r>
            <a:endParaRPr lang="en-US" altLang="zh-CN" sz="4400" dirty="0" smtClean="0">
              <a:ea typeface="SimSun" pitchFamily="2" charset="-122"/>
            </a:endParaRPr>
          </a:p>
          <a:p>
            <a:pPr>
              <a:buFont typeface="Wingdings" pitchFamily="2" charset="2"/>
              <a:buChar char="q"/>
            </a:pPr>
            <a:r>
              <a:rPr lang="en-US" altLang="zh-CN" sz="6400" dirty="0" smtClean="0">
                <a:ea typeface="SimSun" pitchFamily="2" charset="-122"/>
              </a:rPr>
              <a:t>Gold standard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5400" dirty="0" smtClean="0">
                <a:ea typeface="SimSun" pitchFamily="2" charset="-122"/>
              </a:rPr>
              <a:t>Stock: vote on data from </a:t>
            </a:r>
            <a:r>
              <a:rPr lang="en-US" altLang="zh-CN" sz="5400" i="1" dirty="0" smtClean="0">
                <a:ea typeface="SimSun" pitchFamily="2" charset="-122"/>
              </a:rPr>
              <a:t>Google Finance, Yahoo! Finance, MSN Money, NASDAQ, Bloomberg</a:t>
            </a:r>
            <a:endParaRPr lang="en-US" altLang="zh-CN" sz="5400" dirty="0" smtClean="0">
              <a:ea typeface="SimSun" pitchFamily="2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en-US" altLang="zh-CN" sz="5500" dirty="0" smtClean="0">
                <a:ea typeface="SimSun" pitchFamily="2" charset="-122"/>
              </a:rPr>
              <a:t>Flight: from airline websites</a:t>
            </a:r>
          </a:p>
          <a:p>
            <a:pPr lvl="1">
              <a:buFont typeface="Wingdings" pitchFamily="2" charset="2"/>
              <a:buChar char="q"/>
            </a:pPr>
            <a:endParaRPr lang="en-US" altLang="zh-CN" sz="5000" dirty="0" smtClean="0">
              <a:ea typeface="SimSun" pitchFamily="2" charset="-122"/>
            </a:endParaRPr>
          </a:p>
        </p:txBody>
      </p:sp>
      <p:sp>
        <p:nvSpPr>
          <p:cNvPr id="9" name="Text Box 76"/>
          <p:cNvSpPr txBox="1">
            <a:spLocks noChangeArrowheads="1"/>
          </p:cNvSpPr>
          <p:nvPr/>
        </p:nvSpPr>
        <p:spPr bwMode="auto">
          <a:xfrm>
            <a:off x="7696200" y="381000"/>
            <a:ext cx="685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6000" dirty="0" smtClean="0">
                <a:solidFill>
                  <a:srgbClr val="C00000"/>
                </a:solidFill>
                <a:sym typeface="Wingdings"/>
              </a:rPr>
              <a:t></a:t>
            </a:r>
            <a:endParaRPr lang="en-US" sz="6000" dirty="0">
              <a:solidFill>
                <a:srgbClr val="C00000"/>
              </a:solidFill>
              <a:sym typeface="Wingdings" pitchFamily="2" charset="2"/>
            </a:endParaRPr>
          </a:p>
        </p:txBody>
      </p:sp>
      <p:pic>
        <p:nvPicPr>
          <p:cNvPr id="1085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295400"/>
            <a:ext cx="6381750" cy="3804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 animBg="1"/>
      <p:bldP spid="9" grpId="0"/>
      <p:bldP spid="9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Q3-2. Are Authoritative Sources of High Accuracy?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Box 76"/>
          <p:cNvSpPr txBox="1">
            <a:spLocks noChangeArrowheads="1"/>
          </p:cNvSpPr>
          <p:nvPr/>
        </p:nvSpPr>
        <p:spPr bwMode="auto">
          <a:xfrm>
            <a:off x="7772400" y="685800"/>
            <a:ext cx="685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6000" dirty="0" smtClean="0">
                <a:solidFill>
                  <a:srgbClr val="C00000"/>
                </a:solidFill>
                <a:sym typeface="Wingdings"/>
              </a:rPr>
              <a:t></a:t>
            </a:r>
            <a:endParaRPr lang="en-US" sz="6000" dirty="0">
              <a:solidFill>
                <a:srgbClr val="C00000"/>
              </a:solidFill>
              <a:sym typeface="Wingdings" pitchFamily="2" charset="2"/>
            </a:endParaRPr>
          </a:p>
        </p:txBody>
      </p:sp>
      <p:pic>
        <p:nvPicPr>
          <p:cNvPr id="109570" name="Picture 2"/>
          <p:cNvPicPr>
            <a:picLocks noChangeAspect="1" noChangeArrowheads="1"/>
          </p:cNvPicPr>
          <p:nvPr/>
        </p:nvPicPr>
        <p:blipFill>
          <a:blip r:embed="rId2" cstate="print"/>
          <a:srcRect t="2201"/>
          <a:stretch>
            <a:fillRect/>
          </a:stretch>
        </p:blipFill>
        <p:spPr bwMode="auto">
          <a:xfrm>
            <a:off x="685800" y="1828800"/>
            <a:ext cx="7503924" cy="338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85800" y="5410200"/>
            <a:ext cx="8001000" cy="114300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Reasonable but not so high accuracy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Medium coverage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1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Q4. Is There Copying or Data Sharing Between Web Sources?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76"/>
          <p:cNvSpPr txBox="1">
            <a:spLocks noChangeArrowheads="1"/>
          </p:cNvSpPr>
          <p:nvPr/>
        </p:nvSpPr>
        <p:spPr bwMode="auto">
          <a:xfrm>
            <a:off x="7696200" y="685800"/>
            <a:ext cx="1066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6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 l="15556" t="16744" r="41111" b="4186"/>
          <a:stretch>
            <a:fillRect/>
          </a:stretch>
        </p:blipFill>
        <p:spPr bwMode="auto">
          <a:xfrm>
            <a:off x="685800" y="1524000"/>
            <a:ext cx="4038600" cy="440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/>
          <a:srcRect t="16585" r="50474"/>
          <a:stretch>
            <a:fillRect/>
          </a:stretch>
        </p:blipFill>
        <p:spPr bwMode="auto">
          <a:xfrm>
            <a:off x="1600200" y="1752600"/>
            <a:ext cx="4191000" cy="4215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 cstate="print"/>
          <a:srcRect t="16534" r="50271" b="5303"/>
          <a:stretch>
            <a:fillRect/>
          </a:stretch>
        </p:blipFill>
        <p:spPr bwMode="auto">
          <a:xfrm>
            <a:off x="2590800" y="1981200"/>
            <a:ext cx="4221126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4" cstate="print"/>
          <a:srcRect l="13274" t="16670" r="38053"/>
          <a:stretch>
            <a:fillRect/>
          </a:stretch>
        </p:blipFill>
        <p:spPr bwMode="auto">
          <a:xfrm>
            <a:off x="3429000" y="2133600"/>
            <a:ext cx="4191000" cy="4285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5" cstate="print"/>
          <a:srcRect t="16788" r="61638"/>
          <a:stretch>
            <a:fillRect/>
          </a:stretch>
        </p:blipFill>
        <p:spPr bwMode="auto">
          <a:xfrm>
            <a:off x="4724400" y="2438400"/>
            <a:ext cx="3352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Q4-2. Is Copying or Data Sharing Mainly on Accurate Data?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Box 76"/>
          <p:cNvSpPr txBox="1">
            <a:spLocks noChangeArrowheads="1"/>
          </p:cNvSpPr>
          <p:nvPr/>
        </p:nvSpPr>
        <p:spPr bwMode="auto">
          <a:xfrm>
            <a:off x="8001000" y="685800"/>
            <a:ext cx="685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6000" dirty="0" smtClean="0">
                <a:solidFill>
                  <a:srgbClr val="C00000"/>
                </a:solidFill>
                <a:sym typeface="Wingdings"/>
              </a:rPr>
              <a:t></a:t>
            </a:r>
            <a:endParaRPr lang="en-US" sz="6000" dirty="0">
              <a:solidFill>
                <a:srgbClr val="C00000"/>
              </a:solidFill>
              <a:sym typeface="Wingdings" pitchFamily="2" charset="2"/>
            </a:endParaRPr>
          </a:p>
        </p:txBody>
      </p:sp>
      <p:pic>
        <p:nvPicPr>
          <p:cNvPr id="1105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1" y="1970527"/>
            <a:ext cx="8991599" cy="2982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8001000" y="1828800"/>
            <a:ext cx="838200" cy="31242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95600"/>
            <a:ext cx="8458200" cy="1974059"/>
          </a:xfrm>
        </p:spPr>
        <p:txBody>
          <a:bodyPr/>
          <a:lstStyle/>
          <a:p>
            <a:pPr algn="ctr"/>
            <a:r>
              <a:rPr lang="en-US" sz="4800" dirty="0" smtClean="0"/>
              <a:t>How to Resolve Inconsistency</a:t>
            </a:r>
            <a:br>
              <a:rPr lang="en-US" sz="4800" dirty="0" smtClean="0"/>
            </a:br>
            <a:r>
              <a:rPr lang="en-US" sz="4800" dirty="0" smtClean="0"/>
              <a:t>(</a:t>
            </a:r>
            <a:r>
              <a:rPr lang="en-US" sz="4800" i="1" dirty="0" smtClean="0"/>
              <a:t>Data Fusion</a:t>
            </a:r>
            <a:r>
              <a:rPr lang="en-US" sz="4800" dirty="0" smtClean="0"/>
              <a:t>)?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Baseline Solution: Voting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399" y="1219200"/>
            <a:ext cx="6583321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685800" y="5486400"/>
            <a:ext cx="8077200" cy="1219200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1800" dirty="0" smtClean="0">
                <a:ea typeface="SimSun" pitchFamily="2" charset="-122"/>
              </a:rPr>
              <a:t>Only 70% correct values are provided by over half of the sources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1800" dirty="0" smtClean="0">
                <a:ea typeface="SimSun" pitchFamily="2" charset="-122"/>
              </a:rPr>
              <a:t>Voting precision: 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1600" dirty="0" smtClean="0">
                <a:ea typeface="SimSun" pitchFamily="2" charset="-122"/>
              </a:rPr>
              <a:t>.908 for Stock; i.e., wrong values for 1500 data items 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1600" dirty="0" smtClean="0">
                <a:ea typeface="SimSun" pitchFamily="2" charset="-122"/>
              </a:rPr>
              <a:t>.864 for Flight; i.e., wrong values for 1000 data items</a:t>
            </a:r>
            <a:endParaRPr lang="en-US" altLang="zh-CN" sz="1400" dirty="0" smtClean="0"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Was I Motivated? –Erroneous Info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 l="24900" t="15392" r="7041" b="13084"/>
          <a:stretch>
            <a:fillRect/>
          </a:stretch>
        </p:blipFill>
        <p:spPr bwMode="auto">
          <a:xfrm>
            <a:off x="1219200" y="1143000"/>
            <a:ext cx="66294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3124200"/>
            <a:ext cx="762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7315200" y="6535579"/>
            <a:ext cx="5389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7/2009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Improvement I. </a:t>
            </a:r>
            <a:r>
              <a:rPr lang="en-US" sz="3600" dirty="0" smtClean="0"/>
              <a:t>Leveraging Source Accuracy</a:t>
            </a:r>
            <a:endParaRPr lang="en-US" sz="28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362200" y="1295400"/>
          <a:ext cx="4445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Stonebraker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Berkeley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MIT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Dewitt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MSR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MSR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UWisc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Bernstein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MSR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MSR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MSR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Carey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UCI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AT&amp;T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Halevy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Google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Google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UW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Improvement I. </a:t>
            </a:r>
            <a:r>
              <a:rPr lang="en-US" sz="3600" dirty="0" smtClean="0"/>
              <a:t>Leveraging Source Accuracy</a:t>
            </a:r>
            <a:endParaRPr lang="en-US" sz="28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362200" y="1295400"/>
          <a:ext cx="4445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Stonebraker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Berkeley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Dewitt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UWisc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Bernstein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Carey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UCI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AT&amp;T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Halevy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UW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914400" y="6248400"/>
            <a:ext cx="7848600" cy="457200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US" altLang="zh-CN" dirty="0" smtClean="0">
                <a:solidFill>
                  <a:schemeClr val="tx1"/>
                </a:solidFill>
              </a:rPr>
              <a:t>Naïve voting obtains an accuracy of 80%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228600" y="2590800"/>
            <a:ext cx="1981200" cy="685800"/>
          </a:xfrm>
          <a:prstGeom prst="wedgeRoundRectCallout">
            <a:avLst>
              <a:gd name="adj1" fmla="val 141958"/>
              <a:gd name="adj2" fmla="val -19796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Higher accuracy;</a:t>
            </a:r>
          </a:p>
          <a:p>
            <a:pPr algn="ctr"/>
            <a:r>
              <a:rPr lang="en-US" dirty="0" smtClean="0"/>
              <a:t>More trustable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Improvement I. </a:t>
            </a:r>
            <a:r>
              <a:rPr lang="en-US" sz="3600" dirty="0" smtClean="0"/>
              <a:t>Leveraging Source Accuracy</a:t>
            </a:r>
            <a:endParaRPr lang="en-US" sz="28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362200" y="1295400"/>
          <a:ext cx="4445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Stonebraker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Berkeley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Dewitt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UWisc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Bernstein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Carey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UCI</a:t>
                      </a:r>
                      <a:endParaRPr lang="en-US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AT&amp;T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Halevy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UW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914400" y="6248400"/>
            <a:ext cx="7848600" cy="457200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US" altLang="zh-CN" dirty="0" smtClean="0">
                <a:solidFill>
                  <a:schemeClr val="tx1"/>
                </a:solidFill>
              </a:rPr>
              <a:t>Considering accuracy obtains an accuracy of 100%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228600" y="2590800"/>
            <a:ext cx="1981200" cy="685800"/>
          </a:xfrm>
          <a:prstGeom prst="wedgeRoundRectCallout">
            <a:avLst>
              <a:gd name="adj1" fmla="val 141958"/>
              <a:gd name="adj2" fmla="val -19796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Higher accuracy;</a:t>
            </a:r>
          </a:p>
          <a:p>
            <a:pPr algn="ctr"/>
            <a:r>
              <a:rPr lang="en-US" dirty="0" smtClean="0"/>
              <a:t>More trustable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1447800" y="4114800"/>
            <a:ext cx="7162800" cy="1524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Challenges: </a:t>
            </a:r>
          </a:p>
          <a:p>
            <a:pPr marL="514350" indent="-514350">
              <a:buAutoNum type="arabicPeriod"/>
            </a:pPr>
            <a:r>
              <a:rPr lang="en-US" sz="2800" dirty="0" smtClean="0">
                <a:solidFill>
                  <a:schemeClr val="bg1"/>
                </a:solidFill>
              </a:rPr>
              <a:t>How to decide source accuracy?</a:t>
            </a:r>
          </a:p>
          <a:p>
            <a:pPr marL="514350" indent="-514350"/>
            <a:r>
              <a:rPr lang="en-US" sz="2800" dirty="0" smtClean="0">
                <a:solidFill>
                  <a:schemeClr val="bg1"/>
                </a:solidFill>
              </a:rPr>
              <a:t>2.   How to leverage accuracy in voting?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Computing Source Accuracy</a:t>
            </a:r>
            <a:endParaRPr lang="en-US" sz="2800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371600"/>
            <a:ext cx="8001000" cy="518160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Source Accuracy: A(S)</a:t>
            </a:r>
          </a:p>
          <a:p>
            <a:pPr>
              <a:buFont typeface="Wingdings" pitchFamily="2" charset="2"/>
              <a:buChar char="q"/>
            </a:pPr>
            <a:endParaRPr lang="en-US" altLang="zh-CN" sz="3200" dirty="0" smtClean="0">
              <a:ea typeface="SimSun" pitchFamily="2" charset="-122"/>
            </a:endParaRPr>
          </a:p>
          <a:p>
            <a:pPr>
              <a:buFont typeface="Wingdings" pitchFamily="2" charset="2"/>
              <a:buChar char="q"/>
            </a:pPr>
            <a:endParaRPr lang="en-US" altLang="zh-CN" sz="3200" dirty="0" smtClean="0">
              <a:ea typeface="SimSun" pitchFamily="2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en-US" sz="2800" dirty="0" smtClean="0"/>
              <a:t>	         -values provided by S</a:t>
            </a:r>
          </a:p>
          <a:p>
            <a:pPr lvl="1">
              <a:buFont typeface="Wingdings" pitchFamily="2" charset="2"/>
              <a:buChar char="q"/>
            </a:pPr>
            <a:r>
              <a:rPr lang="en-US" sz="2800" dirty="0" smtClean="0"/>
              <a:t> </a:t>
            </a:r>
            <a:r>
              <a:rPr lang="en-US" sz="2800" i="1" dirty="0" smtClean="0"/>
              <a:t>P(v)</a:t>
            </a:r>
            <a:r>
              <a:rPr lang="en-US" sz="2800" dirty="0" smtClean="0"/>
              <a:t>-pr of value v being true</a:t>
            </a:r>
          </a:p>
          <a:p>
            <a:pPr>
              <a:buFont typeface="Wingdings" pitchFamily="2" charset="2"/>
              <a:buChar char="q"/>
            </a:pPr>
            <a:endParaRPr lang="en-US" altLang="zh-CN" sz="3200" dirty="0" smtClean="0">
              <a:ea typeface="SimSun" pitchFamily="2" charset="-122"/>
            </a:endParaRPr>
          </a:p>
          <a:p>
            <a:pPr marL="0" lvl="1" indent="0">
              <a:spcBef>
                <a:spcPts val="700"/>
              </a:spcBef>
              <a:buClrTx/>
              <a:buSzPct val="95000"/>
              <a:buNone/>
            </a:pPr>
            <a:r>
              <a:rPr lang="en-US" sz="3600" dirty="0" smtClean="0">
                <a:solidFill>
                  <a:srgbClr val="C00000"/>
                </a:solidFill>
              </a:rPr>
              <a:t>	</a:t>
            </a:r>
            <a:endParaRPr lang="en-US" sz="3600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q"/>
            </a:pPr>
            <a:endParaRPr lang="en-US" altLang="zh-CN" sz="3200" dirty="0" smtClean="0">
              <a:ea typeface="SimSun" pitchFamily="2" charset="-122"/>
            </a:endParaRPr>
          </a:p>
        </p:txBody>
      </p:sp>
      <p:graphicFrame>
        <p:nvGraphicFramePr>
          <p:cNvPr id="114692" name="Object 4"/>
          <p:cNvGraphicFramePr>
            <a:graphicFrameLocks noChangeAspect="1"/>
          </p:cNvGraphicFramePr>
          <p:nvPr/>
        </p:nvGraphicFramePr>
        <p:xfrm>
          <a:off x="1752599" y="1981200"/>
          <a:ext cx="2743201" cy="8286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22" name="Equation" r:id="rId4" imgW="1091880" imgH="330120" progId="Equation.3">
                  <p:embed/>
                </p:oleObj>
              </mc:Choice>
              <mc:Fallback>
                <p:oleObj name="Equation" r:id="rId4" imgW="1091880" imgH="33012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599" y="1981200"/>
                        <a:ext cx="2743201" cy="82865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4693" name="Object 5"/>
          <p:cNvGraphicFramePr>
            <a:graphicFrameLocks noChangeAspect="1"/>
          </p:cNvGraphicFramePr>
          <p:nvPr/>
        </p:nvGraphicFramePr>
        <p:xfrm>
          <a:off x="1600200" y="3124200"/>
          <a:ext cx="685800" cy="4639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23" name="Equation" r:id="rId6" imgW="355320" imgH="241200" progId="Equation.3">
                  <p:embed/>
                </p:oleObj>
              </mc:Choice>
              <mc:Fallback>
                <p:oleObj name="Equation" r:id="rId6" imgW="355320" imgH="2412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3124200"/>
                        <a:ext cx="685800" cy="46392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2971800" y="4495800"/>
            <a:ext cx="3581400" cy="6858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How to compute P(v)?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Applying Source Accuracy in Data Fusion</a:t>
            </a:r>
            <a:endParaRPr lang="en-US" sz="2800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371600"/>
            <a:ext cx="8001000" cy="5181600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100" dirty="0" smtClean="0"/>
              <a:t>Input: 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/>
              <a:t>Data item D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/>
              <a:t>Dom(D)={v</a:t>
            </a:r>
            <a:r>
              <a:rPr lang="en-US" altLang="zh-CN" sz="2800" baseline="-25000" dirty="0" smtClean="0"/>
              <a:t>0</a:t>
            </a:r>
            <a:r>
              <a:rPr lang="en-US" altLang="zh-CN" sz="2800" dirty="0" smtClean="0"/>
              <a:t>,v</a:t>
            </a:r>
            <a:r>
              <a:rPr lang="en-US" altLang="zh-CN" sz="2800" baseline="-25000" dirty="0" smtClean="0"/>
              <a:t>1</a:t>
            </a:r>
            <a:r>
              <a:rPr lang="en-US" altLang="zh-CN" sz="2800" dirty="0" smtClean="0"/>
              <a:t>,…,</a:t>
            </a:r>
            <a:r>
              <a:rPr lang="en-US" altLang="zh-CN" sz="2800" dirty="0" err="1" smtClean="0"/>
              <a:t>v</a:t>
            </a:r>
            <a:r>
              <a:rPr lang="en-US" altLang="zh-CN" sz="2800" baseline="-25000" dirty="0" err="1" smtClean="0"/>
              <a:t>n</a:t>
            </a:r>
            <a:r>
              <a:rPr lang="en-US" altLang="zh-CN" sz="2800" dirty="0" smtClean="0"/>
              <a:t>}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/>
              <a:t>Observation </a:t>
            </a:r>
            <a:r>
              <a:rPr lang="az-Cyrl-AZ" altLang="zh-CN" sz="2800" dirty="0" smtClean="0"/>
              <a:t>Ф</a:t>
            </a:r>
            <a:r>
              <a:rPr lang="en-US" altLang="zh-CN" sz="2800" dirty="0" smtClean="0"/>
              <a:t> on D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100" dirty="0" smtClean="0"/>
              <a:t>Output: Pr(</a:t>
            </a:r>
            <a:r>
              <a:rPr lang="en-US" altLang="zh-CN" sz="3200" dirty="0" smtClean="0"/>
              <a:t>v</a:t>
            </a:r>
            <a:r>
              <a:rPr lang="en-US" altLang="zh-CN" sz="3200" baseline="-25000" dirty="0" smtClean="0"/>
              <a:t>i</a:t>
            </a:r>
            <a:r>
              <a:rPr lang="en-US" altLang="zh-CN" sz="3100" dirty="0" smtClean="0">
                <a:sym typeface="Symbol"/>
              </a:rPr>
              <a:t> true|</a:t>
            </a:r>
            <a:r>
              <a:rPr lang="az-Cyrl-AZ" altLang="zh-CN" sz="3100" dirty="0" smtClean="0"/>
              <a:t>Ф</a:t>
            </a:r>
            <a:r>
              <a:rPr lang="en-US" altLang="zh-CN" sz="3100" dirty="0" smtClean="0"/>
              <a:t>) for each </a:t>
            </a:r>
            <a:r>
              <a:rPr lang="en-US" altLang="zh-CN" sz="3100" dirty="0" err="1" smtClean="0"/>
              <a:t>i</a:t>
            </a:r>
            <a:r>
              <a:rPr lang="en-US" altLang="zh-CN" sz="3100" dirty="0" smtClean="0"/>
              <a:t>=0,…, n </a:t>
            </a:r>
            <a:r>
              <a:rPr lang="en-US" altLang="zh-CN" sz="2600" dirty="0" smtClean="0"/>
              <a:t>(sum up to 1)</a:t>
            </a:r>
            <a:endParaRPr lang="en-US" altLang="zh-CN" sz="3100" dirty="0" smtClean="0"/>
          </a:p>
          <a:p>
            <a:pPr>
              <a:buFont typeface="Wingdings" pitchFamily="2" charset="2"/>
              <a:buChar char="q"/>
            </a:pPr>
            <a:r>
              <a:rPr lang="en-US" altLang="zh-CN" sz="3100" dirty="0" smtClean="0"/>
              <a:t>According to the </a:t>
            </a:r>
            <a:r>
              <a:rPr lang="en-US" altLang="zh-CN" sz="3100" dirty="0" err="1" smtClean="0"/>
              <a:t>Bayes</a:t>
            </a:r>
            <a:r>
              <a:rPr lang="en-US" altLang="zh-CN" sz="3100" dirty="0" smtClean="0"/>
              <a:t> Rule, we need to know</a:t>
            </a:r>
            <a:br>
              <a:rPr lang="en-US" altLang="zh-CN" sz="3100" dirty="0" smtClean="0"/>
            </a:br>
            <a:r>
              <a:rPr lang="en-US" altLang="zh-CN" sz="3100" dirty="0" smtClean="0"/>
              <a:t>Pr(</a:t>
            </a:r>
            <a:r>
              <a:rPr lang="az-Cyrl-AZ" altLang="zh-CN" sz="3100" dirty="0" smtClean="0"/>
              <a:t>Ф</a:t>
            </a:r>
            <a:r>
              <a:rPr lang="en-US" altLang="zh-CN" sz="3100" dirty="0" smtClean="0"/>
              <a:t>|</a:t>
            </a:r>
            <a:r>
              <a:rPr lang="en-US" altLang="zh-CN" sz="2800" dirty="0" smtClean="0"/>
              <a:t>v</a:t>
            </a:r>
            <a:r>
              <a:rPr lang="en-US" altLang="zh-CN" sz="2800" baseline="-25000" dirty="0" smtClean="0"/>
              <a:t>i </a:t>
            </a:r>
            <a:r>
              <a:rPr lang="en-US" altLang="zh-CN" sz="3100" dirty="0" smtClean="0">
                <a:sym typeface="Symbol"/>
              </a:rPr>
              <a:t>true)</a:t>
            </a:r>
          </a:p>
          <a:p>
            <a:pPr lvl="1"/>
            <a:r>
              <a:rPr lang="en-US" dirty="0" smtClean="0"/>
              <a:t>Assuming independence of sources, we need to know </a:t>
            </a:r>
            <a:br>
              <a:rPr lang="en-US" dirty="0" smtClean="0"/>
            </a:br>
            <a:r>
              <a:rPr lang="en-US" dirty="0" smtClean="0"/>
              <a:t>Pr(</a:t>
            </a:r>
            <a:r>
              <a:rPr lang="az-Cyrl-AZ" altLang="zh-CN" sz="2800" dirty="0" smtClean="0"/>
              <a:t>Ф</a:t>
            </a:r>
            <a:r>
              <a:rPr lang="en-US" altLang="zh-CN" sz="2800" dirty="0" smtClean="0"/>
              <a:t>(S) |</a:t>
            </a:r>
            <a:r>
              <a:rPr lang="en-US" altLang="zh-CN" dirty="0" smtClean="0"/>
              <a:t>v</a:t>
            </a:r>
            <a:r>
              <a:rPr lang="en-US" altLang="zh-CN" baseline="-25000" dirty="0" smtClean="0"/>
              <a:t>i </a:t>
            </a:r>
            <a:r>
              <a:rPr lang="en-US" altLang="zh-CN" sz="2800" dirty="0" smtClean="0">
                <a:sym typeface="Symbol"/>
              </a:rPr>
              <a:t>true)</a:t>
            </a:r>
            <a:endParaRPr lang="en-US" dirty="0" smtClean="0"/>
          </a:p>
          <a:p>
            <a:pPr lvl="1"/>
            <a:r>
              <a:rPr lang="en-US" dirty="0" smtClean="0"/>
              <a:t>If S provides </a:t>
            </a:r>
            <a:r>
              <a:rPr lang="en-US" altLang="zh-CN" sz="2800" dirty="0" smtClean="0"/>
              <a:t>v</a:t>
            </a:r>
            <a:r>
              <a:rPr lang="en-US" altLang="zh-CN" sz="2800" baseline="-25000" dirty="0" smtClean="0"/>
              <a:t>i</a:t>
            </a:r>
            <a:r>
              <a:rPr lang="en-US" dirty="0" smtClean="0"/>
              <a:t> : Pr(</a:t>
            </a:r>
            <a:r>
              <a:rPr lang="az-Cyrl-AZ" altLang="zh-CN" dirty="0" smtClean="0"/>
              <a:t>Ф</a:t>
            </a:r>
            <a:r>
              <a:rPr lang="en-US" altLang="zh-CN" dirty="0" smtClean="0"/>
              <a:t>(S) |</a:t>
            </a:r>
            <a:r>
              <a:rPr lang="en-US" altLang="zh-CN" sz="2000" dirty="0" smtClean="0"/>
              <a:t>v</a:t>
            </a:r>
            <a:r>
              <a:rPr lang="en-US" altLang="zh-CN" sz="2000" baseline="-25000" dirty="0" smtClean="0"/>
              <a:t>i </a:t>
            </a:r>
            <a:r>
              <a:rPr lang="en-US" altLang="zh-CN" dirty="0" smtClean="0">
                <a:sym typeface="Symbol"/>
              </a:rPr>
              <a:t>true) </a:t>
            </a:r>
            <a:r>
              <a:rPr lang="en-US" dirty="0" smtClean="0"/>
              <a:t>=A(S)</a:t>
            </a:r>
          </a:p>
          <a:p>
            <a:pPr lvl="1"/>
            <a:r>
              <a:rPr lang="en-US" dirty="0" smtClean="0"/>
              <a:t>If S does not provide </a:t>
            </a:r>
            <a:r>
              <a:rPr lang="en-US" altLang="zh-CN" sz="2800" dirty="0" smtClean="0"/>
              <a:t>v</a:t>
            </a:r>
            <a:r>
              <a:rPr lang="en-US" altLang="zh-CN" sz="2800" baseline="-25000" dirty="0" smtClean="0"/>
              <a:t>i</a:t>
            </a:r>
            <a:r>
              <a:rPr lang="en-US" dirty="0" smtClean="0"/>
              <a:t> : Pr(</a:t>
            </a:r>
            <a:r>
              <a:rPr lang="az-Cyrl-AZ" altLang="zh-CN" dirty="0" smtClean="0"/>
              <a:t>Ф</a:t>
            </a:r>
            <a:r>
              <a:rPr lang="en-US" altLang="zh-CN" dirty="0" smtClean="0"/>
              <a:t>(S) |</a:t>
            </a:r>
            <a:r>
              <a:rPr lang="en-US" altLang="zh-CN" sz="2000" dirty="0" smtClean="0"/>
              <a:t>v</a:t>
            </a:r>
            <a:r>
              <a:rPr lang="en-US" altLang="zh-CN" sz="2000" baseline="-25000" dirty="0" smtClean="0"/>
              <a:t>i </a:t>
            </a:r>
            <a:r>
              <a:rPr lang="en-US" altLang="zh-CN" dirty="0" smtClean="0">
                <a:sym typeface="Symbol"/>
              </a:rPr>
              <a:t>true) </a:t>
            </a:r>
            <a:r>
              <a:rPr lang="en-US" dirty="0" smtClean="0"/>
              <a:t>=(1-A(S))/n</a:t>
            </a:r>
          </a:p>
          <a:p>
            <a:pPr>
              <a:buFont typeface="Wingdings" pitchFamily="2" charset="2"/>
              <a:buChar char="q"/>
            </a:pPr>
            <a:endParaRPr lang="en-US" altLang="zh-CN" sz="3200" dirty="0" smtClean="0">
              <a:ea typeface="SimSun" pitchFamily="2" charset="-122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419600" y="1600200"/>
            <a:ext cx="4343400" cy="12954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Challenge: How to handle inter-dependence between source accuracy and value probability?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Data Fusion w. Source Accuracy</a:t>
            </a:r>
            <a:endParaRPr lang="en-US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quarter" idx="1"/>
          </p:nvPr>
        </p:nvGraphicFramePr>
        <p:xfrm>
          <a:off x="1007966" y="1571625"/>
          <a:ext cx="8105775" cy="44291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7894" name="Object 6"/>
          <p:cNvGraphicFramePr>
            <a:graphicFrameLocks noChangeAspect="1"/>
          </p:cNvGraphicFramePr>
          <p:nvPr/>
        </p:nvGraphicFramePr>
        <p:xfrm>
          <a:off x="4113110" y="2000240"/>
          <a:ext cx="1948724" cy="5886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94" name="Equation" r:id="rId8" imgW="1091880" imgH="330120" progId="Equation.3">
                  <p:embed/>
                </p:oleObj>
              </mc:Choice>
              <mc:Fallback>
                <p:oleObj name="Equation" r:id="rId8" imgW="1091880" imgH="33012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3110" y="2000240"/>
                        <a:ext cx="1948724" cy="58867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6" name="Object 8"/>
          <p:cNvGraphicFramePr>
            <a:graphicFrameLocks noChangeAspect="1"/>
          </p:cNvGraphicFramePr>
          <p:nvPr/>
        </p:nvGraphicFramePr>
        <p:xfrm>
          <a:off x="5827622" y="3643314"/>
          <a:ext cx="1857388" cy="6507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95" name="Equation" r:id="rId10" imgW="1193760" imgH="419040" progId="Equation.3">
                  <p:embed/>
                </p:oleObj>
              </mc:Choice>
              <mc:Fallback>
                <p:oleObj name="Equation" r:id="rId10" imgW="1193760" imgH="419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7622" y="3643314"/>
                        <a:ext cx="1857388" cy="65075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7" name="Object 9"/>
          <p:cNvGraphicFramePr>
            <a:graphicFrameLocks noChangeAspect="1"/>
          </p:cNvGraphicFramePr>
          <p:nvPr/>
        </p:nvGraphicFramePr>
        <p:xfrm>
          <a:off x="4113110" y="5355680"/>
          <a:ext cx="1868483" cy="645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96" name="Equation" r:id="rId12" imgW="1066680" imgH="368280" progId="Equation.3">
                  <p:embed/>
                </p:oleObj>
              </mc:Choice>
              <mc:Fallback>
                <p:oleObj name="Equation" r:id="rId12" imgW="1066680" imgH="3682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3110" y="5355680"/>
                        <a:ext cx="1868483" cy="645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9" name="Object 11"/>
          <p:cNvGraphicFramePr>
            <a:graphicFrameLocks noChangeAspect="1"/>
          </p:cNvGraphicFramePr>
          <p:nvPr/>
        </p:nvGraphicFramePr>
        <p:xfrm>
          <a:off x="2541474" y="3531968"/>
          <a:ext cx="1600192" cy="8566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97" name="Equation" r:id="rId14" imgW="1091880" imgH="583920" progId="Equation.3">
                  <p:embed/>
                </p:oleObj>
              </mc:Choice>
              <mc:Fallback>
                <p:oleObj name="Equation" r:id="rId14" imgW="1091880" imgH="58392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1474" y="3531968"/>
                        <a:ext cx="1600192" cy="8566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Content Placeholder 4"/>
          <p:cNvSpPr>
            <a:spLocks noGrp="1"/>
          </p:cNvSpPr>
          <p:nvPr>
            <p:ph sz="quarter" idx="1"/>
          </p:nvPr>
        </p:nvSpPr>
        <p:spPr>
          <a:xfrm>
            <a:off x="1041276" y="6191264"/>
            <a:ext cx="8174194" cy="66673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100" dirty="0" smtClean="0"/>
              <a:t>Continue until source accuracy converges</a:t>
            </a:r>
            <a:endParaRPr lang="en-US" dirty="0"/>
          </a:p>
        </p:txBody>
      </p:sp>
      <p:sp>
        <p:nvSpPr>
          <p:cNvPr id="13" name="Content Placeholder 4"/>
          <p:cNvSpPr>
            <a:spLocks noGrp="1"/>
          </p:cNvSpPr>
          <p:nvPr>
            <p:ph sz="quarter" idx="1"/>
          </p:nvPr>
        </p:nvSpPr>
        <p:spPr>
          <a:xfrm>
            <a:off x="214314" y="1357298"/>
            <a:ext cx="3428992" cy="178595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altLang="zh-CN" sz="2000" dirty="0" smtClean="0"/>
              <a:t>Properties</a:t>
            </a:r>
          </a:p>
          <a:p>
            <a:pPr>
              <a:buFont typeface="Wingdings" pitchFamily="2" charset="2"/>
              <a:buChar char="q"/>
            </a:pPr>
            <a:r>
              <a:rPr lang="en-US" sz="1900" dirty="0" smtClean="0"/>
              <a:t>A value provided by more accurate sources has a higher probability to be true</a:t>
            </a:r>
          </a:p>
          <a:p>
            <a:pPr>
              <a:buFont typeface="Wingdings" pitchFamily="2" charset="2"/>
              <a:buChar char="q"/>
            </a:pPr>
            <a:r>
              <a:rPr lang="en-US" sz="1900" dirty="0" smtClean="0"/>
              <a:t>Assuming uniform accuracy, a value provided by more sources has a higher probability to be true</a:t>
            </a:r>
            <a:endParaRPr lang="en-US" sz="19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71472" y="3758556"/>
          <a:ext cx="3944933" cy="3017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39836"/>
                <a:gridCol w="901699"/>
                <a:gridCol w="901699"/>
                <a:gridCol w="901699"/>
              </a:tblGrid>
              <a:tr h="3254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Accuracy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S3</a:t>
                      </a:r>
                      <a:endParaRPr lang="en-US" sz="1600" dirty="0"/>
                    </a:p>
                  </a:txBody>
                  <a:tcPr/>
                </a:tc>
              </a:tr>
              <a:tr h="325440">
                <a:tc>
                  <a:txBody>
                    <a:bodyPr/>
                    <a:lstStyle/>
                    <a:p>
                      <a:pPr algn="ctr"/>
                      <a:r>
                        <a:rPr lang="en-US" sz="1600" i="1" dirty="0" smtClean="0"/>
                        <a:t>Round</a:t>
                      </a:r>
                      <a:r>
                        <a:rPr lang="en-US" sz="1600" i="1" baseline="0" dirty="0" smtClean="0"/>
                        <a:t> 1</a:t>
                      </a:r>
                      <a:endParaRPr lang="en-US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/>
                        <a:t>.69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/>
                        <a:t>.57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/>
                        <a:t>.45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25440">
                <a:tc>
                  <a:txBody>
                    <a:bodyPr/>
                    <a:lstStyle/>
                    <a:p>
                      <a:pPr algn="ctr"/>
                      <a:r>
                        <a:rPr lang="en-US" sz="1600" i="1" dirty="0" smtClean="0"/>
                        <a:t>Round 2</a:t>
                      </a:r>
                      <a:endParaRPr lang="en-US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/>
                        <a:t>.81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/>
                        <a:t>.63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/>
                        <a:t>.41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25440">
                <a:tc>
                  <a:txBody>
                    <a:bodyPr/>
                    <a:lstStyle/>
                    <a:p>
                      <a:pPr algn="ctr"/>
                      <a:r>
                        <a:rPr lang="en-US" sz="1600" i="1" dirty="0" smtClean="0"/>
                        <a:t>Round 3</a:t>
                      </a:r>
                      <a:endParaRPr lang="en-US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/>
                        <a:t>.87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/>
                        <a:t>.65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/>
                        <a:t>.40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25440">
                <a:tc>
                  <a:txBody>
                    <a:bodyPr/>
                    <a:lstStyle/>
                    <a:p>
                      <a:pPr algn="ctr"/>
                      <a:r>
                        <a:rPr lang="en-US" sz="1600" i="1" dirty="0" smtClean="0"/>
                        <a:t>Round 4</a:t>
                      </a:r>
                      <a:endParaRPr lang="en-US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/>
                        <a:t>.90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/>
                        <a:t>.64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/>
                        <a:t>.39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25440">
                <a:tc>
                  <a:txBody>
                    <a:bodyPr/>
                    <a:lstStyle/>
                    <a:p>
                      <a:pPr algn="ctr"/>
                      <a:r>
                        <a:rPr lang="en-US" sz="1600" i="1" dirty="0" smtClean="0"/>
                        <a:t>Round 5</a:t>
                      </a:r>
                      <a:endParaRPr lang="en-US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/>
                        <a:t>.93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/>
                        <a:t>.63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/>
                        <a:t>.40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25440">
                <a:tc>
                  <a:txBody>
                    <a:bodyPr/>
                    <a:lstStyle/>
                    <a:p>
                      <a:pPr algn="ctr"/>
                      <a:r>
                        <a:rPr lang="en-US" sz="1600" i="1" dirty="0" smtClean="0"/>
                        <a:t>Round</a:t>
                      </a:r>
                      <a:r>
                        <a:rPr lang="en-US" sz="1600" i="1" baseline="0" dirty="0" smtClean="0"/>
                        <a:t> 6</a:t>
                      </a:r>
                      <a:endParaRPr lang="en-US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.95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.62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.40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25440">
                <a:tc>
                  <a:txBody>
                    <a:bodyPr/>
                    <a:lstStyle/>
                    <a:p>
                      <a:pPr algn="ctr"/>
                      <a:r>
                        <a:rPr lang="en-US" sz="1600" i="1" dirty="0" smtClean="0"/>
                        <a:t>Round</a:t>
                      </a:r>
                      <a:r>
                        <a:rPr lang="en-US" sz="1600" i="1" baseline="0" dirty="0" smtClean="0"/>
                        <a:t> 7</a:t>
                      </a:r>
                      <a:endParaRPr lang="en-US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.96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.62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.40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25440">
                <a:tc>
                  <a:txBody>
                    <a:bodyPr/>
                    <a:lstStyle/>
                    <a:p>
                      <a:pPr algn="ctr"/>
                      <a:r>
                        <a:rPr lang="en-US" sz="1600" i="1" dirty="0" smtClean="0"/>
                        <a:t>Round 8</a:t>
                      </a:r>
                      <a:endParaRPr lang="en-US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.97</a:t>
                      </a:r>
                      <a:endParaRPr kumimoji="0" lang="en-US" sz="16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.61</a:t>
                      </a:r>
                      <a:endParaRPr kumimoji="0" lang="en-US" sz="16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.40</a:t>
                      </a:r>
                      <a:endParaRPr kumimoji="0" lang="en-US" sz="16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5" name="Table 64"/>
          <p:cNvGraphicFramePr>
            <a:graphicFrameLocks noGrp="1"/>
          </p:cNvGraphicFramePr>
          <p:nvPr/>
        </p:nvGraphicFramePr>
        <p:xfrm>
          <a:off x="4857752" y="3433786"/>
          <a:ext cx="4062408" cy="3352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0665"/>
                <a:gridCol w="980581"/>
                <a:gridCol w="980581"/>
                <a:gridCol w="980581"/>
              </a:tblGrid>
              <a:tr h="314327">
                <a:tc rowSpan="2">
                  <a:txBody>
                    <a:bodyPr/>
                    <a:lstStyle/>
                    <a:p>
                      <a:pPr algn="ctr"/>
                      <a:r>
                        <a:rPr kumimoji="0"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Value vote count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Carey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314327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UCI</a:t>
                      </a:r>
                      <a:endParaRPr kumimoji="0" lang="en-US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AT&amp;T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BEA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14327"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Round 1</a:t>
                      </a:r>
                      <a:endParaRPr kumimoji="0" lang="en-US" sz="1600" i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1.61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1.61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1.61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CCC"/>
                    </a:solidFill>
                  </a:tcPr>
                </a:tc>
              </a:tr>
              <a:tr h="314327"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Round 2</a:t>
                      </a:r>
                      <a:endParaRPr kumimoji="0" lang="en-US" sz="1600" i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2.40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1.89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1.42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14327"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Round 3</a:t>
                      </a:r>
                      <a:endParaRPr kumimoji="0" lang="en-US" sz="1600" i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3.05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2.16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1.26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14327"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Round 4</a:t>
                      </a:r>
                      <a:endParaRPr kumimoji="0" lang="en-US" sz="1600" i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3.51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2.23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1.19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14327"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Round 5</a:t>
                      </a:r>
                      <a:endParaRPr kumimoji="0" lang="en-US" sz="1600" i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3.86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2.20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1.18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14327"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Round 6</a:t>
                      </a:r>
                      <a:endParaRPr kumimoji="0" lang="en-US" sz="1600" i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4.17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2.15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1.19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14327"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Round 7</a:t>
                      </a:r>
                      <a:endParaRPr kumimoji="0" lang="en-US" sz="1600" i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4.47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2.11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1.20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14327"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Round 8</a:t>
                      </a:r>
                      <a:endParaRPr kumimoji="0" lang="en-US" sz="1600" i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4.76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2.09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1.20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362200" y="1066800"/>
          <a:ext cx="4445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Stonebraker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Berkeley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Dewitt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UWisc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Bernstein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Carey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UCI</a:t>
                      </a:r>
                      <a:endParaRPr lang="en-US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AT&amp;T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Halevy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UW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on Stock Data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685800" y="5486400"/>
            <a:ext cx="8077200" cy="1219200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dirty="0" smtClean="0">
                <a:ea typeface="SimSun" pitchFamily="2" charset="-122"/>
              </a:rPr>
              <a:t>Sources ordered by recall (coverage * accuracy)</a:t>
            </a:r>
          </a:p>
          <a:p>
            <a:pPr>
              <a:buFont typeface="Wingdings" pitchFamily="2" charset="2"/>
              <a:buChar char="q"/>
            </a:pPr>
            <a:r>
              <a:rPr lang="en-US" altLang="zh-CN" dirty="0" err="1" smtClean="0">
                <a:ea typeface="SimSun" pitchFamily="2" charset="-122"/>
              </a:rPr>
              <a:t>Accu</a:t>
            </a:r>
            <a:r>
              <a:rPr lang="en-US" altLang="zh-CN" dirty="0" smtClean="0">
                <a:ea typeface="SimSun" pitchFamily="2" charset="-122"/>
              </a:rPr>
              <a:t> obtains a final precision (=recall) of .900, worse than Vote (.908)</a:t>
            </a:r>
          </a:p>
          <a:p>
            <a:pPr>
              <a:buFont typeface="Wingdings" pitchFamily="2" charset="2"/>
              <a:buChar char="q"/>
            </a:pPr>
            <a:r>
              <a:rPr lang="en-US" altLang="zh-CN" dirty="0" smtClean="0">
                <a:ea typeface="SimSun" pitchFamily="2" charset="-122"/>
              </a:rPr>
              <a:t>With precise source accuracy as input, </a:t>
            </a:r>
            <a:r>
              <a:rPr lang="en-US" altLang="zh-CN" dirty="0" err="1" smtClean="0">
                <a:ea typeface="SimSun" pitchFamily="2" charset="-122"/>
              </a:rPr>
              <a:t>Accu</a:t>
            </a:r>
            <a:r>
              <a:rPr lang="en-US" altLang="zh-CN" dirty="0" smtClean="0">
                <a:ea typeface="SimSun" pitchFamily="2" charset="-122"/>
              </a:rPr>
              <a:t> obtains final precision of .910</a:t>
            </a:r>
            <a:endParaRPr lang="en-US" altLang="zh-CN" sz="1600" dirty="0" smtClean="0">
              <a:ea typeface="SimSun" pitchFamily="2" charset="-122"/>
            </a:endParaRPr>
          </a:p>
        </p:txBody>
      </p:sp>
      <p:pic>
        <p:nvPicPr>
          <p:cNvPr id="1177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219200"/>
            <a:ext cx="5581650" cy="4081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42844" y="4572008"/>
            <a:ext cx="3786214" cy="1071570"/>
          </a:xfrm>
          <a:solidFill>
            <a:schemeClr val="bg1"/>
          </a:solidFill>
        </p:spPr>
        <p:txBody>
          <a:bodyPr>
            <a:normAutofit/>
          </a:bodyPr>
          <a:lstStyle/>
          <a:p>
            <a:pPr lvl="1"/>
            <a:r>
              <a:rPr lang="en-US" altLang="zh-CN" sz="2000" dirty="0" smtClean="0">
                <a:ea typeface="SimSun" pitchFamily="2" charset="-122"/>
              </a:rPr>
              <a:t>Consider value similarity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Data Fusion w. Value Similarity</a:t>
            </a:r>
            <a:endParaRPr lang="en-US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quarter" idx="1"/>
          </p:nvPr>
        </p:nvGraphicFramePr>
        <p:xfrm>
          <a:off x="1007966" y="1571625"/>
          <a:ext cx="8105775" cy="44291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7894" name="Object 6"/>
          <p:cNvGraphicFramePr>
            <a:graphicFrameLocks noChangeAspect="1"/>
          </p:cNvGraphicFramePr>
          <p:nvPr/>
        </p:nvGraphicFramePr>
        <p:xfrm>
          <a:off x="4113110" y="2000240"/>
          <a:ext cx="1948724" cy="5886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35" name="Equation" r:id="rId8" imgW="1091880" imgH="330120" progId="Equation.3">
                  <p:embed/>
                </p:oleObj>
              </mc:Choice>
              <mc:Fallback>
                <p:oleObj name="Equation" r:id="rId8" imgW="1091880" imgH="33012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3110" y="2000240"/>
                        <a:ext cx="1948724" cy="58867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6" name="Object 8"/>
          <p:cNvGraphicFramePr>
            <a:graphicFrameLocks noChangeAspect="1"/>
          </p:cNvGraphicFramePr>
          <p:nvPr/>
        </p:nvGraphicFramePr>
        <p:xfrm>
          <a:off x="5827622" y="3643314"/>
          <a:ext cx="1857388" cy="6507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36" name="Equation" r:id="rId10" imgW="1193760" imgH="419040" progId="Equation.3">
                  <p:embed/>
                </p:oleObj>
              </mc:Choice>
              <mc:Fallback>
                <p:oleObj name="Equation" r:id="rId10" imgW="1193760" imgH="419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7622" y="3643314"/>
                        <a:ext cx="1857388" cy="65075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7" name="Object 9"/>
          <p:cNvGraphicFramePr>
            <a:graphicFrameLocks noChangeAspect="1"/>
          </p:cNvGraphicFramePr>
          <p:nvPr/>
        </p:nvGraphicFramePr>
        <p:xfrm>
          <a:off x="4113110" y="5355680"/>
          <a:ext cx="1868483" cy="645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37" name="Equation" r:id="rId12" imgW="1066680" imgH="368280" progId="Equation.3">
                  <p:embed/>
                </p:oleObj>
              </mc:Choice>
              <mc:Fallback>
                <p:oleObj name="Equation" r:id="rId12" imgW="1066680" imgH="3682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3110" y="5355680"/>
                        <a:ext cx="1868483" cy="645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9" name="Object 11"/>
          <p:cNvGraphicFramePr>
            <a:graphicFrameLocks noChangeAspect="1"/>
          </p:cNvGraphicFramePr>
          <p:nvPr/>
        </p:nvGraphicFramePr>
        <p:xfrm>
          <a:off x="2541474" y="3531968"/>
          <a:ext cx="1600192" cy="8566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38" name="Equation" r:id="rId14" imgW="1091880" imgH="583920" progId="Equation.3">
                  <p:embed/>
                </p:oleObj>
              </mc:Choice>
              <mc:Fallback>
                <p:oleObj name="Equation" r:id="rId14" imgW="1091880" imgH="58392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1474" y="3531968"/>
                        <a:ext cx="1600192" cy="8566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8"/>
          <p:cNvGraphicFramePr>
            <a:graphicFrameLocks noChangeAspect="1"/>
          </p:cNvGraphicFramePr>
          <p:nvPr/>
        </p:nvGraphicFramePr>
        <p:xfrm>
          <a:off x="142844" y="5000636"/>
          <a:ext cx="3816732" cy="5857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39" name="Equation" r:id="rId16" imgW="2234880" imgH="342720" progId="Equation.3">
                  <p:embed/>
                </p:oleObj>
              </mc:Choice>
              <mc:Fallback>
                <p:oleObj name="Equation" r:id="rId16" imgW="2234880" imgH="34272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44" y="5000636"/>
                        <a:ext cx="3816732" cy="5857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on Stock Data (II)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685800" y="5486400"/>
            <a:ext cx="8077200" cy="1219200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2400" dirty="0" err="1" smtClean="0">
                <a:ea typeface="SimSun" pitchFamily="2" charset="-122"/>
              </a:rPr>
              <a:t>AccuSim</a:t>
            </a:r>
            <a:r>
              <a:rPr lang="en-US" altLang="zh-CN" sz="2400" dirty="0" smtClean="0">
                <a:ea typeface="SimSun" pitchFamily="2" charset="-122"/>
              </a:rPr>
              <a:t> obtains a final precision of .929, higher than Vote (.908)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dirty="0" smtClean="0">
                <a:ea typeface="SimSun" pitchFamily="2" charset="-122"/>
              </a:rPr>
              <a:t>This translates to 350 more correct values</a:t>
            </a:r>
          </a:p>
        </p:txBody>
      </p:sp>
      <p:pic>
        <p:nvPicPr>
          <p:cNvPr id="1761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219200"/>
            <a:ext cx="5591946" cy="4134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686800" cy="1295400"/>
          </a:xfrm>
        </p:spPr>
        <p:txBody>
          <a:bodyPr/>
          <a:lstStyle/>
          <a:p>
            <a:r>
              <a:rPr lang="en-US" dirty="0" smtClean="0"/>
              <a:t>Why Was I Motivated?—Out-Of-Date  Info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t="20878"/>
          <a:stretch>
            <a:fillRect/>
          </a:stretch>
        </p:blipFill>
        <p:spPr bwMode="auto">
          <a:xfrm>
            <a:off x="762000" y="1371600"/>
            <a:ext cx="7886872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457200" y="2895600"/>
            <a:ext cx="3505200" cy="381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924800" y="6400800"/>
            <a:ext cx="5389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7/2009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on Stock Data (III)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96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295400"/>
            <a:ext cx="6186488" cy="4553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on Flight Data 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685800" y="5562600"/>
            <a:ext cx="8458200" cy="1143000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1800" dirty="0" err="1" smtClean="0">
                <a:ea typeface="SimSun" pitchFamily="2" charset="-122"/>
              </a:rPr>
              <a:t>Accu</a:t>
            </a:r>
            <a:r>
              <a:rPr lang="en-US" altLang="zh-CN" sz="1800" dirty="0" smtClean="0">
                <a:ea typeface="SimSun" pitchFamily="2" charset="-122"/>
              </a:rPr>
              <a:t>/</a:t>
            </a:r>
            <a:r>
              <a:rPr lang="en-US" altLang="zh-CN" sz="1800" dirty="0" err="1" smtClean="0">
                <a:ea typeface="SimSun" pitchFamily="2" charset="-122"/>
              </a:rPr>
              <a:t>AccuSim</a:t>
            </a:r>
            <a:r>
              <a:rPr lang="en-US" altLang="zh-CN" sz="1800" dirty="0" smtClean="0">
                <a:ea typeface="SimSun" pitchFamily="2" charset="-122"/>
              </a:rPr>
              <a:t> obtains a final precision of .831/.833, both lower than Vote (.857)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1800" dirty="0" smtClean="0">
                <a:ea typeface="SimSun" pitchFamily="2" charset="-122"/>
              </a:rPr>
              <a:t>With precise source accuracy as input, </a:t>
            </a:r>
            <a:r>
              <a:rPr lang="en-US" altLang="zh-CN" sz="1800" dirty="0" err="1" smtClean="0">
                <a:ea typeface="SimSun" pitchFamily="2" charset="-122"/>
              </a:rPr>
              <a:t>Accu</a:t>
            </a:r>
            <a:r>
              <a:rPr lang="en-US" altLang="zh-CN" sz="1800" dirty="0" smtClean="0">
                <a:ea typeface="SimSun" pitchFamily="2" charset="-122"/>
              </a:rPr>
              <a:t>/</a:t>
            </a:r>
            <a:r>
              <a:rPr lang="en-US" altLang="zh-CN" sz="1800" dirty="0" err="1" smtClean="0">
                <a:ea typeface="SimSun" pitchFamily="2" charset="-122"/>
              </a:rPr>
              <a:t>AccuSim</a:t>
            </a:r>
            <a:r>
              <a:rPr lang="en-US" altLang="zh-CN" sz="1800" dirty="0" smtClean="0">
                <a:ea typeface="SimSun" pitchFamily="2" charset="-122"/>
              </a:rPr>
              <a:t> obtains final recall of .91/.952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1800" dirty="0" smtClean="0">
                <a:solidFill>
                  <a:srgbClr val="C00000"/>
                </a:solidFill>
                <a:ea typeface="SimSun" pitchFamily="2" charset="-122"/>
              </a:rPr>
              <a:t>WHY??? What is that magic source?</a:t>
            </a:r>
          </a:p>
        </p:txBody>
      </p:sp>
      <p:pic>
        <p:nvPicPr>
          <p:cNvPr id="23347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219200"/>
            <a:ext cx="5867400" cy="4299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Copying or Data Sharing Can Happen on Inaccurate Data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05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1" y="1970527"/>
            <a:ext cx="8991599" cy="2982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8001000" y="1828800"/>
            <a:ext cx="838200" cy="31242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447800" y="1508760"/>
          <a:ext cx="6477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Stonebraker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Berkeley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Dewitt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9900"/>
                          </a:solidFill>
                        </a:rPr>
                        <a:t>UWisc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9900"/>
                          </a:solidFill>
                        </a:rPr>
                        <a:t>UWisc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9900"/>
                          </a:solidFill>
                        </a:rPr>
                        <a:t>UWisc</a:t>
                      </a:r>
                      <a:endParaRPr lang="en-US" dirty="0" smtClean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Bernstein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Carey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UCI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AT&amp;T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Halevy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914400" y="6248400"/>
            <a:ext cx="7848600" cy="457200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US" altLang="zh-CN" dirty="0" smtClean="0">
                <a:solidFill>
                  <a:schemeClr val="tx1"/>
                </a:solidFill>
              </a:rPr>
              <a:t>Naïve voting works only if  data sources are independent.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447800" y="1508760"/>
          <a:ext cx="6477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Stonebraker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Berkeley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Dewitt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9900"/>
                          </a:solidFill>
                        </a:rPr>
                        <a:t>UWisc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9900"/>
                          </a:solidFill>
                        </a:rPr>
                        <a:t>UWisc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9900"/>
                          </a:solidFill>
                        </a:rPr>
                        <a:t>UWisc</a:t>
                      </a:r>
                      <a:endParaRPr lang="en-US" dirty="0" smtClean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Bernstein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Carey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UCI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AT&amp;T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Halevy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ounded Rectangular Callout 5"/>
          <p:cNvSpPr/>
          <p:nvPr/>
        </p:nvSpPr>
        <p:spPr>
          <a:xfrm>
            <a:off x="6858000" y="3810000"/>
            <a:ext cx="1981200" cy="685800"/>
          </a:xfrm>
          <a:prstGeom prst="wedgeRoundRectCallout">
            <a:avLst>
              <a:gd name="adj1" fmla="val -113498"/>
              <a:gd name="adj2" fmla="val -37005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Higher accuracy;</a:t>
            </a:r>
          </a:p>
          <a:p>
            <a:pPr algn="ctr"/>
            <a:r>
              <a:rPr lang="en-US" dirty="0" smtClean="0"/>
              <a:t>More trustable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6248400"/>
            <a:ext cx="7848600" cy="457200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r>
              <a:rPr lang="en-US" altLang="zh-CN" dirty="0" smtClean="0">
                <a:solidFill>
                  <a:schemeClr val="tx1"/>
                </a:solidFill>
              </a:rPr>
              <a:t>Consider source accuracy can be worse when there is copying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1295400"/>
          </a:xfrm>
        </p:spPr>
        <p:txBody>
          <a:bodyPr/>
          <a:lstStyle/>
          <a:p>
            <a:r>
              <a:rPr lang="en-US" dirty="0" smtClean="0"/>
              <a:t>Improvement II. </a:t>
            </a:r>
            <a:r>
              <a:rPr lang="en-US" sz="3600" dirty="0" smtClean="0"/>
              <a:t>Ignoring Copied Data</a:t>
            </a:r>
            <a:endParaRPr lang="en-US" sz="2800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6248400"/>
            <a:ext cx="7848600" cy="457200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r>
              <a:rPr lang="en-US" altLang="zh-CN" dirty="0" smtClean="0">
                <a:solidFill>
                  <a:schemeClr val="tx1"/>
                </a:solidFill>
              </a:rPr>
              <a:t>It is important to detect copying and ignore copied values in fusion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447800" y="1523206"/>
          <a:ext cx="6477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Stonebraker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Berkeley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Dewitt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9900"/>
                          </a:solidFill>
                        </a:rPr>
                        <a:t>UWisc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9900"/>
                          </a:solidFill>
                        </a:rPr>
                        <a:t>UWisc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9900"/>
                          </a:solidFill>
                        </a:rPr>
                        <a:t>UWisc</a:t>
                      </a:r>
                      <a:endParaRPr lang="en-US" dirty="0" smtClean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Bernstein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Carey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UCI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AT&amp;T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Halevy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9" name="Straight Connector 8"/>
          <p:cNvCxnSpPr/>
          <p:nvPr/>
        </p:nvCxnSpPr>
        <p:spPr>
          <a:xfrm rot="5400000">
            <a:off x="5144294" y="2628106"/>
            <a:ext cx="25146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6211094" y="2627312"/>
            <a:ext cx="25146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in Copy Detection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584960"/>
            <a:ext cx="4107656" cy="9144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US" altLang="zh-CN" sz="2400" dirty="0" smtClean="0">
                <a:solidFill>
                  <a:schemeClr val="lt1"/>
                </a:solidFill>
              </a:rPr>
              <a:t>1. Sharing common data does not in itself imply copying.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447800" y="3108960"/>
          <a:ext cx="6477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Stonebraker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Berkeley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Dewitt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9900"/>
                          </a:solidFill>
                        </a:rPr>
                        <a:t>UWisc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9900"/>
                          </a:solidFill>
                        </a:rPr>
                        <a:t>UWisc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9900"/>
                          </a:solidFill>
                        </a:rPr>
                        <a:t>UWisc</a:t>
                      </a:r>
                      <a:endParaRPr lang="en-US" dirty="0" smtClean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Bernstein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Carey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UCI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AT&amp;T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Halevy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ight Brace 6"/>
          <p:cNvSpPr/>
          <p:nvPr/>
        </p:nvSpPr>
        <p:spPr>
          <a:xfrm rot="16200000">
            <a:off x="3695700" y="2308860"/>
            <a:ext cx="381000" cy="1219200"/>
          </a:xfrm>
          <a:prstGeom prst="rightBrace">
            <a:avLst>
              <a:gd name="adj1" fmla="val 30921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572000" y="1584960"/>
            <a:ext cx="4419600" cy="9144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>
            <a:normAutofit/>
          </a:bodyPr>
          <a:lstStyle/>
          <a:p>
            <a:r>
              <a:rPr lang="en-US" altLang="zh-CN" sz="2400" dirty="0" smtClean="0">
                <a:solidFill>
                  <a:schemeClr val="lt1"/>
                </a:solidFill>
              </a:rPr>
              <a:t>2. With only a snapshot it is hard to decide which source is a copier.</a:t>
            </a:r>
          </a:p>
        </p:txBody>
      </p:sp>
      <p:sp>
        <p:nvSpPr>
          <p:cNvPr id="10" name="Right Brace 9"/>
          <p:cNvSpPr/>
          <p:nvPr/>
        </p:nvSpPr>
        <p:spPr>
          <a:xfrm rot="16200000">
            <a:off x="6286500" y="1775460"/>
            <a:ext cx="381000" cy="2286000"/>
          </a:xfrm>
          <a:prstGeom prst="rightBrace">
            <a:avLst>
              <a:gd name="adj1" fmla="val 50686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13" name="Line Callout 2 (Border and Accent Bar) 12"/>
          <p:cNvSpPr/>
          <p:nvPr/>
        </p:nvSpPr>
        <p:spPr>
          <a:xfrm>
            <a:off x="1066800" y="5715000"/>
            <a:ext cx="6019800" cy="914400"/>
          </a:xfrm>
          <a:prstGeom prst="accentBorderCallout2">
            <a:avLst>
              <a:gd name="adj1" fmla="val 50194"/>
              <a:gd name="adj2" fmla="val 101752"/>
              <a:gd name="adj3" fmla="val 50193"/>
              <a:gd name="adj4" fmla="val 106080"/>
              <a:gd name="adj5" fmla="val -209774"/>
              <a:gd name="adj6" fmla="val 1055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>
            <a:normAutofit/>
          </a:bodyPr>
          <a:lstStyle/>
          <a:p>
            <a:pPr>
              <a:spcBef>
                <a:spcPts val="700"/>
              </a:spcBef>
              <a:buSzPct val="95000"/>
            </a:pPr>
            <a:r>
              <a:rPr lang="en-US" altLang="zh-CN" sz="2200" dirty="0" smtClean="0"/>
              <a:t>3. A copier can also provide or verify some data by itself, so it is inappropriate to ignore all of its data.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7" grpId="0" animBg="1"/>
      <p:bldP spid="8" grpId="0" build="p" animBg="1"/>
      <p:bldP spid="10" grpId="0" animBg="1"/>
      <p:bldP spid="13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67200" y="16002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534400" cy="1295400"/>
          </a:xfrm>
        </p:spPr>
        <p:txBody>
          <a:bodyPr/>
          <a:lstStyle/>
          <a:p>
            <a:r>
              <a:rPr lang="en-US" sz="3600" dirty="0" smtClean="0"/>
              <a:t>High-Level Intuitions for Copy Detection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2057400"/>
            <a:ext cx="8222456" cy="449580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Intuition I: decide dependence (w/o direction)</a:t>
            </a:r>
          </a:p>
          <a:p>
            <a:pPr lvl="1">
              <a:buNone/>
            </a:pPr>
            <a:r>
              <a:rPr lang="en-US" altLang="zh-CN" sz="2800" dirty="0" smtClean="0">
                <a:ea typeface="SimSun" pitchFamily="2" charset="-122"/>
              </a:rPr>
              <a:t>For shared data, Pr(</a:t>
            </a:r>
            <a:r>
              <a:rPr lang="el-GR" altLang="zh-CN" sz="2800" dirty="0" smtClean="0">
                <a:ea typeface="SimSun" pitchFamily="2" charset="-122"/>
              </a:rPr>
              <a:t>Ф</a:t>
            </a:r>
            <a:r>
              <a:rPr lang="en-US" altLang="zh-CN" sz="2800" dirty="0" smtClean="0">
                <a:ea typeface="SimSun" pitchFamily="2" charset="-122"/>
              </a:rPr>
              <a:t>(S1)|S1</a:t>
            </a:r>
            <a:r>
              <a:rPr lang="en-US" altLang="zh-CN" sz="2800" dirty="0" smtClean="0">
                <a:sym typeface="Symbol"/>
              </a:rPr>
              <a:t></a:t>
            </a:r>
            <a:r>
              <a:rPr lang="en-US" altLang="zh-CN" sz="2800" dirty="0" smtClean="0">
                <a:ea typeface="SimSun" pitchFamily="2" charset="-122"/>
              </a:rPr>
              <a:t>S2) is low </a:t>
            </a:r>
            <a:br>
              <a:rPr lang="en-US" altLang="zh-CN" sz="2800" dirty="0" smtClean="0">
                <a:ea typeface="SimSun" pitchFamily="2" charset="-122"/>
              </a:rPr>
            </a:br>
            <a:r>
              <a:rPr lang="en-US" altLang="zh-CN" sz="2800" dirty="0" smtClean="0">
                <a:ea typeface="SimSun" pitchFamily="2" charset="-122"/>
              </a:rPr>
              <a:t>e.g., incorrect value</a:t>
            </a:r>
          </a:p>
          <a:p>
            <a:endParaRPr lang="en-US" altLang="zh-CN" dirty="0" smtClean="0">
              <a:ea typeface="SimSun" pitchFamily="2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0165" y="1320225"/>
            <a:ext cx="84978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Pr(</a:t>
            </a:r>
            <a:r>
              <a:rPr lang="el-GR" sz="3200" dirty="0" smtClean="0">
                <a:solidFill>
                  <a:schemeClr val="accent1">
                    <a:lumMod val="75000"/>
                  </a:schemeClr>
                </a:solidFill>
              </a:rPr>
              <a:t>Ф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(S1)|S1</a:t>
            </a:r>
            <a:r>
              <a:rPr lang="en-US" altLang="zh-CN" sz="3200" dirty="0" smtClean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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S2) &gt;&gt; Pr(</a:t>
            </a:r>
            <a:r>
              <a:rPr lang="el-GR" sz="3200" dirty="0" smtClean="0">
                <a:solidFill>
                  <a:schemeClr val="accent1">
                    <a:lumMod val="75000"/>
                  </a:schemeClr>
                </a:solidFill>
              </a:rPr>
              <a:t>Ф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(S1)|S1</a:t>
            </a:r>
            <a:r>
              <a:rPr lang="en-US" altLang="zh-CN" sz="3200" dirty="0" smtClean="0">
                <a:solidFill>
                  <a:schemeClr val="accent1">
                    <a:lumMod val="75000"/>
                  </a:schemeClr>
                </a:solidFill>
                <a:sym typeface="Symbol"/>
              </a:rPr>
              <a:t>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S2)       S1</a:t>
            </a:r>
            <a:r>
              <a:rPr lang="en-US" altLang="zh-CN" sz="3200" dirty="0" smtClean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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S2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6868633" y="1469066"/>
            <a:ext cx="533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Copying?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514600" y="685800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Not necessarily</a:t>
            </a:r>
            <a:endParaRPr lang="en-US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36553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18694" y="1019175"/>
            <a:ext cx="720506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6554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1295400"/>
            <a:ext cx="990600" cy="118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66"/>
          <p:cNvGrpSpPr/>
          <p:nvPr/>
        </p:nvGrpSpPr>
        <p:grpSpPr>
          <a:xfrm>
            <a:off x="1295400" y="1524000"/>
            <a:ext cx="3124200" cy="5181600"/>
            <a:chOff x="1295400" y="1524000"/>
            <a:chExt cx="3124200" cy="5181600"/>
          </a:xfrm>
        </p:grpSpPr>
        <p:sp>
          <p:nvSpPr>
            <p:cNvPr id="27" name="Folded Corner 26"/>
            <p:cNvSpPr/>
            <p:nvPr/>
          </p:nvSpPr>
          <p:spPr>
            <a:xfrm>
              <a:off x="1295400" y="1524000"/>
              <a:ext cx="3124200" cy="5181600"/>
            </a:xfrm>
            <a:prstGeom prst="foldedCorner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4000"/>
                </a:lnSpc>
              </a:pPr>
              <a:r>
                <a:rPr lang="en-US" sz="2400" dirty="0" smtClean="0">
                  <a:solidFill>
                    <a:schemeClr val="tx1"/>
                  </a:solidFill>
                </a:rPr>
                <a:t>Name: </a:t>
              </a:r>
              <a:r>
                <a:rPr lang="en-US" sz="2400" u="sng" dirty="0" smtClean="0">
                  <a:solidFill>
                    <a:schemeClr val="tx1"/>
                  </a:solidFill>
                </a:rPr>
                <a:t>Alice</a:t>
              </a:r>
              <a:r>
                <a:rPr lang="en-US" sz="2400" dirty="0" smtClean="0">
                  <a:solidFill>
                    <a:schemeClr val="tx1"/>
                  </a:solidFill>
                </a:rPr>
                <a:t> Score: </a:t>
              </a:r>
              <a:r>
                <a:rPr lang="en-US" sz="6600" dirty="0" smtClean="0">
                  <a:solidFill>
                    <a:schemeClr val="tx1"/>
                  </a:solidFill>
                  <a:latin typeface="Freestyle Script" pitchFamily="66" charset="0"/>
                </a:rPr>
                <a:t>5</a:t>
              </a:r>
              <a:endParaRPr lang="en-US" sz="2400" dirty="0" smtClean="0">
                <a:solidFill>
                  <a:schemeClr val="tx1"/>
                </a:solidFill>
                <a:latin typeface="Freestyle Script" pitchFamily="66" charset="0"/>
              </a:endParaRP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A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C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D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C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B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D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B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A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B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36" name="Text Box 76"/>
            <p:cNvSpPr txBox="1">
              <a:spLocks noChangeArrowheads="1"/>
            </p:cNvSpPr>
            <p:nvPr/>
          </p:nvSpPr>
          <p:spPr bwMode="auto">
            <a:xfrm>
              <a:off x="2438400" y="228600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</a:p>
          </p:txBody>
        </p:sp>
        <p:sp>
          <p:nvSpPr>
            <p:cNvPr id="37" name="Text Box 76"/>
            <p:cNvSpPr txBox="1">
              <a:spLocks noChangeArrowheads="1"/>
            </p:cNvSpPr>
            <p:nvPr/>
          </p:nvSpPr>
          <p:spPr bwMode="auto">
            <a:xfrm>
              <a:off x="2438400" y="266700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</a:p>
          </p:txBody>
        </p:sp>
        <p:sp>
          <p:nvSpPr>
            <p:cNvPr id="38" name="Text Box 76"/>
            <p:cNvSpPr txBox="1">
              <a:spLocks noChangeArrowheads="1"/>
            </p:cNvSpPr>
            <p:nvPr/>
          </p:nvSpPr>
          <p:spPr bwMode="auto">
            <a:xfrm>
              <a:off x="2438400" y="312420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</a:p>
          </p:txBody>
        </p:sp>
        <p:sp>
          <p:nvSpPr>
            <p:cNvPr id="39" name="Text Box 76"/>
            <p:cNvSpPr txBox="1">
              <a:spLocks noChangeArrowheads="1"/>
            </p:cNvSpPr>
            <p:nvPr/>
          </p:nvSpPr>
          <p:spPr bwMode="auto">
            <a:xfrm>
              <a:off x="2438400" y="350520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</a:p>
          </p:txBody>
        </p:sp>
        <p:sp>
          <p:nvSpPr>
            <p:cNvPr id="40" name="Text Box 76"/>
            <p:cNvSpPr txBox="1">
              <a:spLocks noChangeArrowheads="1"/>
            </p:cNvSpPr>
            <p:nvPr/>
          </p:nvSpPr>
          <p:spPr bwMode="auto">
            <a:xfrm>
              <a:off x="2438400" y="434340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</a:p>
          </p:txBody>
        </p:sp>
        <p:sp>
          <p:nvSpPr>
            <p:cNvPr id="41" name="Text Box 76"/>
            <p:cNvSpPr txBox="1">
              <a:spLocks noChangeArrowheads="1"/>
            </p:cNvSpPr>
            <p:nvPr/>
          </p:nvSpPr>
          <p:spPr bwMode="auto">
            <a:xfrm>
              <a:off x="2438400" y="4784725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</a:p>
          </p:txBody>
        </p:sp>
        <p:sp>
          <p:nvSpPr>
            <p:cNvPr id="42" name="Text Box 76"/>
            <p:cNvSpPr txBox="1">
              <a:spLocks noChangeArrowheads="1"/>
            </p:cNvSpPr>
            <p:nvPr/>
          </p:nvSpPr>
          <p:spPr bwMode="auto">
            <a:xfrm>
              <a:off x="2438400" y="518160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</a:p>
          </p:txBody>
        </p:sp>
        <p:sp>
          <p:nvSpPr>
            <p:cNvPr id="43" name="Text Box 76"/>
            <p:cNvSpPr txBox="1">
              <a:spLocks noChangeArrowheads="1"/>
            </p:cNvSpPr>
            <p:nvPr/>
          </p:nvSpPr>
          <p:spPr bwMode="auto">
            <a:xfrm>
              <a:off x="2438400" y="563880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</a:p>
          </p:txBody>
        </p:sp>
        <p:sp>
          <p:nvSpPr>
            <p:cNvPr id="24" name="Text Box 76"/>
            <p:cNvSpPr txBox="1">
              <a:spLocks noChangeArrowheads="1"/>
            </p:cNvSpPr>
            <p:nvPr/>
          </p:nvSpPr>
          <p:spPr bwMode="auto">
            <a:xfrm>
              <a:off x="2438400" y="3946525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</a:p>
          </p:txBody>
        </p:sp>
        <p:sp>
          <p:nvSpPr>
            <p:cNvPr id="25" name="Text Box 76"/>
            <p:cNvSpPr txBox="1">
              <a:spLocks noChangeArrowheads="1"/>
            </p:cNvSpPr>
            <p:nvPr/>
          </p:nvSpPr>
          <p:spPr bwMode="auto">
            <a:xfrm>
              <a:off x="2438400" y="6003925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</a:p>
          </p:txBody>
        </p:sp>
      </p:grpSp>
      <p:grpSp>
        <p:nvGrpSpPr>
          <p:cNvPr id="4" name="Group 67"/>
          <p:cNvGrpSpPr/>
          <p:nvPr/>
        </p:nvGrpSpPr>
        <p:grpSpPr>
          <a:xfrm>
            <a:off x="4724400" y="1524000"/>
            <a:ext cx="3124200" cy="5181600"/>
            <a:chOff x="1371600" y="1524000"/>
            <a:chExt cx="3124200" cy="5181600"/>
          </a:xfrm>
        </p:grpSpPr>
        <p:sp>
          <p:nvSpPr>
            <p:cNvPr id="69" name="Folded Corner 68"/>
            <p:cNvSpPr/>
            <p:nvPr/>
          </p:nvSpPr>
          <p:spPr>
            <a:xfrm>
              <a:off x="1371600" y="1524000"/>
              <a:ext cx="3124200" cy="5181600"/>
            </a:xfrm>
            <a:prstGeom prst="foldedCorner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4000"/>
                </a:lnSpc>
              </a:pPr>
              <a:r>
                <a:rPr lang="en-US" sz="2400" dirty="0" smtClean="0">
                  <a:solidFill>
                    <a:schemeClr val="tx1"/>
                  </a:solidFill>
                </a:rPr>
                <a:t>Name: </a:t>
              </a:r>
              <a:r>
                <a:rPr lang="en-US" sz="2400" u="sng" dirty="0" smtClean="0">
                  <a:solidFill>
                    <a:schemeClr val="tx1"/>
                  </a:solidFill>
                </a:rPr>
                <a:t>Bob </a:t>
              </a:r>
              <a:r>
                <a:rPr lang="en-US" sz="2400" dirty="0" smtClean="0">
                  <a:solidFill>
                    <a:schemeClr val="tx1"/>
                  </a:solidFill>
                </a:rPr>
                <a:t>Score: </a:t>
              </a:r>
              <a:r>
                <a:rPr lang="en-US" sz="6600" dirty="0" smtClean="0">
                  <a:solidFill>
                    <a:schemeClr val="tx1"/>
                  </a:solidFill>
                  <a:latin typeface="Freestyle Script" pitchFamily="66" charset="0"/>
                </a:rPr>
                <a:t>5</a:t>
              </a:r>
              <a:endParaRPr lang="en-US" sz="2400" dirty="0" smtClean="0">
                <a:solidFill>
                  <a:schemeClr val="tx1"/>
                </a:solidFill>
                <a:latin typeface="Freestyle Script" pitchFamily="66" charset="0"/>
              </a:endParaRP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A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C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D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C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B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D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B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A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B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70" name="Text Box 76"/>
            <p:cNvSpPr txBox="1">
              <a:spLocks noChangeArrowheads="1"/>
            </p:cNvSpPr>
            <p:nvPr/>
          </p:nvSpPr>
          <p:spPr bwMode="auto">
            <a:xfrm>
              <a:off x="2438400" y="228600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</a:p>
          </p:txBody>
        </p:sp>
        <p:sp>
          <p:nvSpPr>
            <p:cNvPr id="71" name="Text Box 76"/>
            <p:cNvSpPr txBox="1">
              <a:spLocks noChangeArrowheads="1"/>
            </p:cNvSpPr>
            <p:nvPr/>
          </p:nvSpPr>
          <p:spPr bwMode="auto">
            <a:xfrm>
              <a:off x="2438400" y="266700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</a:p>
          </p:txBody>
        </p:sp>
        <p:sp>
          <p:nvSpPr>
            <p:cNvPr id="72" name="Text Box 76"/>
            <p:cNvSpPr txBox="1">
              <a:spLocks noChangeArrowheads="1"/>
            </p:cNvSpPr>
            <p:nvPr/>
          </p:nvSpPr>
          <p:spPr bwMode="auto">
            <a:xfrm>
              <a:off x="2438400" y="312420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</a:p>
          </p:txBody>
        </p:sp>
        <p:sp>
          <p:nvSpPr>
            <p:cNvPr id="73" name="Text Box 76"/>
            <p:cNvSpPr txBox="1">
              <a:spLocks noChangeArrowheads="1"/>
            </p:cNvSpPr>
            <p:nvPr/>
          </p:nvSpPr>
          <p:spPr bwMode="auto">
            <a:xfrm>
              <a:off x="2438400" y="350520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</a:p>
          </p:txBody>
        </p:sp>
        <p:sp>
          <p:nvSpPr>
            <p:cNvPr id="74" name="Text Box 76"/>
            <p:cNvSpPr txBox="1">
              <a:spLocks noChangeArrowheads="1"/>
            </p:cNvSpPr>
            <p:nvPr/>
          </p:nvSpPr>
          <p:spPr bwMode="auto">
            <a:xfrm>
              <a:off x="2438400" y="434340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</a:p>
          </p:txBody>
        </p:sp>
        <p:sp>
          <p:nvSpPr>
            <p:cNvPr id="75" name="Text Box 76"/>
            <p:cNvSpPr txBox="1">
              <a:spLocks noChangeArrowheads="1"/>
            </p:cNvSpPr>
            <p:nvPr/>
          </p:nvSpPr>
          <p:spPr bwMode="auto">
            <a:xfrm>
              <a:off x="2438400" y="4784725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</a:p>
          </p:txBody>
        </p:sp>
        <p:sp>
          <p:nvSpPr>
            <p:cNvPr id="76" name="Text Box 76"/>
            <p:cNvSpPr txBox="1">
              <a:spLocks noChangeArrowheads="1"/>
            </p:cNvSpPr>
            <p:nvPr/>
          </p:nvSpPr>
          <p:spPr bwMode="auto">
            <a:xfrm>
              <a:off x="2438400" y="518160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</a:p>
          </p:txBody>
        </p:sp>
        <p:sp>
          <p:nvSpPr>
            <p:cNvPr id="77" name="Text Box 76"/>
            <p:cNvSpPr txBox="1">
              <a:spLocks noChangeArrowheads="1"/>
            </p:cNvSpPr>
            <p:nvPr/>
          </p:nvSpPr>
          <p:spPr bwMode="auto">
            <a:xfrm>
              <a:off x="2438400" y="563880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</a:p>
          </p:txBody>
        </p:sp>
        <p:sp>
          <p:nvSpPr>
            <p:cNvPr id="78" name="Text Box 76"/>
            <p:cNvSpPr txBox="1">
              <a:spLocks noChangeArrowheads="1"/>
            </p:cNvSpPr>
            <p:nvPr/>
          </p:nvSpPr>
          <p:spPr bwMode="auto">
            <a:xfrm>
              <a:off x="2438400" y="3946525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</a:p>
          </p:txBody>
        </p:sp>
        <p:sp>
          <p:nvSpPr>
            <p:cNvPr id="79" name="Text Box 76"/>
            <p:cNvSpPr txBox="1">
              <a:spLocks noChangeArrowheads="1"/>
            </p:cNvSpPr>
            <p:nvPr/>
          </p:nvSpPr>
          <p:spPr bwMode="auto">
            <a:xfrm>
              <a:off x="2438400" y="6003925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Copying?—Common Errors</a:t>
            </a:r>
            <a:endParaRPr lang="en-US" dirty="0"/>
          </a:p>
        </p:txBody>
      </p:sp>
      <p:pic>
        <p:nvPicPr>
          <p:cNvPr id="51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219923"/>
            <a:ext cx="1143000" cy="1294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594" y="1066800"/>
            <a:ext cx="1259406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" name="TextBox 60"/>
          <p:cNvSpPr txBox="1"/>
          <p:nvPr/>
        </p:nvSpPr>
        <p:spPr>
          <a:xfrm>
            <a:off x="6019800" y="685800"/>
            <a:ext cx="14858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Very likely</a:t>
            </a:r>
            <a:endParaRPr lang="en-US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3" name="Group 37"/>
          <p:cNvGrpSpPr/>
          <p:nvPr/>
        </p:nvGrpSpPr>
        <p:grpSpPr>
          <a:xfrm>
            <a:off x="1295400" y="1524000"/>
            <a:ext cx="3124200" cy="5181600"/>
            <a:chOff x="1295400" y="1524000"/>
            <a:chExt cx="3124200" cy="5181600"/>
          </a:xfrm>
        </p:grpSpPr>
        <p:sp>
          <p:nvSpPr>
            <p:cNvPr id="34" name="Folded Corner 33"/>
            <p:cNvSpPr/>
            <p:nvPr/>
          </p:nvSpPr>
          <p:spPr>
            <a:xfrm>
              <a:off x="1295400" y="1524000"/>
              <a:ext cx="3124200" cy="5181600"/>
            </a:xfrm>
            <a:prstGeom prst="foldedCorner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4000"/>
                </a:lnSpc>
              </a:pPr>
              <a:r>
                <a:rPr lang="en-US" sz="2400" dirty="0" smtClean="0">
                  <a:solidFill>
                    <a:schemeClr val="tx1"/>
                  </a:solidFill>
                </a:rPr>
                <a:t>Name: </a:t>
              </a:r>
              <a:r>
                <a:rPr lang="en-US" sz="2400" u="sng" dirty="0" smtClean="0">
                  <a:solidFill>
                    <a:schemeClr val="tx1"/>
                  </a:solidFill>
                </a:rPr>
                <a:t>Mary </a:t>
              </a:r>
              <a:r>
                <a:rPr lang="en-US" sz="2400" dirty="0" smtClean="0">
                  <a:solidFill>
                    <a:schemeClr val="tx1"/>
                  </a:solidFill>
                </a:rPr>
                <a:t>Score: </a:t>
              </a:r>
              <a:r>
                <a:rPr lang="en-US" sz="6600" dirty="0" smtClean="0">
                  <a:solidFill>
                    <a:schemeClr val="tx1"/>
                  </a:solidFill>
                  <a:latin typeface="Freestyle Script" pitchFamily="66" charset="0"/>
                </a:rPr>
                <a:t>1</a:t>
              </a:r>
              <a:endParaRPr lang="en-US" sz="2400" dirty="0" smtClean="0">
                <a:solidFill>
                  <a:schemeClr val="tx1"/>
                </a:solidFill>
                <a:latin typeface="Freestyle Script" pitchFamily="66" charset="0"/>
              </a:endParaRP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A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B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B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D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A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C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C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D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E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43" name="Text Box 76"/>
            <p:cNvSpPr txBox="1">
              <a:spLocks noChangeArrowheads="1"/>
            </p:cNvSpPr>
            <p:nvPr/>
          </p:nvSpPr>
          <p:spPr bwMode="auto">
            <a:xfrm>
              <a:off x="2590800" y="6003925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</a:p>
          </p:txBody>
        </p:sp>
        <p:sp>
          <p:nvSpPr>
            <p:cNvPr id="25" name="Text Box 76"/>
            <p:cNvSpPr txBox="1">
              <a:spLocks noChangeArrowheads="1"/>
            </p:cNvSpPr>
            <p:nvPr/>
          </p:nvSpPr>
          <p:spPr bwMode="auto">
            <a:xfrm>
              <a:off x="2590800" y="220980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</a:p>
          </p:txBody>
        </p:sp>
        <p:sp>
          <p:nvSpPr>
            <p:cNvPr id="26" name="Text Box 76"/>
            <p:cNvSpPr txBox="1">
              <a:spLocks noChangeArrowheads="1"/>
            </p:cNvSpPr>
            <p:nvPr/>
          </p:nvSpPr>
          <p:spPr bwMode="auto">
            <a:xfrm>
              <a:off x="2590800" y="2651125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29" name="Text Box 76"/>
            <p:cNvSpPr txBox="1">
              <a:spLocks noChangeArrowheads="1"/>
            </p:cNvSpPr>
            <p:nvPr/>
          </p:nvSpPr>
          <p:spPr bwMode="auto">
            <a:xfrm>
              <a:off x="2590800" y="304800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30" name="Text Box 76"/>
            <p:cNvSpPr txBox="1">
              <a:spLocks noChangeArrowheads="1"/>
            </p:cNvSpPr>
            <p:nvPr/>
          </p:nvSpPr>
          <p:spPr bwMode="auto">
            <a:xfrm>
              <a:off x="2590800" y="3489325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31" name="Text Box 76"/>
            <p:cNvSpPr txBox="1">
              <a:spLocks noChangeArrowheads="1"/>
            </p:cNvSpPr>
            <p:nvPr/>
          </p:nvSpPr>
          <p:spPr bwMode="auto">
            <a:xfrm>
              <a:off x="2590800" y="4708525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32" name="Text Box 76"/>
            <p:cNvSpPr txBox="1">
              <a:spLocks noChangeArrowheads="1"/>
            </p:cNvSpPr>
            <p:nvPr/>
          </p:nvSpPr>
          <p:spPr bwMode="auto">
            <a:xfrm>
              <a:off x="2590800" y="514985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33" name="Text Box 76"/>
            <p:cNvSpPr txBox="1">
              <a:spLocks noChangeArrowheads="1"/>
            </p:cNvSpPr>
            <p:nvPr/>
          </p:nvSpPr>
          <p:spPr bwMode="auto">
            <a:xfrm>
              <a:off x="2590800" y="560705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36" name="Text Box 76"/>
            <p:cNvSpPr txBox="1">
              <a:spLocks noChangeArrowheads="1"/>
            </p:cNvSpPr>
            <p:nvPr/>
          </p:nvSpPr>
          <p:spPr bwMode="auto">
            <a:xfrm>
              <a:off x="2590800" y="388620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37" name="Text Box 76"/>
            <p:cNvSpPr txBox="1">
              <a:spLocks noChangeArrowheads="1"/>
            </p:cNvSpPr>
            <p:nvPr/>
          </p:nvSpPr>
          <p:spPr bwMode="auto">
            <a:xfrm>
              <a:off x="2590800" y="4327525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</p:grpSp>
      <p:grpSp>
        <p:nvGrpSpPr>
          <p:cNvPr id="4" name="Group 38"/>
          <p:cNvGrpSpPr/>
          <p:nvPr/>
        </p:nvGrpSpPr>
        <p:grpSpPr>
          <a:xfrm>
            <a:off x="4724400" y="1524000"/>
            <a:ext cx="3124200" cy="5187811"/>
            <a:chOff x="1371600" y="1524000"/>
            <a:chExt cx="3124200" cy="5187811"/>
          </a:xfrm>
        </p:grpSpPr>
        <p:sp>
          <p:nvSpPr>
            <p:cNvPr id="40" name="Folded Corner 39"/>
            <p:cNvSpPr/>
            <p:nvPr/>
          </p:nvSpPr>
          <p:spPr>
            <a:xfrm>
              <a:off x="1371600" y="1524000"/>
              <a:ext cx="3124200" cy="5181600"/>
            </a:xfrm>
            <a:prstGeom prst="foldedCorner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4000"/>
                </a:lnSpc>
              </a:pPr>
              <a:r>
                <a:rPr lang="en-US" sz="2400" dirty="0" smtClean="0">
                  <a:solidFill>
                    <a:schemeClr val="tx1"/>
                  </a:solidFill>
                </a:rPr>
                <a:t>Name: </a:t>
              </a:r>
              <a:r>
                <a:rPr lang="en-US" sz="2400" u="sng" dirty="0" smtClean="0">
                  <a:solidFill>
                    <a:schemeClr val="tx1"/>
                  </a:solidFill>
                </a:rPr>
                <a:t>John </a:t>
              </a:r>
              <a:r>
                <a:rPr lang="en-US" sz="2400" dirty="0" smtClean="0">
                  <a:solidFill>
                    <a:schemeClr val="tx1"/>
                  </a:solidFill>
                </a:rPr>
                <a:t>Score: </a:t>
              </a:r>
              <a:r>
                <a:rPr lang="en-US" sz="6600" dirty="0" smtClean="0">
                  <a:solidFill>
                    <a:schemeClr val="tx1"/>
                  </a:solidFill>
                  <a:latin typeface="Freestyle Script" pitchFamily="66" charset="0"/>
                </a:rPr>
                <a:t>1</a:t>
              </a:r>
              <a:endParaRPr lang="en-US" sz="2400" dirty="0" smtClean="0">
                <a:solidFill>
                  <a:schemeClr val="tx1"/>
                </a:solidFill>
                <a:latin typeface="Freestyle Script" pitchFamily="66" charset="0"/>
              </a:endParaRP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A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B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B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D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A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C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C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D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E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41" name="Text Box 76"/>
            <p:cNvSpPr txBox="1">
              <a:spLocks noChangeArrowheads="1"/>
            </p:cNvSpPr>
            <p:nvPr/>
          </p:nvSpPr>
          <p:spPr bwMode="auto">
            <a:xfrm>
              <a:off x="2590800" y="6003925"/>
              <a:ext cx="6858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 smtClean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42" name="Text Box 76"/>
            <p:cNvSpPr txBox="1">
              <a:spLocks noChangeArrowheads="1"/>
            </p:cNvSpPr>
            <p:nvPr/>
          </p:nvSpPr>
          <p:spPr bwMode="auto">
            <a:xfrm>
              <a:off x="2590800" y="220980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</a:p>
          </p:txBody>
        </p:sp>
        <p:sp>
          <p:nvSpPr>
            <p:cNvPr id="53" name="Text Box 76"/>
            <p:cNvSpPr txBox="1">
              <a:spLocks noChangeArrowheads="1"/>
            </p:cNvSpPr>
            <p:nvPr/>
          </p:nvSpPr>
          <p:spPr bwMode="auto">
            <a:xfrm>
              <a:off x="2590800" y="2651125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54" name="Text Box 76"/>
            <p:cNvSpPr txBox="1">
              <a:spLocks noChangeArrowheads="1"/>
            </p:cNvSpPr>
            <p:nvPr/>
          </p:nvSpPr>
          <p:spPr bwMode="auto">
            <a:xfrm>
              <a:off x="2590800" y="304800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55" name="Text Box 76"/>
            <p:cNvSpPr txBox="1">
              <a:spLocks noChangeArrowheads="1"/>
            </p:cNvSpPr>
            <p:nvPr/>
          </p:nvSpPr>
          <p:spPr bwMode="auto">
            <a:xfrm>
              <a:off x="2590800" y="3489325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56" name="Text Box 76"/>
            <p:cNvSpPr txBox="1">
              <a:spLocks noChangeArrowheads="1"/>
            </p:cNvSpPr>
            <p:nvPr/>
          </p:nvSpPr>
          <p:spPr bwMode="auto">
            <a:xfrm>
              <a:off x="2590800" y="4708525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57" name="Text Box 76"/>
            <p:cNvSpPr txBox="1">
              <a:spLocks noChangeArrowheads="1"/>
            </p:cNvSpPr>
            <p:nvPr/>
          </p:nvSpPr>
          <p:spPr bwMode="auto">
            <a:xfrm>
              <a:off x="2590800" y="514985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58" name="Text Box 76"/>
            <p:cNvSpPr txBox="1">
              <a:spLocks noChangeArrowheads="1"/>
            </p:cNvSpPr>
            <p:nvPr/>
          </p:nvSpPr>
          <p:spPr bwMode="auto">
            <a:xfrm>
              <a:off x="2590800" y="560705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59" name="Text Box 76"/>
            <p:cNvSpPr txBox="1">
              <a:spLocks noChangeArrowheads="1"/>
            </p:cNvSpPr>
            <p:nvPr/>
          </p:nvSpPr>
          <p:spPr bwMode="auto">
            <a:xfrm>
              <a:off x="2590800" y="388620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60" name="Text Box 76"/>
            <p:cNvSpPr txBox="1">
              <a:spLocks noChangeArrowheads="1"/>
            </p:cNvSpPr>
            <p:nvPr/>
          </p:nvSpPr>
          <p:spPr bwMode="auto">
            <a:xfrm>
              <a:off x="2590800" y="4327525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534400" cy="1295400"/>
          </a:xfrm>
        </p:spPr>
        <p:txBody>
          <a:bodyPr/>
          <a:lstStyle/>
          <a:p>
            <a:r>
              <a:rPr lang="en-US" dirty="0" smtClean="0"/>
              <a:t>Why Was I Motivated?—Out-Of-Date  Info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t="23725"/>
          <a:stretch>
            <a:fillRect/>
          </a:stretch>
        </p:blipFill>
        <p:spPr bwMode="auto">
          <a:xfrm>
            <a:off x="685800" y="1447800"/>
            <a:ext cx="8057291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457200" y="2895600"/>
            <a:ext cx="3505200" cy="381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7200" y="3636580"/>
            <a:ext cx="3505200" cy="381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8153400" y="6400800"/>
            <a:ext cx="5389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7/2009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67200" y="16002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534400" cy="1295400"/>
          </a:xfrm>
        </p:spPr>
        <p:txBody>
          <a:bodyPr/>
          <a:lstStyle/>
          <a:p>
            <a:r>
              <a:rPr lang="en-US" sz="3600" dirty="0" smtClean="0"/>
              <a:t>High-Level Intuitions for Copy Detection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2057400"/>
            <a:ext cx="8222456" cy="449580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solidFill>
                  <a:schemeClr val="accent3"/>
                </a:solidFill>
                <a:ea typeface="SimSun" pitchFamily="2" charset="-122"/>
              </a:rPr>
              <a:t>Intuition I: decide</a:t>
            </a:r>
            <a:r>
              <a:rPr lang="en-US" altLang="zh-CN" sz="3200" dirty="0" smtClean="0">
                <a:ea typeface="SimSun" pitchFamily="2" charset="-122"/>
              </a:rPr>
              <a:t> </a:t>
            </a:r>
            <a:r>
              <a:rPr lang="en-US" altLang="zh-CN" sz="3200" dirty="0" smtClean="0">
                <a:solidFill>
                  <a:schemeClr val="accent3"/>
                </a:solidFill>
                <a:ea typeface="SimSun" pitchFamily="2" charset="-122"/>
              </a:rPr>
              <a:t>dependence (w/o direction)</a:t>
            </a:r>
          </a:p>
          <a:p>
            <a:pPr lvl="1">
              <a:buNone/>
            </a:pPr>
            <a:r>
              <a:rPr lang="en-US" altLang="zh-CN" sz="2800" dirty="0" smtClean="0">
                <a:solidFill>
                  <a:schemeClr val="accent3"/>
                </a:solidFill>
                <a:ea typeface="SimSun" pitchFamily="2" charset="-122"/>
              </a:rPr>
              <a:t>For shared data, Pr(</a:t>
            </a:r>
            <a:r>
              <a:rPr lang="el-GR" altLang="zh-CN" sz="2800" dirty="0" smtClean="0">
                <a:solidFill>
                  <a:schemeClr val="accent3"/>
                </a:solidFill>
                <a:ea typeface="SimSun" pitchFamily="2" charset="-122"/>
              </a:rPr>
              <a:t>Ф</a:t>
            </a:r>
            <a:r>
              <a:rPr lang="en-US" altLang="zh-CN" sz="2800" dirty="0" smtClean="0">
                <a:solidFill>
                  <a:schemeClr val="accent3"/>
                </a:solidFill>
                <a:ea typeface="SimSun" pitchFamily="2" charset="-122"/>
              </a:rPr>
              <a:t>(S1)|S1</a:t>
            </a:r>
            <a:r>
              <a:rPr lang="en-US" altLang="zh-CN" sz="2800" dirty="0" smtClean="0">
                <a:solidFill>
                  <a:schemeClr val="accent3"/>
                </a:solidFill>
                <a:ea typeface="SimSun" pitchFamily="2" charset="-122"/>
                <a:sym typeface="Symbol"/>
              </a:rPr>
              <a:t></a:t>
            </a:r>
            <a:r>
              <a:rPr lang="en-US" altLang="zh-CN" sz="2800" dirty="0" smtClean="0">
                <a:solidFill>
                  <a:schemeClr val="accent3"/>
                </a:solidFill>
                <a:ea typeface="SimSun" pitchFamily="2" charset="-122"/>
              </a:rPr>
              <a:t>S2) is low </a:t>
            </a:r>
            <a:br>
              <a:rPr lang="en-US" altLang="zh-CN" sz="2800" dirty="0" smtClean="0">
                <a:solidFill>
                  <a:schemeClr val="accent3"/>
                </a:solidFill>
                <a:ea typeface="SimSun" pitchFamily="2" charset="-122"/>
              </a:rPr>
            </a:br>
            <a:r>
              <a:rPr lang="en-US" altLang="zh-CN" sz="2800" dirty="0" smtClean="0">
                <a:solidFill>
                  <a:schemeClr val="accent3"/>
                </a:solidFill>
                <a:ea typeface="SimSun" pitchFamily="2" charset="-122"/>
              </a:rPr>
              <a:t>e.g., incorrect data</a:t>
            </a:r>
          </a:p>
          <a:p>
            <a:endParaRPr lang="en-US" altLang="zh-CN" dirty="0" smtClean="0">
              <a:ea typeface="SimSun" pitchFamily="2" charset="-122"/>
            </a:endParaRPr>
          </a:p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Intuition II: decide copying </a:t>
            </a:r>
            <a:r>
              <a:rPr lang="en-US" altLang="zh-CN" sz="3200" b="1" dirty="0" smtClean="0">
                <a:ea typeface="SimSun" pitchFamily="2" charset="-122"/>
              </a:rPr>
              <a:t>direction</a:t>
            </a:r>
          </a:p>
          <a:p>
            <a:pPr lvl="1">
              <a:buNone/>
            </a:pPr>
            <a:r>
              <a:rPr lang="en-US" altLang="zh-CN" sz="2800" dirty="0" smtClean="0">
                <a:ea typeface="SimSun" pitchFamily="2" charset="-122"/>
              </a:rPr>
              <a:t>Let F be a property function of the data </a:t>
            </a:r>
            <a:br>
              <a:rPr lang="en-US" altLang="zh-CN" sz="2800" dirty="0" smtClean="0">
                <a:ea typeface="SimSun" pitchFamily="2" charset="-122"/>
              </a:rPr>
            </a:br>
            <a:r>
              <a:rPr lang="en-US" altLang="zh-CN" sz="2800" dirty="0" smtClean="0">
                <a:ea typeface="SimSun" pitchFamily="2" charset="-122"/>
              </a:rPr>
              <a:t>(e.g., accuracy of data)</a:t>
            </a:r>
          </a:p>
          <a:p>
            <a:pPr lvl="1">
              <a:buNone/>
            </a:pPr>
            <a:endParaRPr lang="en-US" altLang="zh-CN" sz="1000" dirty="0" smtClean="0">
              <a:solidFill>
                <a:srgbClr val="C00000"/>
              </a:solidFill>
              <a:ea typeface="SimSun" pitchFamily="2" charset="-122"/>
            </a:endParaRPr>
          </a:p>
          <a:p>
            <a:pPr lvl="1">
              <a:buNone/>
            </a:pPr>
            <a:r>
              <a:rPr lang="en-US" altLang="zh-CN" sz="2600" dirty="0" smtClean="0">
                <a:solidFill>
                  <a:srgbClr val="C00000"/>
                </a:solidFill>
                <a:ea typeface="SimSun" pitchFamily="2" charset="-122"/>
              </a:rPr>
              <a:t>|F(</a:t>
            </a:r>
            <a:r>
              <a:rPr lang="el-GR" altLang="zh-CN" sz="2600" dirty="0" smtClean="0">
                <a:solidFill>
                  <a:srgbClr val="C00000"/>
                </a:solidFill>
                <a:ea typeface="SimSun" pitchFamily="2" charset="-122"/>
              </a:rPr>
              <a:t>Ф</a:t>
            </a:r>
            <a:r>
              <a:rPr lang="en-US" altLang="zh-CN" sz="2600" dirty="0" smtClean="0">
                <a:solidFill>
                  <a:srgbClr val="C00000"/>
                </a:solidFill>
                <a:ea typeface="SimSun" pitchFamily="2" charset="-122"/>
              </a:rPr>
              <a:t>(S1) </a:t>
            </a:r>
            <a:r>
              <a:rPr lang="en-US" altLang="zh-CN" sz="2600" dirty="0" smtClean="0">
                <a:solidFill>
                  <a:srgbClr val="C00000"/>
                </a:solidFill>
                <a:ea typeface="SimSun" pitchFamily="2" charset="-122"/>
                <a:sym typeface="Symbol"/>
              </a:rPr>
              <a:t></a:t>
            </a:r>
            <a:r>
              <a:rPr lang="en-US" altLang="zh-CN" sz="2600" dirty="0" smtClean="0">
                <a:solidFill>
                  <a:srgbClr val="C00000"/>
                </a:solidFill>
                <a:ea typeface="SimSun" pitchFamily="2" charset="-122"/>
              </a:rPr>
              <a:t> </a:t>
            </a:r>
            <a:r>
              <a:rPr lang="el-GR" altLang="zh-CN" sz="2600" dirty="0" smtClean="0">
                <a:solidFill>
                  <a:srgbClr val="C00000"/>
                </a:solidFill>
                <a:ea typeface="SimSun" pitchFamily="2" charset="-122"/>
              </a:rPr>
              <a:t>Ф</a:t>
            </a:r>
            <a:r>
              <a:rPr lang="en-US" altLang="zh-CN" sz="2600" dirty="0" smtClean="0">
                <a:solidFill>
                  <a:srgbClr val="C00000"/>
                </a:solidFill>
                <a:ea typeface="SimSun" pitchFamily="2" charset="-122"/>
              </a:rPr>
              <a:t>(S2))-F(</a:t>
            </a:r>
            <a:r>
              <a:rPr lang="el-GR" altLang="zh-CN" sz="2600" dirty="0" smtClean="0">
                <a:solidFill>
                  <a:srgbClr val="C00000"/>
                </a:solidFill>
                <a:ea typeface="SimSun" pitchFamily="2" charset="-122"/>
              </a:rPr>
              <a:t>Ф</a:t>
            </a:r>
            <a:r>
              <a:rPr lang="en-US" altLang="zh-CN" sz="2600" dirty="0" smtClean="0">
                <a:solidFill>
                  <a:srgbClr val="C00000"/>
                </a:solidFill>
                <a:ea typeface="SimSun" pitchFamily="2" charset="-122"/>
              </a:rPr>
              <a:t>(S1)-</a:t>
            </a:r>
            <a:r>
              <a:rPr lang="el-GR" altLang="zh-CN" sz="2600" dirty="0" smtClean="0">
                <a:solidFill>
                  <a:srgbClr val="C00000"/>
                </a:solidFill>
                <a:ea typeface="SimSun" pitchFamily="2" charset="-122"/>
              </a:rPr>
              <a:t>Ф</a:t>
            </a:r>
            <a:r>
              <a:rPr lang="en-US" altLang="zh-CN" sz="2600" dirty="0" smtClean="0">
                <a:solidFill>
                  <a:srgbClr val="C00000"/>
                </a:solidFill>
                <a:ea typeface="SimSun" pitchFamily="2" charset="-122"/>
              </a:rPr>
              <a:t>(S2))| </a:t>
            </a:r>
          </a:p>
          <a:p>
            <a:pPr lvl="1">
              <a:buNone/>
            </a:pPr>
            <a:r>
              <a:rPr lang="en-US" altLang="zh-CN" sz="2600" dirty="0" smtClean="0">
                <a:solidFill>
                  <a:srgbClr val="C00000"/>
                </a:solidFill>
                <a:ea typeface="SimSun" pitchFamily="2" charset="-122"/>
              </a:rPr>
              <a:t>				&gt; |F(</a:t>
            </a:r>
            <a:r>
              <a:rPr lang="el-GR" altLang="zh-CN" sz="2600" dirty="0" smtClean="0">
                <a:solidFill>
                  <a:srgbClr val="C00000"/>
                </a:solidFill>
                <a:ea typeface="SimSun" pitchFamily="2" charset="-122"/>
              </a:rPr>
              <a:t>Ф</a:t>
            </a:r>
            <a:r>
              <a:rPr lang="en-US" altLang="zh-CN" sz="2600" dirty="0" smtClean="0">
                <a:solidFill>
                  <a:srgbClr val="C00000"/>
                </a:solidFill>
                <a:ea typeface="SimSun" pitchFamily="2" charset="-122"/>
              </a:rPr>
              <a:t>(S1) </a:t>
            </a:r>
            <a:r>
              <a:rPr lang="en-US" altLang="zh-CN" sz="2600" dirty="0" smtClean="0">
                <a:solidFill>
                  <a:srgbClr val="C00000"/>
                </a:solidFill>
                <a:ea typeface="SimSun" pitchFamily="2" charset="-122"/>
                <a:sym typeface="Symbol"/>
              </a:rPr>
              <a:t></a:t>
            </a:r>
            <a:r>
              <a:rPr lang="en-US" altLang="zh-CN" sz="2600" dirty="0" smtClean="0">
                <a:solidFill>
                  <a:srgbClr val="C00000"/>
                </a:solidFill>
                <a:ea typeface="SimSun" pitchFamily="2" charset="-122"/>
              </a:rPr>
              <a:t> </a:t>
            </a:r>
            <a:r>
              <a:rPr lang="el-GR" altLang="zh-CN" sz="2600" dirty="0" smtClean="0">
                <a:solidFill>
                  <a:srgbClr val="C00000"/>
                </a:solidFill>
                <a:ea typeface="SimSun" pitchFamily="2" charset="-122"/>
              </a:rPr>
              <a:t>Ф</a:t>
            </a:r>
            <a:r>
              <a:rPr lang="en-US" altLang="zh-CN" sz="2600" dirty="0" smtClean="0">
                <a:solidFill>
                  <a:srgbClr val="C00000"/>
                </a:solidFill>
                <a:ea typeface="SimSun" pitchFamily="2" charset="-122"/>
              </a:rPr>
              <a:t>(S2))-F(</a:t>
            </a:r>
            <a:r>
              <a:rPr lang="el-GR" altLang="zh-CN" sz="2600" dirty="0" smtClean="0">
                <a:solidFill>
                  <a:srgbClr val="C00000"/>
                </a:solidFill>
                <a:ea typeface="SimSun" pitchFamily="2" charset="-122"/>
              </a:rPr>
              <a:t>Ф</a:t>
            </a:r>
            <a:r>
              <a:rPr lang="en-US" altLang="zh-CN" sz="2600" dirty="0" smtClean="0">
                <a:solidFill>
                  <a:srgbClr val="C00000"/>
                </a:solidFill>
                <a:ea typeface="SimSun" pitchFamily="2" charset="-122"/>
              </a:rPr>
              <a:t>(S2)-</a:t>
            </a:r>
            <a:r>
              <a:rPr lang="el-GR" altLang="zh-CN" sz="2600" dirty="0" smtClean="0">
                <a:solidFill>
                  <a:srgbClr val="C00000"/>
                </a:solidFill>
                <a:ea typeface="SimSun" pitchFamily="2" charset="-122"/>
              </a:rPr>
              <a:t>Ф</a:t>
            </a:r>
            <a:r>
              <a:rPr lang="en-US" altLang="zh-CN" sz="2600" dirty="0" smtClean="0">
                <a:solidFill>
                  <a:srgbClr val="C00000"/>
                </a:solidFill>
                <a:ea typeface="SimSun" pitchFamily="2" charset="-122"/>
              </a:rPr>
              <a:t>(S1))| </a:t>
            </a:r>
            <a:r>
              <a:rPr lang="en-US" altLang="zh-CN" sz="2200" dirty="0" smtClean="0">
                <a:solidFill>
                  <a:srgbClr val="C00000"/>
                </a:solidFill>
                <a:ea typeface="SimSun" pitchFamily="2" charset="-122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0165" y="1320225"/>
            <a:ext cx="82926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Pr(</a:t>
            </a:r>
            <a:r>
              <a:rPr lang="el-GR" sz="3200" dirty="0" smtClean="0">
                <a:solidFill>
                  <a:schemeClr val="accent1">
                    <a:lumMod val="75000"/>
                  </a:schemeClr>
                </a:solidFill>
              </a:rPr>
              <a:t>Ф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(S1)|S1</a:t>
            </a:r>
            <a:r>
              <a:rPr lang="en-US" altLang="zh-CN" sz="3200" dirty="0" smtClean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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S2) &gt;&gt; Pr(</a:t>
            </a:r>
            <a:r>
              <a:rPr lang="el-GR" sz="3200" dirty="0" smtClean="0">
                <a:solidFill>
                  <a:schemeClr val="accent1">
                    <a:lumMod val="75000"/>
                  </a:schemeClr>
                </a:solidFill>
              </a:rPr>
              <a:t>Ф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(S1)|S1</a:t>
            </a:r>
            <a:r>
              <a:rPr lang="en-US" altLang="zh-CN" sz="3200" dirty="0" smtClean="0">
                <a:solidFill>
                  <a:schemeClr val="accent1">
                    <a:lumMod val="75000"/>
                  </a:schemeClr>
                </a:solidFill>
                <a:sym typeface="Symbol"/>
              </a:rPr>
              <a:t>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S2)       S1</a:t>
            </a:r>
            <a:r>
              <a:rPr lang="en-US" altLang="zh-CN" sz="3200" dirty="0" smtClean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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S2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6868633" y="1469066"/>
            <a:ext cx="533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594" y="1066800"/>
            <a:ext cx="1259406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Copying?—Different Accuracy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477000" y="533400"/>
            <a:ext cx="213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John copies from Alice</a:t>
            </a:r>
            <a:endParaRPr lang="en-US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36554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1295400"/>
            <a:ext cx="990600" cy="118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34"/>
          <p:cNvGrpSpPr/>
          <p:nvPr/>
        </p:nvGrpSpPr>
        <p:grpSpPr>
          <a:xfrm>
            <a:off x="1295400" y="1524000"/>
            <a:ext cx="3124200" cy="5181600"/>
            <a:chOff x="1295400" y="1524000"/>
            <a:chExt cx="3124200" cy="5181600"/>
          </a:xfrm>
        </p:grpSpPr>
        <p:sp>
          <p:nvSpPr>
            <p:cNvPr id="37" name="Folded Corner 36"/>
            <p:cNvSpPr/>
            <p:nvPr/>
          </p:nvSpPr>
          <p:spPr>
            <a:xfrm>
              <a:off x="1295400" y="1524000"/>
              <a:ext cx="3124200" cy="5181600"/>
            </a:xfrm>
            <a:prstGeom prst="foldedCorner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4000"/>
                </a:lnSpc>
              </a:pPr>
              <a:r>
                <a:rPr lang="en-US" sz="2400" dirty="0" smtClean="0">
                  <a:solidFill>
                    <a:schemeClr val="tx1"/>
                  </a:solidFill>
                </a:rPr>
                <a:t>Name: </a:t>
              </a:r>
              <a:r>
                <a:rPr lang="en-US" sz="2400" u="sng" dirty="0" smtClean="0">
                  <a:solidFill>
                    <a:schemeClr val="tx1"/>
                  </a:solidFill>
                </a:rPr>
                <a:t>Alice </a:t>
              </a:r>
              <a:r>
                <a:rPr lang="en-US" sz="2400" dirty="0" smtClean="0">
                  <a:solidFill>
                    <a:schemeClr val="tx1"/>
                  </a:solidFill>
                </a:rPr>
                <a:t>Score: </a:t>
              </a:r>
              <a:r>
                <a:rPr lang="en-US" sz="6600" dirty="0" smtClean="0">
                  <a:solidFill>
                    <a:schemeClr val="tx1"/>
                  </a:solidFill>
                  <a:latin typeface="Freestyle Script" pitchFamily="66" charset="0"/>
                </a:rPr>
                <a:t>3</a:t>
              </a:r>
              <a:endParaRPr lang="en-US" sz="2400" dirty="0" smtClean="0">
                <a:solidFill>
                  <a:schemeClr val="tx1"/>
                </a:solidFill>
                <a:latin typeface="Freestyle Script" pitchFamily="66" charset="0"/>
              </a:endParaRP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B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B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D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D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B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D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D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A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B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39" name="Text Box 76"/>
            <p:cNvSpPr txBox="1">
              <a:spLocks noChangeArrowheads="1"/>
            </p:cNvSpPr>
            <p:nvPr/>
          </p:nvSpPr>
          <p:spPr bwMode="auto">
            <a:xfrm>
              <a:off x="2590800" y="6003925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</a:p>
          </p:txBody>
        </p:sp>
        <p:sp>
          <p:nvSpPr>
            <p:cNvPr id="40" name="Text Box 76"/>
            <p:cNvSpPr txBox="1">
              <a:spLocks noChangeArrowheads="1"/>
            </p:cNvSpPr>
            <p:nvPr/>
          </p:nvSpPr>
          <p:spPr bwMode="auto">
            <a:xfrm>
              <a:off x="2590800" y="220980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41" name="Text Box 76"/>
            <p:cNvSpPr txBox="1">
              <a:spLocks noChangeArrowheads="1"/>
            </p:cNvSpPr>
            <p:nvPr/>
          </p:nvSpPr>
          <p:spPr bwMode="auto">
            <a:xfrm>
              <a:off x="2590800" y="2651125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46" name="Text Box 76"/>
            <p:cNvSpPr txBox="1">
              <a:spLocks noChangeArrowheads="1"/>
            </p:cNvSpPr>
            <p:nvPr/>
          </p:nvSpPr>
          <p:spPr bwMode="auto">
            <a:xfrm>
              <a:off x="2590800" y="304800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47" name="Text Box 76"/>
            <p:cNvSpPr txBox="1">
              <a:spLocks noChangeArrowheads="1"/>
            </p:cNvSpPr>
            <p:nvPr/>
          </p:nvSpPr>
          <p:spPr bwMode="auto">
            <a:xfrm>
              <a:off x="2590800" y="3489325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48" name="Text Box 76"/>
            <p:cNvSpPr txBox="1">
              <a:spLocks noChangeArrowheads="1"/>
            </p:cNvSpPr>
            <p:nvPr/>
          </p:nvSpPr>
          <p:spPr bwMode="auto">
            <a:xfrm>
              <a:off x="2590800" y="4708525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49" name="Text Box 76"/>
            <p:cNvSpPr txBox="1">
              <a:spLocks noChangeArrowheads="1"/>
            </p:cNvSpPr>
            <p:nvPr/>
          </p:nvSpPr>
          <p:spPr bwMode="auto">
            <a:xfrm>
              <a:off x="2590800" y="5149850"/>
              <a:ext cx="6858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</a:p>
          </p:txBody>
        </p:sp>
        <p:sp>
          <p:nvSpPr>
            <p:cNvPr id="50" name="Text Box 76"/>
            <p:cNvSpPr txBox="1">
              <a:spLocks noChangeArrowheads="1"/>
            </p:cNvSpPr>
            <p:nvPr/>
          </p:nvSpPr>
          <p:spPr bwMode="auto">
            <a:xfrm>
              <a:off x="2590800" y="560705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51" name="Text Box 76"/>
            <p:cNvSpPr txBox="1">
              <a:spLocks noChangeArrowheads="1"/>
            </p:cNvSpPr>
            <p:nvPr/>
          </p:nvSpPr>
          <p:spPr bwMode="auto">
            <a:xfrm>
              <a:off x="2590800" y="388620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52" name="Text Box 76"/>
            <p:cNvSpPr txBox="1">
              <a:spLocks noChangeArrowheads="1"/>
            </p:cNvSpPr>
            <p:nvPr/>
          </p:nvSpPr>
          <p:spPr bwMode="auto">
            <a:xfrm>
              <a:off x="2590800" y="4327525"/>
              <a:ext cx="6858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</a:p>
          </p:txBody>
        </p:sp>
      </p:grpSp>
      <p:grpSp>
        <p:nvGrpSpPr>
          <p:cNvPr id="4" name="Group 53"/>
          <p:cNvGrpSpPr/>
          <p:nvPr/>
        </p:nvGrpSpPr>
        <p:grpSpPr>
          <a:xfrm>
            <a:off x="4724400" y="1524000"/>
            <a:ext cx="3124200" cy="5181600"/>
            <a:chOff x="1253276" y="1524000"/>
            <a:chExt cx="3022446" cy="5181600"/>
          </a:xfrm>
        </p:grpSpPr>
        <p:sp>
          <p:nvSpPr>
            <p:cNvPr id="56" name="Folded Corner 55"/>
            <p:cNvSpPr/>
            <p:nvPr/>
          </p:nvSpPr>
          <p:spPr>
            <a:xfrm>
              <a:off x="1253276" y="1524000"/>
              <a:ext cx="3022446" cy="5181600"/>
            </a:xfrm>
            <a:prstGeom prst="foldedCorner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4000"/>
                </a:lnSpc>
              </a:pPr>
              <a:r>
                <a:rPr lang="en-US" sz="2400" dirty="0" smtClean="0">
                  <a:solidFill>
                    <a:schemeClr val="tx1"/>
                  </a:solidFill>
                </a:rPr>
                <a:t>Name: </a:t>
              </a:r>
              <a:r>
                <a:rPr lang="en-US" sz="2400" u="sng" dirty="0" smtClean="0">
                  <a:solidFill>
                    <a:schemeClr val="tx1"/>
                  </a:solidFill>
                </a:rPr>
                <a:t>John </a:t>
              </a:r>
              <a:r>
                <a:rPr lang="en-US" sz="2400" dirty="0" smtClean="0">
                  <a:solidFill>
                    <a:schemeClr val="tx1"/>
                  </a:solidFill>
                </a:rPr>
                <a:t>Score:</a:t>
              </a:r>
              <a:r>
                <a:rPr lang="en-US" sz="6600" dirty="0" smtClean="0">
                  <a:solidFill>
                    <a:schemeClr val="tx1"/>
                  </a:solidFill>
                  <a:latin typeface="Freestyle Script" pitchFamily="66" charset="0"/>
                </a:rPr>
                <a:t>1</a:t>
              </a:r>
              <a:endParaRPr lang="en-US" sz="2400" dirty="0" smtClean="0">
                <a:solidFill>
                  <a:schemeClr val="tx1"/>
                </a:solidFill>
                <a:latin typeface="Freestyle Script" pitchFamily="66" charset="0"/>
              </a:endParaRP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B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B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D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D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B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C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C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D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E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57" name="Text Box 76"/>
            <p:cNvSpPr txBox="1">
              <a:spLocks noChangeArrowheads="1"/>
            </p:cNvSpPr>
            <p:nvPr/>
          </p:nvSpPr>
          <p:spPr bwMode="auto">
            <a:xfrm>
              <a:off x="2590800" y="6003925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58" name="Text Box 76"/>
            <p:cNvSpPr txBox="1">
              <a:spLocks noChangeArrowheads="1"/>
            </p:cNvSpPr>
            <p:nvPr/>
          </p:nvSpPr>
          <p:spPr bwMode="auto">
            <a:xfrm>
              <a:off x="2590800" y="220980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59" name="Text Box 76"/>
            <p:cNvSpPr txBox="1">
              <a:spLocks noChangeArrowheads="1"/>
            </p:cNvSpPr>
            <p:nvPr/>
          </p:nvSpPr>
          <p:spPr bwMode="auto">
            <a:xfrm>
              <a:off x="2590800" y="2651125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60" name="Text Box 76"/>
            <p:cNvSpPr txBox="1">
              <a:spLocks noChangeArrowheads="1"/>
            </p:cNvSpPr>
            <p:nvPr/>
          </p:nvSpPr>
          <p:spPr bwMode="auto">
            <a:xfrm>
              <a:off x="2590800" y="304800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61" name="Text Box 76"/>
            <p:cNvSpPr txBox="1">
              <a:spLocks noChangeArrowheads="1"/>
            </p:cNvSpPr>
            <p:nvPr/>
          </p:nvSpPr>
          <p:spPr bwMode="auto">
            <a:xfrm>
              <a:off x="2590800" y="3489325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62" name="Text Box 76"/>
            <p:cNvSpPr txBox="1">
              <a:spLocks noChangeArrowheads="1"/>
            </p:cNvSpPr>
            <p:nvPr/>
          </p:nvSpPr>
          <p:spPr bwMode="auto">
            <a:xfrm>
              <a:off x="2590800" y="4708525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63" name="Text Box 76"/>
            <p:cNvSpPr txBox="1">
              <a:spLocks noChangeArrowheads="1"/>
            </p:cNvSpPr>
            <p:nvPr/>
          </p:nvSpPr>
          <p:spPr bwMode="auto">
            <a:xfrm>
              <a:off x="2590800" y="5149850"/>
              <a:ext cx="6858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64" name="Text Box 76"/>
            <p:cNvSpPr txBox="1">
              <a:spLocks noChangeArrowheads="1"/>
            </p:cNvSpPr>
            <p:nvPr/>
          </p:nvSpPr>
          <p:spPr bwMode="auto">
            <a:xfrm>
              <a:off x="2590800" y="560705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65" name="Text Box 76"/>
            <p:cNvSpPr txBox="1">
              <a:spLocks noChangeArrowheads="1"/>
            </p:cNvSpPr>
            <p:nvPr/>
          </p:nvSpPr>
          <p:spPr bwMode="auto">
            <a:xfrm>
              <a:off x="2590800" y="388620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66" name="Text Box 76"/>
            <p:cNvSpPr txBox="1">
              <a:spLocks noChangeArrowheads="1"/>
            </p:cNvSpPr>
            <p:nvPr/>
          </p:nvSpPr>
          <p:spPr bwMode="auto">
            <a:xfrm>
              <a:off x="2590800" y="4327525"/>
              <a:ext cx="6858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</p:grpSp>
      <p:cxnSp>
        <p:nvCxnSpPr>
          <p:cNvPr id="67" name="Straight Connector 66"/>
          <p:cNvCxnSpPr/>
          <p:nvPr/>
        </p:nvCxnSpPr>
        <p:spPr>
          <a:xfrm>
            <a:off x="457200" y="4419600"/>
            <a:ext cx="8458200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Copying?—Different Accuracy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477000" y="533400"/>
            <a:ext cx="213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Alice copies from John</a:t>
            </a:r>
            <a:endParaRPr lang="en-US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36554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295400"/>
            <a:ext cx="990600" cy="118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594" y="1066800"/>
            <a:ext cx="1259406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4"/>
          <p:cNvGrpSpPr/>
          <p:nvPr/>
        </p:nvGrpSpPr>
        <p:grpSpPr>
          <a:xfrm>
            <a:off x="4724400" y="1524000"/>
            <a:ext cx="3124200" cy="5187811"/>
            <a:chOff x="1371600" y="1524000"/>
            <a:chExt cx="3124200" cy="5187811"/>
          </a:xfrm>
        </p:grpSpPr>
        <p:sp>
          <p:nvSpPr>
            <p:cNvPr id="26" name="Folded Corner 25"/>
            <p:cNvSpPr/>
            <p:nvPr/>
          </p:nvSpPr>
          <p:spPr>
            <a:xfrm>
              <a:off x="1371600" y="1524000"/>
              <a:ext cx="3124200" cy="5181600"/>
            </a:xfrm>
            <a:prstGeom prst="foldedCorner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4000"/>
                </a:lnSpc>
              </a:pPr>
              <a:r>
                <a:rPr lang="en-US" sz="2400" dirty="0" smtClean="0">
                  <a:solidFill>
                    <a:schemeClr val="tx1"/>
                  </a:solidFill>
                </a:rPr>
                <a:t>Name: </a:t>
              </a:r>
              <a:r>
                <a:rPr lang="en-US" sz="2400" u="sng" dirty="0" smtClean="0">
                  <a:solidFill>
                    <a:schemeClr val="tx1"/>
                  </a:solidFill>
                </a:rPr>
                <a:t>John </a:t>
              </a:r>
              <a:r>
                <a:rPr lang="en-US" sz="2400" dirty="0" smtClean="0">
                  <a:solidFill>
                    <a:schemeClr val="tx1"/>
                  </a:solidFill>
                </a:rPr>
                <a:t>Score: </a:t>
              </a:r>
              <a:r>
                <a:rPr lang="en-US" sz="6600" dirty="0" smtClean="0">
                  <a:solidFill>
                    <a:schemeClr val="tx1"/>
                  </a:solidFill>
                  <a:latin typeface="Freestyle Script" pitchFamily="66" charset="0"/>
                </a:rPr>
                <a:t>1</a:t>
              </a:r>
              <a:endParaRPr lang="en-US" sz="2400" dirty="0" smtClean="0">
                <a:solidFill>
                  <a:schemeClr val="tx1"/>
                </a:solidFill>
                <a:latin typeface="Freestyle Script" pitchFamily="66" charset="0"/>
              </a:endParaRP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A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B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B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D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A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C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C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D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E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28" name="Text Box 76"/>
            <p:cNvSpPr txBox="1">
              <a:spLocks noChangeArrowheads="1"/>
            </p:cNvSpPr>
            <p:nvPr/>
          </p:nvSpPr>
          <p:spPr bwMode="auto">
            <a:xfrm>
              <a:off x="2590800" y="6003925"/>
              <a:ext cx="6858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 smtClean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29" name="Text Box 76"/>
            <p:cNvSpPr txBox="1">
              <a:spLocks noChangeArrowheads="1"/>
            </p:cNvSpPr>
            <p:nvPr/>
          </p:nvSpPr>
          <p:spPr bwMode="auto">
            <a:xfrm>
              <a:off x="2590800" y="220980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</a:p>
          </p:txBody>
        </p:sp>
        <p:sp>
          <p:nvSpPr>
            <p:cNvPr id="36" name="Text Box 76"/>
            <p:cNvSpPr txBox="1">
              <a:spLocks noChangeArrowheads="1"/>
            </p:cNvSpPr>
            <p:nvPr/>
          </p:nvSpPr>
          <p:spPr bwMode="auto">
            <a:xfrm>
              <a:off x="2590800" y="2651125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38" name="Text Box 76"/>
            <p:cNvSpPr txBox="1">
              <a:spLocks noChangeArrowheads="1"/>
            </p:cNvSpPr>
            <p:nvPr/>
          </p:nvSpPr>
          <p:spPr bwMode="auto">
            <a:xfrm>
              <a:off x="2590800" y="304800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44" name="Text Box 76"/>
            <p:cNvSpPr txBox="1">
              <a:spLocks noChangeArrowheads="1"/>
            </p:cNvSpPr>
            <p:nvPr/>
          </p:nvSpPr>
          <p:spPr bwMode="auto">
            <a:xfrm>
              <a:off x="2590800" y="3489325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45" name="Text Box 76"/>
            <p:cNvSpPr txBox="1">
              <a:spLocks noChangeArrowheads="1"/>
            </p:cNvSpPr>
            <p:nvPr/>
          </p:nvSpPr>
          <p:spPr bwMode="auto">
            <a:xfrm>
              <a:off x="2590800" y="4708525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50" name="Text Box 76"/>
            <p:cNvSpPr txBox="1">
              <a:spLocks noChangeArrowheads="1"/>
            </p:cNvSpPr>
            <p:nvPr/>
          </p:nvSpPr>
          <p:spPr bwMode="auto">
            <a:xfrm>
              <a:off x="2590800" y="514985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51" name="Text Box 76"/>
            <p:cNvSpPr txBox="1">
              <a:spLocks noChangeArrowheads="1"/>
            </p:cNvSpPr>
            <p:nvPr/>
          </p:nvSpPr>
          <p:spPr bwMode="auto">
            <a:xfrm>
              <a:off x="2590800" y="560705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52" name="Text Box 76"/>
            <p:cNvSpPr txBox="1">
              <a:spLocks noChangeArrowheads="1"/>
            </p:cNvSpPr>
            <p:nvPr/>
          </p:nvSpPr>
          <p:spPr bwMode="auto">
            <a:xfrm>
              <a:off x="2590800" y="388620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54" name="Text Box 76"/>
            <p:cNvSpPr txBox="1">
              <a:spLocks noChangeArrowheads="1"/>
            </p:cNvSpPr>
            <p:nvPr/>
          </p:nvSpPr>
          <p:spPr bwMode="auto">
            <a:xfrm>
              <a:off x="2590800" y="4327525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</p:grpSp>
      <p:grpSp>
        <p:nvGrpSpPr>
          <p:cNvPr id="4" name="Group 55"/>
          <p:cNvGrpSpPr/>
          <p:nvPr/>
        </p:nvGrpSpPr>
        <p:grpSpPr>
          <a:xfrm>
            <a:off x="1295400" y="1524000"/>
            <a:ext cx="3124200" cy="5181600"/>
            <a:chOff x="1295400" y="1524000"/>
            <a:chExt cx="3124200" cy="5181600"/>
          </a:xfrm>
        </p:grpSpPr>
        <p:sp>
          <p:nvSpPr>
            <p:cNvPr id="57" name="Folded Corner 56"/>
            <p:cNvSpPr/>
            <p:nvPr/>
          </p:nvSpPr>
          <p:spPr>
            <a:xfrm>
              <a:off x="1295400" y="1524000"/>
              <a:ext cx="3124200" cy="5181600"/>
            </a:xfrm>
            <a:prstGeom prst="foldedCorner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4000"/>
                </a:lnSpc>
              </a:pPr>
              <a:r>
                <a:rPr lang="en-US" sz="2400" dirty="0" smtClean="0">
                  <a:solidFill>
                    <a:schemeClr val="tx1"/>
                  </a:solidFill>
                </a:rPr>
                <a:t>Name: </a:t>
              </a:r>
              <a:r>
                <a:rPr lang="en-US" sz="2400" u="sng" dirty="0" smtClean="0">
                  <a:solidFill>
                    <a:schemeClr val="tx1"/>
                  </a:solidFill>
                </a:rPr>
                <a:t>Alice </a:t>
              </a:r>
              <a:r>
                <a:rPr lang="en-US" sz="2400" dirty="0" smtClean="0">
                  <a:solidFill>
                    <a:schemeClr val="tx1"/>
                  </a:solidFill>
                </a:rPr>
                <a:t>Score: </a:t>
              </a:r>
              <a:r>
                <a:rPr lang="en-US" sz="6600" dirty="0" smtClean="0">
                  <a:solidFill>
                    <a:schemeClr val="tx1"/>
                  </a:solidFill>
                  <a:latin typeface="Freestyle Script" pitchFamily="66" charset="0"/>
                </a:rPr>
                <a:t>3</a:t>
              </a:r>
              <a:endParaRPr lang="en-US" sz="2400" dirty="0" smtClean="0">
                <a:solidFill>
                  <a:schemeClr val="tx1"/>
                </a:solidFill>
                <a:latin typeface="Freestyle Script" pitchFamily="66" charset="0"/>
              </a:endParaRP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A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B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B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D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A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D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B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A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B</a:t>
              </a:r>
            </a:p>
            <a:p>
              <a:pPr marL="457200" indent="-457200">
                <a:lnSpc>
                  <a:spcPct val="114000"/>
                </a:lnSpc>
                <a:buFont typeface="+mj-lt"/>
                <a:buAutoNum type="arabicPeriod"/>
              </a:pPr>
              <a:r>
                <a:rPr lang="en-US" sz="2400" dirty="0" smtClean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58" name="Text Box 76"/>
            <p:cNvSpPr txBox="1">
              <a:spLocks noChangeArrowheads="1"/>
            </p:cNvSpPr>
            <p:nvPr/>
          </p:nvSpPr>
          <p:spPr bwMode="auto">
            <a:xfrm>
              <a:off x="2590800" y="6003925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</a:p>
          </p:txBody>
        </p:sp>
        <p:sp>
          <p:nvSpPr>
            <p:cNvPr id="59" name="Text Box 76"/>
            <p:cNvSpPr txBox="1">
              <a:spLocks noChangeArrowheads="1"/>
            </p:cNvSpPr>
            <p:nvPr/>
          </p:nvSpPr>
          <p:spPr bwMode="auto">
            <a:xfrm>
              <a:off x="2590800" y="220980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</a:p>
          </p:txBody>
        </p:sp>
        <p:sp>
          <p:nvSpPr>
            <p:cNvPr id="60" name="Text Box 76"/>
            <p:cNvSpPr txBox="1">
              <a:spLocks noChangeArrowheads="1"/>
            </p:cNvSpPr>
            <p:nvPr/>
          </p:nvSpPr>
          <p:spPr bwMode="auto">
            <a:xfrm>
              <a:off x="2590800" y="2651125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61" name="Text Box 76"/>
            <p:cNvSpPr txBox="1">
              <a:spLocks noChangeArrowheads="1"/>
            </p:cNvSpPr>
            <p:nvPr/>
          </p:nvSpPr>
          <p:spPr bwMode="auto">
            <a:xfrm>
              <a:off x="2590800" y="304800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62" name="Text Box 76"/>
            <p:cNvSpPr txBox="1">
              <a:spLocks noChangeArrowheads="1"/>
            </p:cNvSpPr>
            <p:nvPr/>
          </p:nvSpPr>
          <p:spPr bwMode="auto">
            <a:xfrm>
              <a:off x="2590800" y="3489325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63" name="Text Box 76"/>
            <p:cNvSpPr txBox="1">
              <a:spLocks noChangeArrowheads="1"/>
            </p:cNvSpPr>
            <p:nvPr/>
          </p:nvSpPr>
          <p:spPr bwMode="auto">
            <a:xfrm>
              <a:off x="2590800" y="4708525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</a:p>
          </p:txBody>
        </p:sp>
        <p:sp>
          <p:nvSpPr>
            <p:cNvPr id="64" name="Text Box 76"/>
            <p:cNvSpPr txBox="1">
              <a:spLocks noChangeArrowheads="1"/>
            </p:cNvSpPr>
            <p:nvPr/>
          </p:nvSpPr>
          <p:spPr bwMode="auto">
            <a:xfrm>
              <a:off x="2590800" y="5149850"/>
              <a:ext cx="6858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</a:p>
          </p:txBody>
        </p:sp>
        <p:sp>
          <p:nvSpPr>
            <p:cNvPr id="65" name="Text Box 76"/>
            <p:cNvSpPr txBox="1">
              <a:spLocks noChangeArrowheads="1"/>
            </p:cNvSpPr>
            <p:nvPr/>
          </p:nvSpPr>
          <p:spPr bwMode="auto">
            <a:xfrm>
              <a:off x="2590800" y="560705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</a:p>
          </p:txBody>
        </p:sp>
        <p:sp>
          <p:nvSpPr>
            <p:cNvPr id="66" name="Text Box 76"/>
            <p:cNvSpPr txBox="1">
              <a:spLocks noChangeArrowheads="1"/>
            </p:cNvSpPr>
            <p:nvPr/>
          </p:nvSpPr>
          <p:spPr bwMode="auto">
            <a:xfrm>
              <a:off x="2590800" y="3886200"/>
              <a:ext cx="68580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/>
                </a:rPr>
                <a:t></a:t>
              </a:r>
              <a:endParaRPr lang="en-US" sz="4000" dirty="0">
                <a:solidFill>
                  <a:srgbClr val="FF3300"/>
                </a:solidFill>
                <a:sym typeface="Wingdings" pitchFamily="2" charset="2"/>
              </a:endParaRPr>
            </a:p>
          </p:txBody>
        </p:sp>
        <p:sp>
          <p:nvSpPr>
            <p:cNvPr id="67" name="Text Box 76"/>
            <p:cNvSpPr txBox="1">
              <a:spLocks noChangeArrowheads="1"/>
            </p:cNvSpPr>
            <p:nvPr/>
          </p:nvSpPr>
          <p:spPr bwMode="auto">
            <a:xfrm>
              <a:off x="2590800" y="4327525"/>
              <a:ext cx="6858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FF3300"/>
                  </a:solidFill>
                  <a:sym typeface="Wingdings" pitchFamily="2" charset="2"/>
                </a:rPr>
                <a:t></a:t>
              </a:r>
            </a:p>
          </p:txBody>
        </p:sp>
      </p:grpSp>
      <p:cxnSp>
        <p:nvCxnSpPr>
          <p:cNvPr id="69" name="Straight Connector 68"/>
          <p:cNvCxnSpPr/>
          <p:nvPr/>
        </p:nvCxnSpPr>
        <p:spPr>
          <a:xfrm>
            <a:off x="457200" y="4419600"/>
            <a:ext cx="8458200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Copy Detection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600200"/>
            <a:ext cx="8222456" cy="49530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200" b="1" dirty="0" smtClean="0"/>
              <a:t>Intuition I.</a:t>
            </a:r>
            <a:r>
              <a:rPr lang="en-US" sz="3200" dirty="0" smtClean="0"/>
              <a:t> </a:t>
            </a:r>
            <a:r>
              <a:rPr lang="en-US" altLang="zh-CN" sz="3200" dirty="0" smtClean="0">
                <a:ea typeface="SimSun" pitchFamily="2" charset="-122"/>
              </a:rPr>
              <a:t>If two sources share a lot of false values, they are more likely to be dependent.</a:t>
            </a:r>
          </a:p>
          <a:p>
            <a:endParaRPr lang="en-US" altLang="zh-CN" sz="3200" dirty="0" smtClean="0">
              <a:ea typeface="SimSun" pitchFamily="2" charset="-122"/>
            </a:endParaRPr>
          </a:p>
          <a:p>
            <a:endParaRPr lang="en-US" altLang="zh-CN" sz="3200" b="1" dirty="0" smtClean="0">
              <a:ea typeface="SimSun" pitchFamily="2" charset="-122"/>
            </a:endParaRPr>
          </a:p>
        </p:txBody>
      </p:sp>
      <p:sp>
        <p:nvSpPr>
          <p:cNvPr id="4" name="Oval 3"/>
          <p:cNvSpPr/>
          <p:nvPr/>
        </p:nvSpPr>
        <p:spPr>
          <a:xfrm>
            <a:off x="1600200" y="2971800"/>
            <a:ext cx="6172200" cy="33528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286000" y="3581400"/>
            <a:ext cx="4800600" cy="2438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505200" y="3124200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Different  Values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2971800" y="4572000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TRUE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29400" y="2971800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S1 </a:t>
            </a:r>
            <a:r>
              <a:rPr lang="en-US" sz="2400" dirty="0" smtClean="0">
                <a:sym typeface="Symbol"/>
              </a:rPr>
              <a:t> S2</a:t>
            </a:r>
            <a:endParaRPr lang="en-US" sz="2400" dirty="0"/>
          </a:p>
        </p:txBody>
      </p:sp>
      <p:cxnSp>
        <p:nvCxnSpPr>
          <p:cNvPr id="14" name="Straight Connector 13"/>
          <p:cNvCxnSpPr>
            <a:stCxn id="5" idx="4"/>
            <a:endCxn id="8" idx="2"/>
          </p:cNvCxnSpPr>
          <p:nvPr/>
        </p:nvCxnSpPr>
        <p:spPr>
          <a:xfrm rot="5400000" flipH="1">
            <a:off x="3469332" y="4802833"/>
            <a:ext cx="2433935" cy="1588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410200" y="4572000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FALSE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0000" y="3657600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Same Values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Bayesian Analysis – Basic</a:t>
            </a:r>
            <a:endParaRPr lang="en-US" sz="3200" dirty="0"/>
          </a:p>
        </p:txBody>
      </p:sp>
      <p:sp>
        <p:nvSpPr>
          <p:cNvPr id="4" name="Oval 3"/>
          <p:cNvSpPr/>
          <p:nvPr/>
        </p:nvSpPr>
        <p:spPr>
          <a:xfrm>
            <a:off x="1524000" y="1219200"/>
            <a:ext cx="6172200" cy="16002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209800" y="1828800"/>
            <a:ext cx="48006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200400" y="1371600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Different  Values  </a:t>
            </a:r>
            <a:r>
              <a:rPr lang="en-US" sz="2400" b="1" dirty="0" err="1" smtClean="0"/>
              <a:t>O</a:t>
            </a:r>
            <a:r>
              <a:rPr lang="en-US" sz="2400" b="1" baseline="-25000" dirty="0" err="1" smtClean="0"/>
              <a:t>d</a:t>
            </a:r>
            <a:endParaRPr lang="en-US" sz="2400" b="1" baseline="-25000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2895600" y="2286000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TRUE   </a:t>
            </a:r>
            <a:r>
              <a:rPr lang="en-US" sz="2400" b="1" dirty="0" err="1" smtClean="0">
                <a:solidFill>
                  <a:schemeClr val="bg1"/>
                </a:solidFill>
              </a:rPr>
              <a:t>O</a:t>
            </a:r>
            <a:r>
              <a:rPr lang="en-US" sz="2400" b="1" baseline="-25000" dirty="0" err="1" smtClean="0">
                <a:solidFill>
                  <a:schemeClr val="bg1"/>
                </a:solidFill>
              </a:rPr>
              <a:t>t</a:t>
            </a:r>
            <a:endParaRPr lang="en-US" b="1" baseline="-25000" dirty="0"/>
          </a:p>
        </p:txBody>
      </p:sp>
      <p:sp>
        <p:nvSpPr>
          <p:cNvPr id="12" name="TextBox 11"/>
          <p:cNvSpPr txBox="1"/>
          <p:nvPr/>
        </p:nvSpPr>
        <p:spPr>
          <a:xfrm>
            <a:off x="6248400" y="914400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S1 </a:t>
            </a:r>
            <a:r>
              <a:rPr lang="en-US" sz="2400" dirty="0" smtClean="0">
                <a:sym typeface="Symbol"/>
              </a:rPr>
              <a:t> S2</a:t>
            </a:r>
            <a:endParaRPr lang="en-US" sz="2400" dirty="0"/>
          </a:p>
        </p:txBody>
      </p:sp>
      <p:cxnSp>
        <p:nvCxnSpPr>
          <p:cNvPr id="14" name="Straight Connector 13"/>
          <p:cNvCxnSpPr>
            <a:stCxn id="5" idx="4"/>
            <a:endCxn id="8" idx="2"/>
          </p:cNvCxnSpPr>
          <p:nvPr/>
        </p:nvCxnSpPr>
        <p:spPr>
          <a:xfrm rot="5400000" flipH="1">
            <a:off x="4155132" y="2288233"/>
            <a:ext cx="909935" cy="1588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953000" y="2286000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FALSE  </a:t>
            </a:r>
            <a:r>
              <a:rPr lang="en-US" sz="2400" b="1" dirty="0" smtClean="0">
                <a:solidFill>
                  <a:schemeClr val="bg1"/>
                </a:solidFill>
              </a:rPr>
              <a:t>O</a:t>
            </a:r>
            <a:r>
              <a:rPr lang="en-US" sz="2400" b="1" baseline="-25000" dirty="0" smtClean="0">
                <a:solidFill>
                  <a:schemeClr val="bg1"/>
                </a:solidFill>
              </a:rPr>
              <a:t>f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33800" y="1905000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Same Values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9" name="Content Placeholder 2"/>
          <p:cNvSpPr>
            <a:spLocks noGrp="1"/>
          </p:cNvSpPr>
          <p:nvPr>
            <p:ph sz="half" idx="1"/>
          </p:nvPr>
        </p:nvSpPr>
        <p:spPr>
          <a:xfrm>
            <a:off x="762000" y="3048000"/>
            <a:ext cx="8382000" cy="3810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Observation: </a:t>
            </a:r>
            <a:r>
              <a:rPr lang="az-Cyrl-AZ" altLang="zh-CN" sz="2800" dirty="0" smtClean="0">
                <a:ea typeface="SimSun" pitchFamily="2" charset="-122"/>
              </a:rPr>
              <a:t>Ф</a:t>
            </a:r>
            <a:endParaRPr lang="en-US" altLang="zh-CN" sz="2800" dirty="0" smtClean="0">
              <a:ea typeface="SimSun" pitchFamily="2" charset="-122"/>
            </a:endParaRPr>
          </a:p>
          <a:p>
            <a:pPr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Goal: Pr(S1</a:t>
            </a:r>
            <a:r>
              <a:rPr lang="en-US" altLang="zh-CN" sz="2800" dirty="0" smtClean="0">
                <a:ea typeface="SimSun" pitchFamily="2" charset="-122"/>
                <a:sym typeface="Symbol"/>
              </a:rPr>
              <a:t>S2|</a:t>
            </a:r>
            <a:r>
              <a:rPr lang="az-Cyrl-AZ" altLang="zh-CN" sz="2800" dirty="0" smtClean="0">
                <a:ea typeface="SimSun" pitchFamily="2" charset="-122"/>
              </a:rPr>
              <a:t> Ф</a:t>
            </a:r>
            <a:r>
              <a:rPr lang="en-US" altLang="zh-CN" sz="2800" dirty="0" smtClean="0">
                <a:ea typeface="SimSun" pitchFamily="2" charset="-122"/>
              </a:rPr>
              <a:t>), Pr(S1</a:t>
            </a:r>
            <a:r>
              <a:rPr lang="en-US" altLang="zh-CN" sz="2800" dirty="0" smtClean="0">
                <a:ea typeface="SimSun" pitchFamily="2" charset="-122"/>
                <a:sym typeface="Symbol"/>
              </a:rPr>
              <a:t>S2|</a:t>
            </a:r>
            <a:r>
              <a:rPr lang="az-Cyrl-AZ" altLang="zh-CN" sz="2800" dirty="0" smtClean="0">
                <a:ea typeface="SimSun" pitchFamily="2" charset="-122"/>
              </a:rPr>
              <a:t> Ф</a:t>
            </a:r>
            <a:r>
              <a:rPr lang="en-US" altLang="zh-CN" sz="2800" dirty="0" smtClean="0">
                <a:ea typeface="SimSun" pitchFamily="2" charset="-122"/>
              </a:rPr>
              <a:t>) (sum up to 1)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According to the </a:t>
            </a:r>
            <a:r>
              <a:rPr lang="en-US" altLang="zh-CN" sz="2800" dirty="0" err="1" smtClean="0">
                <a:ea typeface="SimSun" pitchFamily="2" charset="-122"/>
              </a:rPr>
              <a:t>Bayes</a:t>
            </a:r>
            <a:r>
              <a:rPr lang="en-US" altLang="zh-CN" sz="2800" dirty="0" smtClean="0">
                <a:ea typeface="SimSun" pitchFamily="2" charset="-122"/>
              </a:rPr>
              <a:t> Rule, we need to know</a:t>
            </a:r>
          </a:p>
          <a:p>
            <a:r>
              <a:rPr lang="en-US" altLang="zh-CN" sz="2800" dirty="0" smtClean="0">
                <a:ea typeface="SimSun" pitchFamily="2" charset="-122"/>
              </a:rPr>
              <a:t>	Pr(</a:t>
            </a:r>
            <a:r>
              <a:rPr lang="az-Cyrl-AZ" altLang="zh-CN" sz="2800" dirty="0" smtClean="0">
                <a:ea typeface="SimSun" pitchFamily="2" charset="-122"/>
              </a:rPr>
              <a:t>Ф</a:t>
            </a:r>
            <a:r>
              <a:rPr lang="en-US" altLang="zh-CN" sz="2800" dirty="0" smtClean="0">
                <a:ea typeface="SimSun" pitchFamily="2" charset="-122"/>
              </a:rPr>
              <a:t>|S1</a:t>
            </a:r>
            <a:r>
              <a:rPr lang="en-US" altLang="zh-CN" sz="2800" dirty="0" smtClean="0">
                <a:ea typeface="SimSun" pitchFamily="2" charset="-122"/>
                <a:sym typeface="Symbol"/>
              </a:rPr>
              <a:t>S2), Pr(</a:t>
            </a:r>
            <a:r>
              <a:rPr lang="az-Cyrl-AZ" altLang="zh-CN" sz="2800" dirty="0" smtClean="0">
                <a:ea typeface="SimSun" pitchFamily="2" charset="-122"/>
              </a:rPr>
              <a:t>Ф</a:t>
            </a:r>
            <a:r>
              <a:rPr lang="en-US" altLang="zh-CN" sz="2800" dirty="0" smtClean="0">
                <a:ea typeface="SimSun" pitchFamily="2" charset="-122"/>
              </a:rPr>
              <a:t>|S1</a:t>
            </a:r>
            <a:r>
              <a:rPr lang="en-US" altLang="zh-CN" sz="2800" dirty="0" smtClean="0">
                <a:ea typeface="SimSun" pitchFamily="2" charset="-122"/>
                <a:sym typeface="Symbol"/>
              </a:rPr>
              <a:t>S2)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  <a:sym typeface="Symbol"/>
              </a:rPr>
              <a:t>Key: computing </a:t>
            </a:r>
            <a:r>
              <a:rPr lang="en-US" altLang="zh-CN" sz="2800" dirty="0" smtClean="0">
                <a:ea typeface="SimSun" pitchFamily="2" charset="-122"/>
              </a:rPr>
              <a:t>Pr(</a:t>
            </a:r>
            <a:r>
              <a:rPr lang="az-Cyrl-AZ" altLang="zh-CN" sz="2800" dirty="0" smtClean="0">
                <a:ea typeface="SimSun" pitchFamily="2" charset="-122"/>
              </a:rPr>
              <a:t>Ф</a:t>
            </a:r>
            <a:r>
              <a:rPr lang="en-US" altLang="zh-CN" sz="2800" dirty="0" smtClean="0">
                <a:ea typeface="SimSun" pitchFamily="2" charset="-122"/>
              </a:rPr>
              <a:t>(O)|S1</a:t>
            </a:r>
            <a:r>
              <a:rPr lang="en-US" altLang="zh-CN" sz="2800" dirty="0" smtClean="0">
                <a:ea typeface="SimSun" pitchFamily="2" charset="-122"/>
                <a:sym typeface="Symbol"/>
              </a:rPr>
              <a:t>S2), Pr(</a:t>
            </a:r>
            <a:r>
              <a:rPr lang="az-Cyrl-AZ" altLang="zh-CN" sz="2800" dirty="0" smtClean="0">
                <a:ea typeface="SimSun" pitchFamily="2" charset="-122"/>
              </a:rPr>
              <a:t>Ф</a:t>
            </a:r>
            <a:r>
              <a:rPr lang="en-US" altLang="zh-CN" sz="2800" dirty="0" smtClean="0">
                <a:ea typeface="SimSun" pitchFamily="2" charset="-122"/>
              </a:rPr>
              <a:t>(O)|S1</a:t>
            </a:r>
            <a:r>
              <a:rPr lang="en-US" altLang="zh-CN" sz="2800" dirty="0" smtClean="0">
                <a:ea typeface="SimSun" pitchFamily="2" charset="-122"/>
                <a:sym typeface="Symbol"/>
              </a:rPr>
              <a:t>S2) </a:t>
            </a:r>
            <a:br>
              <a:rPr lang="en-US" altLang="zh-CN" sz="2800" dirty="0" smtClean="0">
                <a:ea typeface="SimSun" pitchFamily="2" charset="-122"/>
                <a:sym typeface="Symbol"/>
              </a:rPr>
            </a:br>
            <a:r>
              <a:rPr lang="en-US" altLang="zh-CN" sz="2800" dirty="0" smtClean="0">
                <a:ea typeface="SimSun" pitchFamily="2" charset="-122"/>
                <a:sym typeface="Symbol"/>
              </a:rPr>
              <a:t>	for each O</a:t>
            </a:r>
            <a:r>
              <a:rPr lang="en-US" sz="2800" dirty="0" smtClean="0"/>
              <a:t>S1 </a:t>
            </a:r>
            <a:r>
              <a:rPr lang="en-US" sz="2800" dirty="0" smtClean="0">
                <a:sym typeface="Symbol"/>
              </a:rPr>
              <a:t> S2</a:t>
            </a:r>
            <a:endParaRPr lang="en-US" sz="2800" dirty="0" smtClean="0"/>
          </a:p>
          <a:p>
            <a:endParaRPr lang="en-US" altLang="zh-CN" sz="2800" dirty="0" smtClean="0">
              <a:latin typeface="Blackadder ITC" pitchFamily="82" charset="0"/>
              <a:ea typeface="SimSun" pitchFamily="2" charset="-122"/>
              <a:sym typeface="Symbol"/>
            </a:endParaRPr>
          </a:p>
          <a:p>
            <a:endParaRPr lang="en-US" altLang="zh-CN" sz="2800" dirty="0" smtClean="0">
              <a:ea typeface="SimSun" pitchFamily="2" charset="-122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Bayesian Analysis – </a:t>
            </a:r>
            <a:r>
              <a:rPr lang="en-US" sz="3600" dirty="0" smtClean="0"/>
              <a:t>Probability Computation</a:t>
            </a:r>
            <a:endParaRPr lang="en-US" sz="3200" dirty="0"/>
          </a:p>
        </p:txBody>
      </p:sp>
      <p:sp>
        <p:nvSpPr>
          <p:cNvPr id="4" name="Oval 3"/>
          <p:cNvSpPr/>
          <p:nvPr/>
        </p:nvSpPr>
        <p:spPr>
          <a:xfrm>
            <a:off x="1524000" y="1219200"/>
            <a:ext cx="6172200" cy="16002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209800" y="1828800"/>
            <a:ext cx="48006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200400" y="1371600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Different  Values  </a:t>
            </a:r>
            <a:r>
              <a:rPr lang="en-US" sz="2400" b="1" dirty="0" err="1" smtClean="0"/>
              <a:t>O</a:t>
            </a:r>
            <a:r>
              <a:rPr lang="en-US" sz="2400" b="1" baseline="-25000" dirty="0" err="1" smtClean="0"/>
              <a:t>d</a:t>
            </a:r>
            <a:endParaRPr lang="en-US" sz="2400" b="1" baseline="-25000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2895600" y="2286000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TRUE   </a:t>
            </a:r>
            <a:r>
              <a:rPr lang="en-US" sz="2400" b="1" dirty="0" err="1" smtClean="0">
                <a:solidFill>
                  <a:schemeClr val="bg1"/>
                </a:solidFill>
              </a:rPr>
              <a:t>O</a:t>
            </a:r>
            <a:r>
              <a:rPr lang="en-US" sz="2400" b="1" baseline="-25000" dirty="0" err="1" smtClean="0">
                <a:solidFill>
                  <a:schemeClr val="bg1"/>
                </a:solidFill>
              </a:rPr>
              <a:t>t</a:t>
            </a:r>
            <a:endParaRPr lang="en-US" b="1" baseline="-25000" dirty="0"/>
          </a:p>
        </p:txBody>
      </p:sp>
      <p:sp>
        <p:nvSpPr>
          <p:cNvPr id="12" name="TextBox 11"/>
          <p:cNvSpPr txBox="1"/>
          <p:nvPr/>
        </p:nvSpPr>
        <p:spPr>
          <a:xfrm>
            <a:off x="6248400" y="1005348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S1 </a:t>
            </a:r>
            <a:r>
              <a:rPr lang="en-US" sz="2400" dirty="0" smtClean="0">
                <a:sym typeface="Symbol"/>
              </a:rPr>
              <a:t> S2</a:t>
            </a:r>
            <a:endParaRPr lang="en-US" sz="2400" dirty="0"/>
          </a:p>
        </p:txBody>
      </p:sp>
      <p:cxnSp>
        <p:nvCxnSpPr>
          <p:cNvPr id="14" name="Straight Connector 13"/>
          <p:cNvCxnSpPr>
            <a:stCxn id="5" idx="4"/>
            <a:endCxn id="8" idx="2"/>
          </p:cNvCxnSpPr>
          <p:nvPr/>
        </p:nvCxnSpPr>
        <p:spPr>
          <a:xfrm rot="5400000" flipH="1">
            <a:off x="4155132" y="2288233"/>
            <a:ext cx="909935" cy="1588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953000" y="2286000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FALSE  </a:t>
            </a:r>
            <a:r>
              <a:rPr lang="en-US" sz="2400" b="1" dirty="0" smtClean="0">
                <a:solidFill>
                  <a:schemeClr val="bg1"/>
                </a:solidFill>
              </a:rPr>
              <a:t>O</a:t>
            </a:r>
            <a:r>
              <a:rPr lang="en-US" sz="2400" b="1" baseline="-25000" dirty="0" smtClean="0">
                <a:solidFill>
                  <a:schemeClr val="bg1"/>
                </a:solidFill>
              </a:rPr>
              <a:t>f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33800" y="1905000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Same Values</a:t>
            </a:r>
            <a:endParaRPr lang="en-US" sz="2400" dirty="0">
              <a:solidFill>
                <a:schemeClr val="bg1"/>
              </a:solidFill>
            </a:endParaRPr>
          </a:p>
        </p:txBody>
      </p: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838200" y="2971800"/>
          <a:ext cx="7848600" cy="3124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62000"/>
                <a:gridCol w="3429000"/>
                <a:gridCol w="3657600"/>
              </a:tblGrid>
              <a:tr h="78105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Pr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Independence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Dependence</a:t>
                      </a:r>
                      <a:endParaRPr lang="en-US" sz="2400" dirty="0"/>
                    </a:p>
                  </a:txBody>
                  <a:tcPr anchor="ctr"/>
                </a:tc>
              </a:tr>
              <a:tr h="7810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 smtClean="0"/>
                        <a:t>O</a:t>
                      </a:r>
                      <a:r>
                        <a:rPr lang="en-US" sz="2400" baseline="-25000" dirty="0" err="1" smtClean="0"/>
                        <a:t>t</a:t>
                      </a:r>
                      <a:endParaRPr lang="en-US" sz="2400" b="1" baseline="-250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baseline="30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</a:tr>
              <a:tr h="7810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O</a:t>
                      </a:r>
                      <a:r>
                        <a:rPr lang="en-US" sz="2400" baseline="-25000" dirty="0" smtClean="0"/>
                        <a:t>f</a:t>
                      </a:r>
                      <a:endParaRPr lang="en-US" sz="2400" b="1" baseline="-250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</a:tr>
              <a:tr h="7810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 smtClean="0"/>
                        <a:t>O</a:t>
                      </a:r>
                      <a:r>
                        <a:rPr lang="en-US" sz="2400" baseline="-25000" dirty="0" err="1" smtClean="0"/>
                        <a:t>d</a:t>
                      </a:r>
                      <a:endParaRPr lang="en-US" sz="2400" b="1" baseline="-250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/>
        </p:nvGraphicFramePr>
        <p:xfrm>
          <a:off x="2333231" y="4495800"/>
          <a:ext cx="2176424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348" name="Equation" r:id="rId4" imgW="876240" imgH="469800" progId="Equation.3">
                  <p:embed/>
                </p:oleObj>
              </mc:Choice>
              <mc:Fallback>
                <p:oleObj name="Equation" r:id="rId4" imgW="876240" imgH="4698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3231" y="4495800"/>
                        <a:ext cx="2176424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/>
          <p:cNvGraphicFramePr>
            <a:graphicFrameLocks noChangeAspect="1"/>
          </p:cNvGraphicFramePr>
          <p:nvPr/>
        </p:nvGraphicFramePr>
        <p:xfrm>
          <a:off x="2743200" y="3886199"/>
          <a:ext cx="1018674" cy="5376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349" name="Equation" r:id="rId6" imgW="457200" imgH="241200" progId="Equation.3">
                  <p:embed/>
                </p:oleObj>
              </mc:Choice>
              <mc:Fallback>
                <p:oleObj name="Equation" r:id="rId6" imgW="457200" imgH="2412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3886199"/>
                        <a:ext cx="1018674" cy="53763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4"/>
          <p:cNvGraphicFramePr>
            <a:graphicFrameLocks noChangeAspect="1"/>
          </p:cNvGraphicFramePr>
          <p:nvPr/>
        </p:nvGraphicFramePr>
        <p:xfrm>
          <a:off x="1981200" y="5257800"/>
          <a:ext cx="27432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350" name="Equation" r:id="rId8" imgW="1257120" imgH="419040" progId="Equation.3">
                  <p:embed/>
                </p:oleObj>
              </mc:Choice>
              <mc:Fallback>
                <p:oleObj name="Equation" r:id="rId8" imgW="1257120" imgH="419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5257800"/>
                        <a:ext cx="2743200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/>
          <p:cNvGraphicFramePr>
            <a:graphicFrameLocks noChangeAspect="1"/>
          </p:cNvGraphicFramePr>
          <p:nvPr/>
        </p:nvGraphicFramePr>
        <p:xfrm>
          <a:off x="5170488" y="3898900"/>
          <a:ext cx="3405187" cy="55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351" name="Equation" r:id="rId10" imgW="1485720" imgH="241200" progId="Equation.3">
                  <p:embed/>
                </p:oleObj>
              </mc:Choice>
              <mc:Fallback>
                <p:oleObj name="Equation" r:id="rId10" imgW="1485720" imgH="2412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0488" y="3898900"/>
                        <a:ext cx="3405187" cy="554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/>
          <p:cNvGraphicFramePr>
            <a:graphicFrameLocks noChangeAspect="1"/>
          </p:cNvGraphicFramePr>
          <p:nvPr/>
        </p:nvGraphicFramePr>
        <p:xfrm>
          <a:off x="5895474" y="4495800"/>
          <a:ext cx="19812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352" name="Equation" r:id="rId12" imgW="990360" imgH="419040" progId="Equation.3">
                  <p:embed/>
                </p:oleObj>
              </mc:Choice>
              <mc:Fallback>
                <p:oleObj name="Equation" r:id="rId12" imgW="990360" imgH="4190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5474" y="4495800"/>
                        <a:ext cx="198120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/>
          <p:cNvGraphicFramePr>
            <a:graphicFrameLocks noChangeAspect="1"/>
          </p:cNvGraphicFramePr>
          <p:nvPr/>
        </p:nvGraphicFramePr>
        <p:xfrm>
          <a:off x="6124074" y="5410200"/>
          <a:ext cx="1371600" cy="5741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353" name="Equation" r:id="rId14" imgW="545760" imgH="228600" progId="Equation.3">
                  <p:embed/>
                </p:oleObj>
              </mc:Choice>
              <mc:Fallback>
                <p:oleObj name="Equation" r:id="rId14" imgW="545760" imgH="2286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4074" y="5410200"/>
                        <a:ext cx="1371600" cy="57415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6172200"/>
            <a:ext cx="7924800" cy="6858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l-GR" altLang="zh-CN" sz="2800" dirty="0" smtClean="0">
                <a:ea typeface="SimSun" pitchFamily="2" charset="-122"/>
              </a:rPr>
              <a:t>ε</a:t>
            </a:r>
            <a:r>
              <a:rPr lang="en-US" altLang="zh-CN" sz="2800" dirty="0" smtClean="0">
                <a:ea typeface="SimSun" pitchFamily="2" charset="-122"/>
              </a:rPr>
              <a:t>-error rate;   n-#wrong-values;   c-copy rate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724400" y="3733800"/>
            <a:ext cx="692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sym typeface="Symbol"/>
              </a:rPr>
              <a:t></a:t>
            </a:r>
            <a:endParaRPr lang="en-US" sz="48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724400" y="4495800"/>
            <a:ext cx="692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sym typeface="Symbol"/>
              </a:rPr>
              <a:t></a:t>
            </a:r>
            <a:endParaRPr lang="en-US" sz="48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800600" y="5257800"/>
            <a:ext cx="692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sym typeface="Symbol"/>
              </a:rPr>
              <a:t>&gt;</a:t>
            </a:r>
            <a:endParaRPr lang="en-US" sz="48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Considering Source Accuracy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219200"/>
            <a:ext cx="8222456" cy="53340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200" b="1" dirty="0" smtClean="0"/>
              <a:t>Intuition II.</a:t>
            </a:r>
            <a:r>
              <a:rPr lang="en-US" sz="3200" dirty="0" smtClean="0"/>
              <a:t> S1 is more likely to copy from S2, i</a:t>
            </a:r>
            <a:r>
              <a:rPr lang="en-US" altLang="zh-CN" sz="3200" dirty="0" smtClean="0">
                <a:ea typeface="SimSun" pitchFamily="2" charset="-122"/>
              </a:rPr>
              <a:t>f the accuracy of the common data is highly different from the accuracy of S1.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38200" y="2971800"/>
          <a:ext cx="7848600" cy="3124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62000"/>
                <a:gridCol w="3429000"/>
                <a:gridCol w="3657600"/>
              </a:tblGrid>
              <a:tr h="78105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Pr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Independence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Dependence</a:t>
                      </a:r>
                      <a:endParaRPr lang="en-US" sz="2400" dirty="0"/>
                    </a:p>
                  </a:txBody>
                  <a:tcPr anchor="ctr"/>
                </a:tc>
              </a:tr>
              <a:tr h="7810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 smtClean="0"/>
                        <a:t>O</a:t>
                      </a:r>
                      <a:r>
                        <a:rPr lang="en-US" sz="2400" baseline="-25000" dirty="0" err="1" smtClean="0"/>
                        <a:t>t</a:t>
                      </a:r>
                      <a:endParaRPr lang="en-US" sz="2400" b="1" baseline="-250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baseline="30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</a:tr>
              <a:tr h="7810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O</a:t>
                      </a:r>
                      <a:r>
                        <a:rPr lang="en-US" sz="2400" baseline="-25000" dirty="0" smtClean="0"/>
                        <a:t>f</a:t>
                      </a:r>
                      <a:endParaRPr lang="en-US" sz="2400" b="1" baseline="-250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</a:tr>
              <a:tr h="7810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 smtClean="0"/>
                        <a:t>O</a:t>
                      </a:r>
                      <a:r>
                        <a:rPr lang="en-US" sz="2400" baseline="-25000" dirty="0" err="1" smtClean="0"/>
                        <a:t>d</a:t>
                      </a:r>
                      <a:endParaRPr lang="en-US" sz="2400" b="1" baseline="-250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2743200" y="3886200"/>
          <a:ext cx="1019175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372" name="Equation" r:id="rId3" imgW="457200" imgH="241200" progId="Equation.3">
                  <p:embed/>
                </p:oleObj>
              </mc:Choice>
              <mc:Fallback>
                <p:oleObj name="Equation" r:id="rId3" imgW="457200" imgH="241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3886200"/>
                        <a:ext cx="1019175" cy="538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2362200" y="5486400"/>
          <a:ext cx="1939925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373" name="Equation" r:id="rId5" imgW="888840" imgH="241200" progId="Equation.3">
                  <p:embed/>
                </p:oleObj>
              </mc:Choice>
              <mc:Fallback>
                <p:oleObj name="Equation" r:id="rId5" imgW="888840" imgH="2412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5486400"/>
                        <a:ext cx="1939925" cy="527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5170488" y="3898900"/>
          <a:ext cx="3405187" cy="55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374" name="Equation" r:id="rId7" imgW="1485720" imgH="241200" progId="Equation.3">
                  <p:embed/>
                </p:oleObj>
              </mc:Choice>
              <mc:Fallback>
                <p:oleObj name="Equation" r:id="rId7" imgW="1485720" imgH="2412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0488" y="3898900"/>
                        <a:ext cx="3405187" cy="554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5895474" y="4495800"/>
          <a:ext cx="19812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375" name="Equation" r:id="rId9" imgW="990360" imgH="419040" progId="Equation.3">
                  <p:embed/>
                </p:oleObj>
              </mc:Choice>
              <mc:Fallback>
                <p:oleObj name="Equation" r:id="rId9" imgW="990360" imgH="4190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5474" y="4495800"/>
                        <a:ext cx="198120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6124074" y="5410200"/>
          <a:ext cx="1371600" cy="5741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376" name="Equation" r:id="rId11" imgW="545760" imgH="228600" progId="Equation.3">
                  <p:embed/>
                </p:oleObj>
              </mc:Choice>
              <mc:Fallback>
                <p:oleObj name="Equation" r:id="rId11" imgW="545760" imgH="2286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4074" y="5410200"/>
                        <a:ext cx="1371600" cy="57415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1" name="Object 11"/>
          <p:cNvGraphicFramePr>
            <a:graphicFrameLocks noChangeAspect="1"/>
          </p:cNvGraphicFramePr>
          <p:nvPr/>
        </p:nvGraphicFramePr>
        <p:xfrm>
          <a:off x="2333625" y="4495800"/>
          <a:ext cx="2176463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377" name="Equation" r:id="rId13" imgW="876240" imgH="469800" progId="Equation.3">
                  <p:embed/>
                </p:oleObj>
              </mc:Choice>
              <mc:Fallback>
                <p:oleObj name="Equation" r:id="rId13" imgW="876240" imgH="4698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3625" y="4495800"/>
                        <a:ext cx="2176463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Considering Source Accuracy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219200"/>
            <a:ext cx="8222456" cy="53340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200" b="1" dirty="0" smtClean="0"/>
              <a:t>Intuition II.</a:t>
            </a:r>
            <a:r>
              <a:rPr lang="en-US" sz="3200" dirty="0" smtClean="0"/>
              <a:t> S1 is more likely to copy from S2, i</a:t>
            </a:r>
            <a:r>
              <a:rPr lang="en-US" altLang="zh-CN" sz="3200" dirty="0" smtClean="0">
                <a:ea typeface="SimSun" pitchFamily="2" charset="-122"/>
              </a:rPr>
              <a:t>f the accuracy of the common data is highly different from the accuracy of S1.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04800" y="2971800"/>
          <a:ext cx="8763000" cy="3124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58153"/>
                <a:gridCol w="2931538"/>
                <a:gridCol w="2682509"/>
                <a:gridCol w="2590800"/>
              </a:tblGrid>
              <a:tr h="78105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Pr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Independence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S1 Copies</a:t>
                      </a:r>
                      <a:r>
                        <a:rPr lang="en-US" sz="2400" baseline="0" dirty="0" smtClean="0"/>
                        <a:t> S2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S2 Copies S1</a:t>
                      </a:r>
                      <a:endParaRPr lang="en-US" sz="2400" dirty="0"/>
                    </a:p>
                  </a:txBody>
                  <a:tcPr anchor="ctr"/>
                </a:tc>
              </a:tr>
              <a:tr h="7810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 smtClean="0"/>
                        <a:t>O</a:t>
                      </a:r>
                      <a:r>
                        <a:rPr lang="en-US" sz="2400" baseline="-25000" dirty="0" err="1" smtClean="0"/>
                        <a:t>t</a:t>
                      </a:r>
                      <a:endParaRPr lang="en-US" sz="2400" b="1" baseline="-250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baseline="30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</a:tr>
              <a:tr h="7810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O</a:t>
                      </a:r>
                      <a:r>
                        <a:rPr lang="en-US" sz="2400" baseline="-25000" dirty="0" smtClean="0"/>
                        <a:t>f</a:t>
                      </a:r>
                      <a:endParaRPr lang="en-US" sz="2400" b="1" baseline="-250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</a:tr>
              <a:tr h="7810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 smtClean="0"/>
                        <a:t>O</a:t>
                      </a:r>
                      <a:r>
                        <a:rPr lang="en-US" sz="2400" baseline="-25000" dirty="0" err="1" smtClean="0"/>
                        <a:t>d</a:t>
                      </a:r>
                      <a:endParaRPr lang="en-US" sz="2400" b="1" baseline="-250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295400" y="4648200"/>
          <a:ext cx="2286000" cy="7018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435" name="Equation" r:id="rId3" imgW="1002960" imgH="393480" progId="Equation.3">
                  <p:embed/>
                </p:oleObj>
              </mc:Choice>
              <mc:Fallback>
                <p:oleObj name="Equation" r:id="rId3" imgW="100296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4648200"/>
                        <a:ext cx="2286000" cy="70181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1447800" y="5486400"/>
          <a:ext cx="1828800" cy="4968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436" name="Equation" r:id="rId5" imgW="888840" imgH="241200" progId="Equation.3">
                  <p:embed/>
                </p:oleObj>
              </mc:Choice>
              <mc:Fallback>
                <p:oleObj name="Equation" r:id="rId5" imgW="888840" imgH="2412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5486400"/>
                        <a:ext cx="1828800" cy="49685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3810000" y="3910914"/>
          <a:ext cx="2667000" cy="432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437" name="Equation" r:id="rId7" imgW="1409400" imgH="228600" progId="Equation.3">
                  <p:embed/>
                </p:oleObj>
              </mc:Choice>
              <mc:Fallback>
                <p:oleObj name="Equation" r:id="rId7" imgW="140940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3910914"/>
                        <a:ext cx="2667000" cy="43248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4181475" y="4718356"/>
          <a:ext cx="2143125" cy="4378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438" name="Equation" r:id="rId9" imgW="1180800" imgH="241200" progId="Equation.3">
                  <p:embed/>
                </p:oleObj>
              </mc:Choice>
              <mc:Fallback>
                <p:oleObj name="Equation" r:id="rId9" imgW="1180800" imgH="2412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81475" y="4718356"/>
                        <a:ext cx="2143125" cy="43784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4600074" y="5485746"/>
          <a:ext cx="1191126" cy="4986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439" name="Equation" r:id="rId11" imgW="545760" imgH="228600" progId="Equation.3">
                  <p:embed/>
                </p:oleObj>
              </mc:Choice>
              <mc:Fallback>
                <p:oleObj name="Equation" r:id="rId11" imgW="545760" imgH="2286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0074" y="5485746"/>
                        <a:ext cx="1191126" cy="49861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4" name="Object 8"/>
          <p:cNvGraphicFramePr>
            <a:graphicFrameLocks noChangeAspect="1"/>
          </p:cNvGraphicFramePr>
          <p:nvPr/>
        </p:nvGraphicFramePr>
        <p:xfrm>
          <a:off x="914400" y="3886200"/>
          <a:ext cx="2895600" cy="4454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440" name="Equation" r:id="rId13" imgW="1485720" imgH="228600" progId="Equation.3">
                  <p:embed/>
                </p:oleObj>
              </mc:Choice>
              <mc:Fallback>
                <p:oleObj name="Equation" r:id="rId13" imgW="1485720" imgH="2286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3886200"/>
                        <a:ext cx="2895600" cy="44547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7" name="Object 11"/>
          <p:cNvGraphicFramePr>
            <a:graphicFrameLocks noChangeAspect="1"/>
          </p:cNvGraphicFramePr>
          <p:nvPr/>
        </p:nvGraphicFramePr>
        <p:xfrm>
          <a:off x="6453188" y="3921125"/>
          <a:ext cx="27146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441" name="Equation" r:id="rId15" imgW="1434960" imgH="228600" progId="Equation.3">
                  <p:embed/>
                </p:oleObj>
              </mc:Choice>
              <mc:Fallback>
                <p:oleObj name="Equation" r:id="rId15" imgW="1434960" imgH="2286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3188" y="3921125"/>
                        <a:ext cx="2714625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8" name="Object 12"/>
          <p:cNvGraphicFramePr>
            <a:graphicFrameLocks noChangeAspect="1"/>
          </p:cNvGraphicFramePr>
          <p:nvPr/>
        </p:nvGraphicFramePr>
        <p:xfrm>
          <a:off x="6761163" y="4752975"/>
          <a:ext cx="2165350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442" name="Equation" r:id="rId17" imgW="1193760" imgH="241200" progId="Equation.3">
                  <p:embed/>
                </p:oleObj>
              </mc:Choice>
              <mc:Fallback>
                <p:oleObj name="Equation" r:id="rId17" imgW="1193760" imgH="24120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1163" y="4752975"/>
                        <a:ext cx="2165350" cy="438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9" name="Object 13"/>
          <p:cNvGraphicFramePr>
            <a:graphicFrameLocks noChangeAspect="1"/>
          </p:cNvGraphicFramePr>
          <p:nvPr/>
        </p:nvGraphicFramePr>
        <p:xfrm>
          <a:off x="7191375" y="5521325"/>
          <a:ext cx="1190625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443" name="Equation" r:id="rId19" imgW="545760" imgH="228600" progId="Equation.3">
                  <p:embed/>
                </p:oleObj>
              </mc:Choice>
              <mc:Fallback>
                <p:oleObj name="Equation" r:id="rId19" imgW="545760" imgH="22860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91375" y="5521325"/>
                        <a:ext cx="1190625" cy="498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6172200" y="3657600"/>
            <a:ext cx="692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  <a:sym typeface="Symbol"/>
              </a:rPr>
              <a:t>≠</a:t>
            </a:r>
            <a:endParaRPr lang="en-US" sz="4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41896" y="4572000"/>
            <a:ext cx="692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  <a:sym typeface="Symbol"/>
              </a:rPr>
              <a:t>≠</a:t>
            </a:r>
            <a:endParaRPr lang="en-US" sz="4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4267200" y="13716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Fusion w. Copying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0" y="5029200"/>
            <a:ext cx="2819400" cy="1600200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r>
              <a:rPr lang="en-US" altLang="zh-CN" sz="2400" dirty="0" smtClean="0">
                <a:ea typeface="SimSun" pitchFamily="2" charset="-122"/>
              </a:rPr>
              <a:t>Consider dependence</a:t>
            </a:r>
          </a:p>
          <a:p>
            <a:endParaRPr lang="en-US" altLang="zh-CN" sz="2400" dirty="0" smtClean="0">
              <a:ea typeface="SimSun" pitchFamily="2" charset="-122"/>
            </a:endParaRPr>
          </a:p>
          <a:p>
            <a:endParaRPr lang="en-US" altLang="zh-CN" sz="2400" dirty="0" smtClean="0">
              <a:ea typeface="SimSun" pitchFamily="2" charset="-122"/>
            </a:endParaRPr>
          </a:p>
          <a:p>
            <a:r>
              <a:rPr lang="en-US" altLang="zh-CN" sz="2400" dirty="0" smtClean="0">
                <a:ea typeface="SimSun" pitchFamily="2" charset="-122"/>
              </a:rPr>
              <a:t>I(S)- Pr of independently providing value v </a:t>
            </a:r>
          </a:p>
        </p:txBody>
      </p:sp>
      <p:graphicFrame>
        <p:nvGraphicFramePr>
          <p:cNvPr id="6152" name="Object 8"/>
          <p:cNvGraphicFramePr>
            <a:graphicFrameLocks noChangeAspect="1"/>
          </p:cNvGraphicFramePr>
          <p:nvPr/>
        </p:nvGraphicFramePr>
        <p:xfrm>
          <a:off x="6317456" y="5410200"/>
          <a:ext cx="2559270" cy="6508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644" name="Equation" r:id="rId3" imgW="1447560" imgH="368280" progId="Equation.3">
                  <p:embed/>
                </p:oleObj>
              </mc:Choice>
              <mc:Fallback>
                <p:oleObj name="Equation" r:id="rId3" imgW="1447560" imgH="3682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7456" y="5410200"/>
                        <a:ext cx="2559270" cy="6508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Content Placeholder 10"/>
          <p:cNvGraphicFramePr>
            <a:graphicFrameLocks noGrp="1"/>
          </p:cNvGraphicFramePr>
          <p:nvPr>
            <p:ph sz="quarter" idx="1"/>
          </p:nvPr>
        </p:nvGraphicFramePr>
        <p:xfrm>
          <a:off x="609600" y="1447800"/>
          <a:ext cx="8105775" cy="4981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6154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7656710"/>
              </p:ext>
            </p:extLst>
          </p:nvPr>
        </p:nvGraphicFramePr>
        <p:xfrm>
          <a:off x="3714750" y="1905000"/>
          <a:ext cx="1949450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645" name="Equation" r:id="rId10" imgW="1091880" imgH="330120" progId="Equation.3">
                  <p:embed/>
                </p:oleObj>
              </mc:Choice>
              <mc:Fallback>
                <p:oleObj name="Equation" r:id="rId10" imgW="1091880" imgH="33012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4750" y="1905000"/>
                        <a:ext cx="1949450" cy="588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5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4315285"/>
              </p:ext>
            </p:extLst>
          </p:nvPr>
        </p:nvGraphicFramePr>
        <p:xfrm>
          <a:off x="5686425" y="3810000"/>
          <a:ext cx="1857375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646" name="Equation" r:id="rId12" imgW="1193760" imgH="419040" progId="Equation.3">
                  <p:embed/>
                </p:oleObj>
              </mc:Choice>
              <mc:Fallback>
                <p:oleObj name="Equation" r:id="rId12" imgW="1193760" imgH="419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6425" y="3810000"/>
                        <a:ext cx="1857375" cy="650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6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3326059"/>
              </p:ext>
            </p:extLst>
          </p:nvPr>
        </p:nvGraphicFramePr>
        <p:xfrm>
          <a:off x="3770312" y="5791200"/>
          <a:ext cx="1868488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647" name="Equation" r:id="rId14" imgW="1066680" imgH="368280" progId="Equation.3">
                  <p:embed/>
                </p:oleObj>
              </mc:Choice>
              <mc:Fallback>
                <p:oleObj name="Equation" r:id="rId14" imgW="1066680" imgH="3682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0312" y="5791200"/>
                        <a:ext cx="1868488" cy="644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7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4902231"/>
              </p:ext>
            </p:extLst>
          </p:nvPr>
        </p:nvGraphicFramePr>
        <p:xfrm>
          <a:off x="1981200" y="3733800"/>
          <a:ext cx="1600200" cy="855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648" name="Equation" r:id="rId16" imgW="1091880" imgH="583920" progId="Equation.3">
                  <p:embed/>
                </p:oleObj>
              </mc:Choice>
              <mc:Fallback>
                <p:oleObj name="Equation" r:id="rId16" imgW="1091880" imgH="58392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3733800"/>
                        <a:ext cx="1600200" cy="855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267200" y="13716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Combining Accuracy and Dependence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048000" y="1752600"/>
            <a:ext cx="30480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Truth </a:t>
            </a:r>
          </a:p>
          <a:p>
            <a:pPr algn="ctr"/>
            <a:r>
              <a:rPr lang="en-US" sz="2800" dirty="0" smtClean="0"/>
              <a:t>Discovery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914400" y="4009104"/>
            <a:ext cx="30480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Source-accuracy</a:t>
            </a:r>
          </a:p>
          <a:p>
            <a:pPr algn="ctr"/>
            <a:r>
              <a:rPr lang="en-US" sz="2800" dirty="0" smtClean="0"/>
              <a:t>Computation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5181600" y="4053348"/>
            <a:ext cx="29718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Copy</a:t>
            </a:r>
          </a:p>
          <a:p>
            <a:pPr algn="ctr"/>
            <a:r>
              <a:rPr lang="en-US" sz="2800" dirty="0" smtClean="0"/>
              <a:t>Detection</a:t>
            </a:r>
            <a:endParaRPr lang="en-US" sz="2800" dirty="0"/>
          </a:p>
        </p:txBody>
      </p:sp>
      <p:cxnSp>
        <p:nvCxnSpPr>
          <p:cNvPr id="11" name="Straight Connector 10"/>
          <p:cNvCxnSpPr>
            <a:stCxn id="6" idx="2"/>
            <a:endCxn id="7" idx="0"/>
          </p:cNvCxnSpPr>
          <p:nvPr/>
        </p:nvCxnSpPr>
        <p:spPr>
          <a:xfrm rot="5400000">
            <a:off x="2948448" y="2385552"/>
            <a:ext cx="1113504" cy="2133600"/>
          </a:xfrm>
          <a:prstGeom prst="line">
            <a:avLst/>
          </a:prstGeom>
          <a:ln w="31750">
            <a:headEnd type="triangle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6" idx="2"/>
            <a:endCxn id="8" idx="0"/>
          </p:cNvCxnSpPr>
          <p:nvPr/>
        </p:nvCxnSpPr>
        <p:spPr>
          <a:xfrm rot="16200000" flipH="1">
            <a:off x="5040876" y="2426724"/>
            <a:ext cx="1157748" cy="2095500"/>
          </a:xfrm>
          <a:prstGeom prst="line">
            <a:avLst/>
          </a:prstGeom>
          <a:ln w="31750">
            <a:headEnd type="triangle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8" idx="1"/>
            <a:endCxn id="7" idx="3"/>
          </p:cNvCxnSpPr>
          <p:nvPr/>
        </p:nvCxnSpPr>
        <p:spPr>
          <a:xfrm rot="10800000">
            <a:off x="3962400" y="4580604"/>
            <a:ext cx="1219200" cy="6144"/>
          </a:xfrm>
          <a:prstGeom prst="line">
            <a:avLst/>
          </a:prstGeom>
          <a:ln w="31750">
            <a:headEnd type="none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019800" y="5181600"/>
            <a:ext cx="12410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Step 1</a:t>
            </a:r>
            <a:endParaRPr lang="en-US" sz="3200" dirty="0"/>
          </a:p>
        </p:txBody>
      </p:sp>
      <p:sp>
        <p:nvSpPr>
          <p:cNvPr id="19" name="TextBox 18"/>
          <p:cNvSpPr txBox="1"/>
          <p:nvPr/>
        </p:nvSpPr>
        <p:spPr>
          <a:xfrm>
            <a:off x="1752600" y="5206425"/>
            <a:ext cx="12410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Step 3</a:t>
            </a:r>
            <a:endParaRPr lang="en-US" sz="3200" dirty="0"/>
          </a:p>
        </p:txBody>
      </p:sp>
      <p:sp>
        <p:nvSpPr>
          <p:cNvPr id="20" name="TextBox 19"/>
          <p:cNvSpPr txBox="1"/>
          <p:nvPr/>
        </p:nvSpPr>
        <p:spPr>
          <a:xfrm>
            <a:off x="3886200" y="1066800"/>
            <a:ext cx="12666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Step 2</a:t>
            </a:r>
            <a:endParaRPr lang="en-US" sz="3200" dirty="0"/>
          </a:p>
        </p:txBody>
      </p:sp>
      <p:cxnSp>
        <p:nvCxnSpPr>
          <p:cNvPr id="24" name="Straight Arrow Connector 23"/>
          <p:cNvCxnSpPr/>
          <p:nvPr/>
        </p:nvCxnSpPr>
        <p:spPr>
          <a:xfrm rot="10800000">
            <a:off x="5257800" y="2895600"/>
            <a:ext cx="1905000" cy="1066800"/>
          </a:xfrm>
          <a:prstGeom prst="straightConnector1">
            <a:avLst/>
          </a:prstGeom>
          <a:ln w="349250">
            <a:solidFill>
              <a:srgbClr val="FFC000"/>
            </a:solidFill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10800000" flipV="1">
            <a:off x="1828800" y="2971800"/>
            <a:ext cx="1905000" cy="990600"/>
          </a:xfrm>
          <a:prstGeom prst="straightConnector1">
            <a:avLst/>
          </a:prstGeom>
          <a:ln w="349250">
            <a:solidFill>
              <a:srgbClr val="FFC000"/>
            </a:solidFill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3962400" y="4800600"/>
            <a:ext cx="1219200" cy="1588"/>
          </a:xfrm>
          <a:prstGeom prst="straightConnector1">
            <a:avLst/>
          </a:prstGeom>
          <a:ln w="349250">
            <a:solidFill>
              <a:srgbClr val="FFC000"/>
            </a:solidFill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ontent Placeholder 2"/>
          <p:cNvSpPr>
            <a:spLocks noGrp="1"/>
          </p:cNvSpPr>
          <p:nvPr>
            <p:ph sz="half" idx="1"/>
          </p:nvPr>
        </p:nvSpPr>
        <p:spPr>
          <a:xfrm>
            <a:off x="540544" y="5943600"/>
            <a:ext cx="8222456" cy="838200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Theorem: w/o accuracy, converges 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Observation: w. accuracy, converges when #</a:t>
            </a:r>
            <a:r>
              <a:rPr lang="en-US" altLang="zh-CN" sz="3200" dirty="0" err="1" smtClean="0">
                <a:ea typeface="SimSun" pitchFamily="2" charset="-122"/>
              </a:rPr>
              <a:t>objs</a:t>
            </a:r>
            <a:r>
              <a:rPr lang="en-US" altLang="zh-CN" sz="3200" dirty="0" smtClean="0">
                <a:ea typeface="SimSun" pitchFamily="2" charset="-122"/>
              </a:rPr>
              <a:t> &gt;&gt; #</a:t>
            </a:r>
            <a:r>
              <a:rPr lang="en-US" altLang="zh-CN" sz="3200" dirty="0" err="1" smtClean="0">
                <a:ea typeface="SimSun" pitchFamily="2" charset="-122"/>
              </a:rPr>
              <a:t>srcs</a:t>
            </a:r>
            <a:endParaRPr lang="en-US" altLang="zh-CN" sz="3200" dirty="0" smtClean="0">
              <a:ea typeface="SimSun" pitchFamily="2" charset="-122"/>
            </a:endParaRPr>
          </a:p>
          <a:p>
            <a:pPr>
              <a:buFont typeface="Wingdings" pitchFamily="2" charset="2"/>
              <a:buChar char="q"/>
            </a:pPr>
            <a:endParaRPr lang="en-US" altLang="zh-CN" sz="3200" dirty="0" smtClean="0"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35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991600" cy="1295400"/>
          </a:xfrm>
        </p:spPr>
        <p:txBody>
          <a:bodyPr/>
          <a:lstStyle/>
          <a:p>
            <a:r>
              <a:rPr lang="en-US" dirty="0" smtClean="0"/>
              <a:t>Why Was I Motivated?—Ahead-Of-Time Info</a:t>
            </a:r>
            <a:endParaRPr lang="en-US" dirty="0"/>
          </a:p>
        </p:txBody>
      </p:sp>
      <p:pic>
        <p:nvPicPr>
          <p:cNvPr id="3" name="Picture 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295400"/>
            <a:ext cx="5070475" cy="536575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705600" y="4572000"/>
            <a:ext cx="2133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story, marked “Hold for release – Do not use”, was sent in error to the news service’s thousands of corporate clients.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066800" y="6353175"/>
            <a:ext cx="3886200" cy="381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val 34"/>
          <p:cNvSpPr/>
          <p:nvPr/>
        </p:nvSpPr>
        <p:spPr>
          <a:xfrm>
            <a:off x="5437632" y="4785360"/>
            <a:ext cx="1676400" cy="1676400"/>
          </a:xfrm>
          <a:prstGeom prst="ellipse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1295400"/>
          </a:xfrm>
        </p:spPr>
        <p:txBody>
          <a:bodyPr/>
          <a:lstStyle/>
          <a:p>
            <a:r>
              <a:rPr lang="en-US" sz="3600" dirty="0" smtClean="0"/>
              <a:t>Example </a:t>
            </a:r>
            <a:r>
              <a:rPr lang="en-US" sz="3600" dirty="0" err="1" smtClean="0"/>
              <a:t>Con’t</a:t>
            </a:r>
            <a:endParaRPr lang="en-US" sz="36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447800" y="1298448"/>
          <a:ext cx="64770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/>
                <a:gridCol w="1016000"/>
                <a:gridCol w="1016000"/>
                <a:gridCol w="1016000"/>
                <a:gridCol w="1016000"/>
                <a:gridCol w="1016000"/>
              </a:tblGrid>
              <a:tr h="26670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S5</a:t>
                      </a:r>
                      <a:endParaRPr lang="en-US" dirty="0"/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Stonebraker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Berkeley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MS</a:t>
                      </a: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Dewitt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9900"/>
                          </a:solidFill>
                        </a:rPr>
                        <a:t>UWisc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9900"/>
                          </a:solidFill>
                        </a:rPr>
                        <a:t>UWisc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9900"/>
                          </a:solidFill>
                        </a:rPr>
                        <a:t>UWisc</a:t>
                      </a:r>
                      <a:endParaRPr lang="en-US" dirty="0" smtClean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Bernstein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Carey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UCI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AT&amp;T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Halevy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762000" y="5867400"/>
            <a:ext cx="2203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Copying Relationship</a:t>
            </a:r>
          </a:p>
        </p:txBody>
      </p:sp>
      <p:sp>
        <p:nvSpPr>
          <p:cNvPr id="28" name="Oval 27"/>
          <p:cNvSpPr/>
          <p:nvPr/>
        </p:nvSpPr>
        <p:spPr>
          <a:xfrm>
            <a:off x="4114800" y="3861816"/>
            <a:ext cx="1295400" cy="1295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7086600" y="3849624"/>
            <a:ext cx="1295400" cy="1295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4495800" y="3861816"/>
            <a:ext cx="532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UCI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7342632" y="3861816"/>
            <a:ext cx="728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AT&amp;T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971032" y="4724400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BEA</a:t>
            </a:r>
            <a:endParaRPr lang="en-US" dirty="0"/>
          </a:p>
        </p:txBody>
      </p:sp>
      <p:sp>
        <p:nvSpPr>
          <p:cNvPr id="34" name="Oval 33"/>
          <p:cNvSpPr/>
          <p:nvPr/>
        </p:nvSpPr>
        <p:spPr>
          <a:xfrm>
            <a:off x="4495800" y="4258056"/>
            <a:ext cx="530352" cy="5303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36" name="Oval 35"/>
          <p:cNvSpPr/>
          <p:nvPr/>
        </p:nvSpPr>
        <p:spPr>
          <a:xfrm>
            <a:off x="7467600" y="4242816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37" name="Oval 36"/>
          <p:cNvSpPr/>
          <p:nvPr/>
        </p:nvSpPr>
        <p:spPr>
          <a:xfrm>
            <a:off x="6022848" y="501396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5446776" y="6488668"/>
            <a:ext cx="1681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Truth Discovery</a:t>
            </a:r>
          </a:p>
        </p:txBody>
      </p:sp>
      <p:sp>
        <p:nvSpPr>
          <p:cNvPr id="41" name="Pie 40"/>
          <p:cNvSpPr/>
          <p:nvPr/>
        </p:nvSpPr>
        <p:spPr>
          <a:xfrm>
            <a:off x="5638800" y="5739384"/>
            <a:ext cx="533400" cy="509016"/>
          </a:xfrm>
          <a:prstGeom prst="pie">
            <a:avLst>
              <a:gd name="adj1" fmla="val 11389298"/>
              <a:gd name="adj2" fmla="val 162630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Oval 37"/>
          <p:cNvSpPr/>
          <p:nvPr/>
        </p:nvSpPr>
        <p:spPr>
          <a:xfrm>
            <a:off x="5641848" y="5724144"/>
            <a:ext cx="5334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42" name="Straight Connector 41"/>
          <p:cNvCxnSpPr>
            <a:stCxn id="38" idx="0"/>
            <a:endCxn id="37" idx="3"/>
          </p:cNvCxnSpPr>
          <p:nvPr/>
        </p:nvCxnSpPr>
        <p:spPr>
          <a:xfrm rot="5400000" flipH="1" flipV="1">
            <a:off x="5877306" y="5500488"/>
            <a:ext cx="254899" cy="19241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endCxn id="37" idx="5"/>
          </p:cNvCxnSpPr>
          <p:nvPr/>
        </p:nvCxnSpPr>
        <p:spPr>
          <a:xfrm rot="16200000" flipV="1">
            <a:off x="6439272" y="5508107"/>
            <a:ext cx="254899" cy="1771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38" idx="6"/>
          </p:cNvCxnSpPr>
          <p:nvPr/>
        </p:nvCxnSpPr>
        <p:spPr>
          <a:xfrm>
            <a:off x="6175248" y="5990844"/>
            <a:ext cx="21336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4264152" y="600456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(1-.99*.8=.2)</a:t>
            </a:r>
            <a:endParaRPr lang="en-US" dirty="0"/>
          </a:p>
        </p:txBody>
      </p:sp>
      <p:sp>
        <p:nvSpPr>
          <p:cNvPr id="56" name="TextBox 55"/>
          <p:cNvSpPr txBox="1"/>
          <p:nvPr/>
        </p:nvSpPr>
        <p:spPr>
          <a:xfrm>
            <a:off x="6909816" y="60198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(.2</a:t>
            </a:r>
            <a:r>
              <a:rPr lang="en-US" baseline="30000" dirty="0" smtClean="0"/>
              <a:t>2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58" name="Pie 57"/>
          <p:cNvSpPr/>
          <p:nvPr/>
        </p:nvSpPr>
        <p:spPr>
          <a:xfrm>
            <a:off x="6400800" y="5739384"/>
            <a:ext cx="533400" cy="509016"/>
          </a:xfrm>
          <a:prstGeom prst="pie">
            <a:avLst>
              <a:gd name="adj1" fmla="val 15695912"/>
              <a:gd name="adj2" fmla="val 162630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/>
          <p:cNvSpPr/>
          <p:nvPr/>
        </p:nvSpPr>
        <p:spPr>
          <a:xfrm>
            <a:off x="6403848" y="5724144"/>
            <a:ext cx="5334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grpSp>
        <p:nvGrpSpPr>
          <p:cNvPr id="2" name="Group 45"/>
          <p:cNvGrpSpPr/>
          <p:nvPr/>
        </p:nvGrpSpPr>
        <p:grpSpPr>
          <a:xfrm>
            <a:off x="381000" y="3962400"/>
            <a:ext cx="2993474" cy="1847910"/>
            <a:chOff x="1143000" y="3657600"/>
            <a:chExt cx="2993474" cy="1847910"/>
          </a:xfrm>
        </p:grpSpPr>
        <p:sp>
          <p:nvSpPr>
            <p:cNvPr id="61" name="TextBox 60"/>
            <p:cNvSpPr txBox="1"/>
            <p:nvPr/>
          </p:nvSpPr>
          <p:spPr>
            <a:xfrm>
              <a:off x="2362200" y="3657600"/>
              <a:ext cx="40267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S</a:t>
              </a:r>
              <a:r>
                <a:rPr lang="en-US" sz="2000" baseline="-25000" dirty="0" smtClean="0"/>
                <a:t>1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143000" y="4324290"/>
              <a:ext cx="41229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S</a:t>
              </a:r>
              <a:r>
                <a:rPr lang="en-US" sz="2000" baseline="-25000" dirty="0" smtClean="0"/>
                <a:t>2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1600200" y="5105400"/>
              <a:ext cx="41389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S</a:t>
              </a:r>
              <a:r>
                <a:rPr lang="en-US" sz="2000" baseline="-25000" dirty="0" smtClean="0"/>
                <a:t>4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3733800" y="4324290"/>
              <a:ext cx="40267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S</a:t>
              </a:r>
              <a:r>
                <a:rPr lang="en-US" sz="2000" baseline="-25000" dirty="0" smtClean="0"/>
                <a:t>3</a:t>
              </a:r>
              <a:endParaRPr lang="en-US" sz="2000" baseline="-25000" dirty="0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3276600" y="5105400"/>
              <a:ext cx="40748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S</a:t>
              </a:r>
              <a:r>
                <a:rPr lang="en-US" sz="2000" baseline="-25000" dirty="0" smtClean="0"/>
                <a:t>5</a:t>
              </a:r>
            </a:p>
          </p:txBody>
        </p:sp>
        <p:cxnSp>
          <p:nvCxnSpPr>
            <p:cNvPr id="66" name="Straight Connector 65"/>
            <p:cNvCxnSpPr>
              <a:stCxn id="61" idx="2"/>
              <a:endCxn id="64" idx="1"/>
            </p:cNvCxnSpPr>
            <p:nvPr/>
          </p:nvCxnSpPr>
          <p:spPr>
            <a:xfrm rot="16200000" flipH="1">
              <a:off x="2915351" y="3705895"/>
              <a:ext cx="466635" cy="117026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>
              <a:stCxn id="61" idx="2"/>
              <a:endCxn id="63" idx="0"/>
            </p:cNvCxnSpPr>
            <p:nvPr/>
          </p:nvCxnSpPr>
          <p:spPr>
            <a:xfrm rot="5400000">
              <a:off x="1661498" y="4203361"/>
              <a:ext cx="1047690" cy="756389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>
              <a:stCxn id="63" idx="0"/>
            </p:cNvCxnSpPr>
            <p:nvPr/>
          </p:nvCxnSpPr>
          <p:spPr>
            <a:xfrm rot="5400000" flipH="1" flipV="1">
              <a:off x="2541874" y="4370674"/>
              <a:ext cx="1588" cy="146945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>
              <a:stCxn id="62" idx="3"/>
              <a:endCxn id="61" idx="2"/>
            </p:cNvCxnSpPr>
            <p:nvPr/>
          </p:nvCxnSpPr>
          <p:spPr>
            <a:xfrm flipV="1">
              <a:off x="1555292" y="4057710"/>
              <a:ext cx="1008245" cy="46663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/>
            <p:cNvSpPr txBox="1"/>
            <p:nvPr/>
          </p:nvSpPr>
          <p:spPr>
            <a:xfrm>
              <a:off x="1600200" y="3962400"/>
              <a:ext cx="4886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.87</a:t>
              </a:r>
              <a:endParaRPr lang="en-US" sz="2000" dirty="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3048000" y="3962400"/>
              <a:ext cx="38343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.2</a:t>
              </a:r>
              <a:endParaRPr lang="en-US" sz="2000" dirty="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1828800" y="4419600"/>
              <a:ext cx="38664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.2</a:t>
              </a:r>
              <a:endParaRPr lang="en-US" sz="2000" dirty="0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2362200" y="5029200"/>
              <a:ext cx="52129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.99</a:t>
              </a:r>
              <a:endParaRPr lang="en-US" sz="2000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2514600" y="4419600"/>
              <a:ext cx="52129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.99</a:t>
              </a:r>
              <a:endParaRPr lang="en-US" sz="2000" dirty="0"/>
            </a:p>
          </p:txBody>
        </p:sp>
        <p:cxnSp>
          <p:nvCxnSpPr>
            <p:cNvPr id="75" name="Straight Connector 74"/>
            <p:cNvCxnSpPr>
              <a:stCxn id="63" idx="0"/>
              <a:endCxn id="64" idx="1"/>
            </p:cNvCxnSpPr>
            <p:nvPr/>
          </p:nvCxnSpPr>
          <p:spPr>
            <a:xfrm rot="5400000" flipH="1" flipV="1">
              <a:off x="2479947" y="3851547"/>
              <a:ext cx="581055" cy="192665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>
              <a:endCxn id="64" idx="1"/>
            </p:cNvCxnSpPr>
            <p:nvPr/>
          </p:nvCxnSpPr>
          <p:spPr>
            <a:xfrm rot="5400000" flipH="1" flipV="1">
              <a:off x="3214674" y="4586274"/>
              <a:ext cx="581055" cy="45719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76"/>
            <p:cNvSpPr txBox="1"/>
            <p:nvPr/>
          </p:nvSpPr>
          <p:spPr>
            <a:xfrm>
              <a:off x="3429000" y="4648200"/>
              <a:ext cx="52129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.99</a:t>
              </a:r>
              <a:endParaRPr lang="en-US" sz="2000" dirty="0"/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4559808" y="431901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7531608" y="4319016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6071616" y="506830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5690616" y="5791200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S4</a:t>
            </a:r>
            <a:endParaRPr lang="en-US" dirty="0"/>
          </a:p>
        </p:txBody>
      </p:sp>
      <p:sp>
        <p:nvSpPr>
          <p:cNvPr id="104" name="TextBox 103"/>
          <p:cNvSpPr txBox="1"/>
          <p:nvPr/>
        </p:nvSpPr>
        <p:spPr>
          <a:xfrm>
            <a:off x="6440424" y="5791200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S5</a:t>
            </a:r>
            <a:endParaRPr lang="en-US" dirty="0"/>
          </a:p>
        </p:txBody>
      </p:sp>
      <p:sp>
        <p:nvSpPr>
          <p:cNvPr id="111" name="TextBox 110"/>
          <p:cNvSpPr txBox="1"/>
          <p:nvPr/>
        </p:nvSpPr>
        <p:spPr>
          <a:xfrm>
            <a:off x="8001000" y="6248400"/>
            <a:ext cx="956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Round 1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6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1295400"/>
          </a:xfrm>
        </p:spPr>
        <p:txBody>
          <a:bodyPr/>
          <a:lstStyle/>
          <a:p>
            <a:r>
              <a:rPr lang="en-US" sz="3600" dirty="0" smtClean="0"/>
              <a:t>Example </a:t>
            </a:r>
            <a:r>
              <a:rPr lang="en-US" sz="3600" dirty="0" err="1" smtClean="0"/>
              <a:t>Con’t</a:t>
            </a:r>
            <a:endParaRPr lang="en-US" sz="36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447800" y="1298448"/>
          <a:ext cx="64770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/>
                <a:gridCol w="1016000"/>
                <a:gridCol w="1016000"/>
                <a:gridCol w="1016000"/>
                <a:gridCol w="1016000"/>
                <a:gridCol w="1016000"/>
              </a:tblGrid>
              <a:tr h="26670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S5</a:t>
                      </a:r>
                      <a:endParaRPr lang="en-US" dirty="0"/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Stonebraker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Berkeley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MS</a:t>
                      </a: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Dewitt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9900"/>
                          </a:solidFill>
                        </a:rPr>
                        <a:t>UWisc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9900"/>
                          </a:solidFill>
                        </a:rPr>
                        <a:t>UWisc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9900"/>
                          </a:solidFill>
                        </a:rPr>
                        <a:t>UWisc</a:t>
                      </a:r>
                      <a:endParaRPr lang="en-US" dirty="0" smtClean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Bernstein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Carey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UCI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AT&amp;T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Halevy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762000" y="5867400"/>
            <a:ext cx="2203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Copying Relationship</a:t>
            </a:r>
          </a:p>
        </p:txBody>
      </p:sp>
      <p:grpSp>
        <p:nvGrpSpPr>
          <p:cNvPr id="2" name="Group 97"/>
          <p:cNvGrpSpPr/>
          <p:nvPr/>
        </p:nvGrpSpPr>
        <p:grpSpPr>
          <a:xfrm>
            <a:off x="381000" y="3962400"/>
            <a:ext cx="2993474" cy="1847910"/>
            <a:chOff x="5312326" y="3352800"/>
            <a:chExt cx="2993474" cy="1847910"/>
          </a:xfrm>
        </p:grpSpPr>
        <p:sp>
          <p:nvSpPr>
            <p:cNvPr id="77" name="TextBox 76"/>
            <p:cNvSpPr txBox="1"/>
            <p:nvPr/>
          </p:nvSpPr>
          <p:spPr>
            <a:xfrm>
              <a:off x="6531526" y="3352800"/>
              <a:ext cx="40267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S</a:t>
              </a:r>
              <a:r>
                <a:rPr lang="en-US" sz="2000" baseline="-25000" dirty="0" smtClean="0"/>
                <a:t>1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5312326" y="4019490"/>
              <a:ext cx="41229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S</a:t>
              </a:r>
              <a:r>
                <a:rPr lang="en-US" sz="2000" baseline="-25000" dirty="0" smtClean="0"/>
                <a:t>2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5769526" y="4800600"/>
              <a:ext cx="41389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S</a:t>
              </a:r>
              <a:r>
                <a:rPr lang="en-US" sz="2000" baseline="-25000" dirty="0" smtClean="0"/>
                <a:t>4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7903126" y="4019490"/>
              <a:ext cx="40267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S</a:t>
              </a:r>
              <a:r>
                <a:rPr lang="en-US" sz="2000" baseline="-25000" dirty="0" smtClean="0"/>
                <a:t>3</a:t>
              </a:r>
              <a:endParaRPr lang="en-US" sz="2000" baseline="-25000" dirty="0"/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7445926" y="4800600"/>
              <a:ext cx="40748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S</a:t>
              </a:r>
              <a:r>
                <a:rPr lang="en-US" sz="2000" baseline="-25000" dirty="0" smtClean="0"/>
                <a:t>5</a:t>
              </a:r>
            </a:p>
          </p:txBody>
        </p:sp>
        <p:cxnSp>
          <p:nvCxnSpPr>
            <p:cNvPr id="82" name="Straight Connector 81"/>
            <p:cNvCxnSpPr/>
            <p:nvPr/>
          </p:nvCxnSpPr>
          <p:spPr>
            <a:xfrm rot="5400000" flipH="1" flipV="1">
              <a:off x="6711200" y="4141280"/>
              <a:ext cx="1588" cy="1469452"/>
            </a:xfrm>
            <a:prstGeom prst="line">
              <a:avLst/>
            </a:prstGeom>
            <a:ln w="28575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>
              <a:stCxn id="78" idx="3"/>
              <a:endCxn id="77" idx="2"/>
            </p:cNvCxnSpPr>
            <p:nvPr/>
          </p:nvCxnSpPr>
          <p:spPr>
            <a:xfrm flipV="1">
              <a:off x="5724618" y="3752910"/>
              <a:ext cx="1008245" cy="466635"/>
            </a:xfrm>
            <a:prstGeom prst="line">
              <a:avLst/>
            </a:prstGeom>
            <a:ln w="28575">
              <a:head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TextBox 83"/>
            <p:cNvSpPr txBox="1"/>
            <p:nvPr/>
          </p:nvSpPr>
          <p:spPr>
            <a:xfrm>
              <a:off x="5769526" y="3562290"/>
              <a:ext cx="49885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.14</a:t>
              </a:r>
              <a:endParaRPr lang="en-US" sz="2000" dirty="0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6546274" y="4495800"/>
              <a:ext cx="5196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.49</a:t>
              </a:r>
              <a:endParaRPr lang="en-US" sz="2000" dirty="0"/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6477000" y="4095690"/>
              <a:ext cx="5196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.49</a:t>
              </a:r>
              <a:endParaRPr lang="en-US" sz="2000" dirty="0"/>
            </a:p>
          </p:txBody>
        </p:sp>
        <p:cxnSp>
          <p:nvCxnSpPr>
            <p:cNvPr id="87" name="Straight Connector 86"/>
            <p:cNvCxnSpPr>
              <a:stCxn id="79" idx="0"/>
              <a:endCxn id="80" idx="1"/>
            </p:cNvCxnSpPr>
            <p:nvPr/>
          </p:nvCxnSpPr>
          <p:spPr>
            <a:xfrm rot="5400000" flipH="1" flipV="1">
              <a:off x="6649273" y="3546747"/>
              <a:ext cx="581055" cy="1926652"/>
            </a:xfrm>
            <a:prstGeom prst="line">
              <a:avLst/>
            </a:prstGeom>
            <a:ln w="28575">
              <a:head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>
              <a:endCxn id="80" idx="1"/>
            </p:cNvCxnSpPr>
            <p:nvPr/>
          </p:nvCxnSpPr>
          <p:spPr>
            <a:xfrm rot="5400000" flipH="1" flipV="1">
              <a:off x="7384000" y="4281474"/>
              <a:ext cx="581055" cy="457198"/>
            </a:xfrm>
            <a:prstGeom prst="line">
              <a:avLst/>
            </a:prstGeom>
            <a:ln w="28575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TextBox 88"/>
            <p:cNvSpPr txBox="1"/>
            <p:nvPr/>
          </p:nvSpPr>
          <p:spPr>
            <a:xfrm>
              <a:off x="7733951" y="4343400"/>
              <a:ext cx="5196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.49</a:t>
              </a:r>
              <a:endParaRPr lang="en-US" sz="2000" dirty="0"/>
            </a:p>
          </p:txBody>
        </p:sp>
        <p:cxnSp>
          <p:nvCxnSpPr>
            <p:cNvPr id="90" name="Straight Connector 89"/>
            <p:cNvCxnSpPr/>
            <p:nvPr/>
          </p:nvCxnSpPr>
          <p:spPr>
            <a:xfrm flipV="1">
              <a:off x="5638800" y="3657600"/>
              <a:ext cx="1008245" cy="466635"/>
            </a:xfrm>
            <a:prstGeom prst="line">
              <a:avLst/>
            </a:prstGeom>
            <a:ln w="28575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extBox 90"/>
            <p:cNvSpPr txBox="1"/>
            <p:nvPr/>
          </p:nvSpPr>
          <p:spPr>
            <a:xfrm>
              <a:off x="6096000" y="3886200"/>
              <a:ext cx="51488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.08</a:t>
              </a:r>
              <a:endParaRPr lang="en-US" sz="2000" dirty="0"/>
            </a:p>
          </p:txBody>
        </p:sp>
        <p:cxnSp>
          <p:nvCxnSpPr>
            <p:cNvPr id="92" name="Straight Connector 91"/>
            <p:cNvCxnSpPr/>
            <p:nvPr/>
          </p:nvCxnSpPr>
          <p:spPr>
            <a:xfrm rot="5400000" flipH="1" flipV="1">
              <a:off x="6616399" y="3442001"/>
              <a:ext cx="581055" cy="1926652"/>
            </a:xfrm>
            <a:prstGeom prst="line">
              <a:avLst/>
            </a:prstGeom>
            <a:ln w="28575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TextBox 92"/>
            <p:cNvSpPr txBox="1"/>
            <p:nvPr/>
          </p:nvSpPr>
          <p:spPr>
            <a:xfrm>
              <a:off x="6858000" y="4324290"/>
              <a:ext cx="5196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.49</a:t>
              </a:r>
              <a:endParaRPr lang="en-US" sz="2000" dirty="0"/>
            </a:p>
          </p:txBody>
        </p:sp>
        <p:cxnSp>
          <p:nvCxnSpPr>
            <p:cNvPr id="94" name="Straight Connector 93"/>
            <p:cNvCxnSpPr/>
            <p:nvPr/>
          </p:nvCxnSpPr>
          <p:spPr>
            <a:xfrm rot="5400000" flipH="1" flipV="1">
              <a:off x="7481872" y="4329128"/>
              <a:ext cx="581055" cy="457198"/>
            </a:xfrm>
            <a:prstGeom prst="line">
              <a:avLst/>
            </a:prstGeom>
            <a:ln w="28575">
              <a:head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Box 94"/>
            <p:cNvSpPr txBox="1"/>
            <p:nvPr/>
          </p:nvSpPr>
          <p:spPr>
            <a:xfrm>
              <a:off x="7162800" y="4343400"/>
              <a:ext cx="5196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.49</a:t>
              </a:r>
              <a:endParaRPr lang="en-US" sz="2000" dirty="0"/>
            </a:p>
          </p:txBody>
        </p:sp>
        <p:cxnSp>
          <p:nvCxnSpPr>
            <p:cNvPr id="96" name="Straight Connector 95"/>
            <p:cNvCxnSpPr/>
            <p:nvPr/>
          </p:nvCxnSpPr>
          <p:spPr>
            <a:xfrm rot="5400000" flipH="1" flipV="1">
              <a:off x="6732080" y="4217480"/>
              <a:ext cx="1588" cy="1469452"/>
            </a:xfrm>
            <a:prstGeom prst="line">
              <a:avLst/>
            </a:prstGeom>
            <a:ln w="28575">
              <a:head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TextBox 96"/>
            <p:cNvSpPr txBox="1"/>
            <p:nvPr/>
          </p:nvSpPr>
          <p:spPr>
            <a:xfrm>
              <a:off x="6552158" y="4800600"/>
              <a:ext cx="5196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.49</a:t>
              </a:r>
              <a:endParaRPr lang="en-US" sz="2000" dirty="0"/>
            </a:p>
          </p:txBody>
        </p:sp>
      </p:grpSp>
      <p:sp>
        <p:nvSpPr>
          <p:cNvPr id="98" name="Oval 97"/>
          <p:cNvSpPr/>
          <p:nvPr/>
        </p:nvSpPr>
        <p:spPr>
          <a:xfrm>
            <a:off x="5376672" y="4724400"/>
            <a:ext cx="1798320" cy="1798320"/>
          </a:xfrm>
          <a:prstGeom prst="ellipse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/>
          <p:nvPr/>
        </p:nvSpPr>
        <p:spPr>
          <a:xfrm>
            <a:off x="7162800" y="3925824"/>
            <a:ext cx="1143000" cy="1143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TextBox 101"/>
          <p:cNvSpPr txBox="1"/>
          <p:nvPr/>
        </p:nvSpPr>
        <p:spPr>
          <a:xfrm>
            <a:off x="7342632" y="3898392"/>
            <a:ext cx="728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AT&amp;T</a:t>
            </a:r>
            <a:endParaRPr lang="en-US" dirty="0"/>
          </a:p>
        </p:txBody>
      </p:sp>
      <p:sp>
        <p:nvSpPr>
          <p:cNvPr id="103" name="TextBox 102"/>
          <p:cNvSpPr txBox="1"/>
          <p:nvPr/>
        </p:nvSpPr>
        <p:spPr>
          <a:xfrm>
            <a:off x="5971032" y="4724400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BEA</a:t>
            </a:r>
            <a:endParaRPr lang="en-US" dirty="0"/>
          </a:p>
        </p:txBody>
      </p:sp>
      <p:sp>
        <p:nvSpPr>
          <p:cNvPr id="105" name="Oval 104"/>
          <p:cNvSpPr/>
          <p:nvPr/>
        </p:nvSpPr>
        <p:spPr>
          <a:xfrm>
            <a:off x="7491984" y="4267200"/>
            <a:ext cx="484632" cy="4846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06" name="Oval 105"/>
          <p:cNvSpPr/>
          <p:nvPr/>
        </p:nvSpPr>
        <p:spPr>
          <a:xfrm>
            <a:off x="6022848" y="501396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07" name="TextBox 106"/>
          <p:cNvSpPr txBox="1"/>
          <p:nvPr/>
        </p:nvSpPr>
        <p:spPr>
          <a:xfrm>
            <a:off x="5446776" y="6488668"/>
            <a:ext cx="1681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Truth Discovery</a:t>
            </a:r>
          </a:p>
        </p:txBody>
      </p:sp>
      <p:sp>
        <p:nvSpPr>
          <p:cNvPr id="108" name="Pie 107"/>
          <p:cNvSpPr/>
          <p:nvPr/>
        </p:nvSpPr>
        <p:spPr>
          <a:xfrm>
            <a:off x="5638800" y="5739384"/>
            <a:ext cx="533400" cy="509016"/>
          </a:xfrm>
          <a:prstGeom prst="pie">
            <a:avLst>
              <a:gd name="adj1" fmla="val 11479110"/>
              <a:gd name="adj2" fmla="val 162630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9" name="Oval 108"/>
          <p:cNvSpPr/>
          <p:nvPr/>
        </p:nvSpPr>
        <p:spPr>
          <a:xfrm>
            <a:off x="5641848" y="5724144"/>
            <a:ext cx="5334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10" name="Straight Connector 109"/>
          <p:cNvCxnSpPr>
            <a:stCxn id="109" idx="0"/>
            <a:endCxn id="106" idx="3"/>
          </p:cNvCxnSpPr>
          <p:nvPr/>
        </p:nvCxnSpPr>
        <p:spPr>
          <a:xfrm rot="5400000" flipH="1" flipV="1">
            <a:off x="5877306" y="5500488"/>
            <a:ext cx="254899" cy="19241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>
            <a:endCxn id="106" idx="5"/>
          </p:cNvCxnSpPr>
          <p:nvPr/>
        </p:nvCxnSpPr>
        <p:spPr>
          <a:xfrm rot="16200000" flipV="1">
            <a:off x="6439272" y="5508107"/>
            <a:ext cx="254899" cy="1771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>
            <a:stCxn id="109" idx="6"/>
          </p:cNvCxnSpPr>
          <p:nvPr/>
        </p:nvCxnSpPr>
        <p:spPr>
          <a:xfrm>
            <a:off x="6175248" y="5990844"/>
            <a:ext cx="21336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Pie 114"/>
          <p:cNvSpPr/>
          <p:nvPr/>
        </p:nvSpPr>
        <p:spPr>
          <a:xfrm>
            <a:off x="6400800" y="5739384"/>
            <a:ext cx="533400" cy="509016"/>
          </a:xfrm>
          <a:prstGeom prst="pie">
            <a:avLst>
              <a:gd name="adj1" fmla="val 15695912"/>
              <a:gd name="adj2" fmla="val 162630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6" name="Oval 115"/>
          <p:cNvSpPr/>
          <p:nvPr/>
        </p:nvSpPr>
        <p:spPr>
          <a:xfrm>
            <a:off x="6403848" y="5724144"/>
            <a:ext cx="5334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7531608" y="4319016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6071616" y="506830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5690616" y="5791200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S4</a:t>
            </a:r>
            <a:endParaRPr lang="en-US" dirty="0"/>
          </a:p>
        </p:txBody>
      </p:sp>
      <p:sp>
        <p:nvSpPr>
          <p:cNvPr id="121" name="TextBox 120"/>
          <p:cNvSpPr txBox="1"/>
          <p:nvPr/>
        </p:nvSpPr>
        <p:spPr>
          <a:xfrm>
            <a:off x="6440424" y="5791200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S5</a:t>
            </a:r>
            <a:endParaRPr lang="en-US" dirty="0"/>
          </a:p>
        </p:txBody>
      </p:sp>
      <p:sp>
        <p:nvSpPr>
          <p:cNvPr id="122" name="Oval 121"/>
          <p:cNvSpPr/>
          <p:nvPr/>
        </p:nvSpPr>
        <p:spPr>
          <a:xfrm>
            <a:off x="4038600" y="3785616"/>
            <a:ext cx="1447800" cy="14478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TextBox 122"/>
          <p:cNvSpPr txBox="1"/>
          <p:nvPr/>
        </p:nvSpPr>
        <p:spPr>
          <a:xfrm>
            <a:off x="4495800" y="3861816"/>
            <a:ext cx="532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UCI</a:t>
            </a:r>
            <a:endParaRPr lang="en-US" dirty="0"/>
          </a:p>
        </p:txBody>
      </p:sp>
      <p:sp>
        <p:nvSpPr>
          <p:cNvPr id="124" name="Oval 123"/>
          <p:cNvSpPr/>
          <p:nvPr/>
        </p:nvSpPr>
        <p:spPr>
          <a:xfrm>
            <a:off x="4495800" y="4245864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5" name="TextBox 124"/>
          <p:cNvSpPr txBox="1"/>
          <p:nvPr/>
        </p:nvSpPr>
        <p:spPr>
          <a:xfrm>
            <a:off x="4559808" y="431901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8001000" y="6248400"/>
            <a:ext cx="970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Round 2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1295400"/>
          </a:xfrm>
        </p:spPr>
        <p:txBody>
          <a:bodyPr/>
          <a:lstStyle/>
          <a:p>
            <a:r>
              <a:rPr lang="en-US" sz="3600" dirty="0" smtClean="0"/>
              <a:t>Example </a:t>
            </a:r>
            <a:r>
              <a:rPr lang="en-US" sz="3600" dirty="0" err="1" smtClean="0"/>
              <a:t>Con’t</a:t>
            </a:r>
            <a:endParaRPr lang="en-US" sz="36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447800" y="1298448"/>
          <a:ext cx="64770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/>
                <a:gridCol w="1016000"/>
                <a:gridCol w="1016000"/>
                <a:gridCol w="1016000"/>
                <a:gridCol w="1016000"/>
                <a:gridCol w="1016000"/>
              </a:tblGrid>
              <a:tr h="26670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S5</a:t>
                      </a:r>
                      <a:endParaRPr lang="en-US" dirty="0"/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Stonebraker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Berkeley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MS</a:t>
                      </a: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Dewitt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9900"/>
                          </a:solidFill>
                        </a:rPr>
                        <a:t>UWisc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9900"/>
                          </a:solidFill>
                        </a:rPr>
                        <a:t>UWisc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9900"/>
                          </a:solidFill>
                        </a:rPr>
                        <a:t>UWisc</a:t>
                      </a:r>
                      <a:endParaRPr lang="en-US" dirty="0" smtClean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Bernstein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Carey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UCI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AT&amp;T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Halevy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762000" y="5867400"/>
            <a:ext cx="2203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Copying Relationship</a:t>
            </a:r>
          </a:p>
        </p:txBody>
      </p:sp>
      <p:grpSp>
        <p:nvGrpSpPr>
          <p:cNvPr id="2" name="Group 97"/>
          <p:cNvGrpSpPr/>
          <p:nvPr/>
        </p:nvGrpSpPr>
        <p:grpSpPr>
          <a:xfrm>
            <a:off x="381000" y="3962400"/>
            <a:ext cx="2993474" cy="1847910"/>
            <a:chOff x="5312326" y="3352800"/>
            <a:chExt cx="2993474" cy="1847910"/>
          </a:xfrm>
        </p:grpSpPr>
        <p:sp>
          <p:nvSpPr>
            <p:cNvPr id="77" name="TextBox 76"/>
            <p:cNvSpPr txBox="1"/>
            <p:nvPr/>
          </p:nvSpPr>
          <p:spPr>
            <a:xfrm>
              <a:off x="6531526" y="3352800"/>
              <a:ext cx="40267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S</a:t>
              </a:r>
              <a:r>
                <a:rPr lang="en-US" sz="2000" baseline="-25000" dirty="0" smtClean="0"/>
                <a:t>1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5312326" y="4019490"/>
              <a:ext cx="41229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S</a:t>
              </a:r>
              <a:r>
                <a:rPr lang="en-US" sz="2000" baseline="-25000" dirty="0" smtClean="0"/>
                <a:t>2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5769526" y="4800600"/>
              <a:ext cx="41389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S</a:t>
              </a:r>
              <a:r>
                <a:rPr lang="en-US" sz="2000" baseline="-25000" dirty="0" smtClean="0"/>
                <a:t>4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7903126" y="4019490"/>
              <a:ext cx="40267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S</a:t>
              </a:r>
              <a:r>
                <a:rPr lang="en-US" sz="2000" baseline="-25000" dirty="0" smtClean="0"/>
                <a:t>3</a:t>
              </a:r>
              <a:endParaRPr lang="en-US" sz="2000" baseline="-25000" dirty="0"/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7445926" y="4800600"/>
              <a:ext cx="40748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S</a:t>
              </a:r>
              <a:r>
                <a:rPr lang="en-US" sz="2000" baseline="-25000" dirty="0" smtClean="0"/>
                <a:t>5</a:t>
              </a:r>
            </a:p>
          </p:txBody>
        </p:sp>
        <p:cxnSp>
          <p:nvCxnSpPr>
            <p:cNvPr id="82" name="Straight Connector 81"/>
            <p:cNvCxnSpPr/>
            <p:nvPr/>
          </p:nvCxnSpPr>
          <p:spPr>
            <a:xfrm rot="5400000" flipH="1" flipV="1">
              <a:off x="6711200" y="4141280"/>
              <a:ext cx="1588" cy="1469452"/>
            </a:xfrm>
            <a:prstGeom prst="line">
              <a:avLst/>
            </a:prstGeom>
            <a:ln w="28575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>
              <a:stCxn id="78" idx="3"/>
              <a:endCxn id="77" idx="2"/>
            </p:cNvCxnSpPr>
            <p:nvPr/>
          </p:nvCxnSpPr>
          <p:spPr>
            <a:xfrm flipV="1">
              <a:off x="5724618" y="3752910"/>
              <a:ext cx="1008245" cy="466635"/>
            </a:xfrm>
            <a:prstGeom prst="line">
              <a:avLst/>
            </a:prstGeom>
            <a:ln w="28575">
              <a:head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TextBox 83"/>
            <p:cNvSpPr txBox="1"/>
            <p:nvPr/>
          </p:nvSpPr>
          <p:spPr>
            <a:xfrm>
              <a:off x="5769526" y="3562290"/>
              <a:ext cx="49885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.12</a:t>
              </a:r>
              <a:endParaRPr lang="en-US" sz="2000" dirty="0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6546274" y="4495800"/>
              <a:ext cx="5196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.49</a:t>
              </a:r>
              <a:endParaRPr lang="en-US" sz="2000" dirty="0"/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6477000" y="4095690"/>
              <a:ext cx="5196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.49</a:t>
              </a:r>
              <a:endParaRPr lang="en-US" sz="2000" dirty="0"/>
            </a:p>
          </p:txBody>
        </p:sp>
        <p:cxnSp>
          <p:nvCxnSpPr>
            <p:cNvPr id="87" name="Straight Connector 86"/>
            <p:cNvCxnSpPr>
              <a:stCxn id="79" idx="0"/>
              <a:endCxn id="80" idx="1"/>
            </p:cNvCxnSpPr>
            <p:nvPr/>
          </p:nvCxnSpPr>
          <p:spPr>
            <a:xfrm rot="5400000" flipH="1" flipV="1">
              <a:off x="6649273" y="3546747"/>
              <a:ext cx="581055" cy="1926652"/>
            </a:xfrm>
            <a:prstGeom prst="line">
              <a:avLst/>
            </a:prstGeom>
            <a:ln w="28575">
              <a:head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>
              <a:endCxn id="80" idx="1"/>
            </p:cNvCxnSpPr>
            <p:nvPr/>
          </p:nvCxnSpPr>
          <p:spPr>
            <a:xfrm rot="5400000" flipH="1" flipV="1">
              <a:off x="7384000" y="4281474"/>
              <a:ext cx="581055" cy="457198"/>
            </a:xfrm>
            <a:prstGeom prst="line">
              <a:avLst/>
            </a:prstGeom>
            <a:ln w="28575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TextBox 88"/>
            <p:cNvSpPr txBox="1"/>
            <p:nvPr/>
          </p:nvSpPr>
          <p:spPr>
            <a:xfrm>
              <a:off x="7733951" y="4343400"/>
              <a:ext cx="5196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.49</a:t>
              </a:r>
              <a:endParaRPr lang="en-US" sz="2000" dirty="0"/>
            </a:p>
          </p:txBody>
        </p:sp>
        <p:cxnSp>
          <p:nvCxnSpPr>
            <p:cNvPr id="90" name="Straight Connector 89"/>
            <p:cNvCxnSpPr/>
            <p:nvPr/>
          </p:nvCxnSpPr>
          <p:spPr>
            <a:xfrm flipV="1">
              <a:off x="5638800" y="3657600"/>
              <a:ext cx="1008245" cy="466635"/>
            </a:xfrm>
            <a:prstGeom prst="line">
              <a:avLst/>
            </a:prstGeom>
            <a:ln w="28575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extBox 90"/>
            <p:cNvSpPr txBox="1"/>
            <p:nvPr/>
          </p:nvSpPr>
          <p:spPr>
            <a:xfrm>
              <a:off x="6096000" y="3886200"/>
              <a:ext cx="51488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.06</a:t>
              </a:r>
              <a:endParaRPr lang="en-US" sz="2000" dirty="0"/>
            </a:p>
          </p:txBody>
        </p:sp>
        <p:cxnSp>
          <p:nvCxnSpPr>
            <p:cNvPr id="92" name="Straight Connector 91"/>
            <p:cNvCxnSpPr/>
            <p:nvPr/>
          </p:nvCxnSpPr>
          <p:spPr>
            <a:xfrm rot="5400000" flipH="1" flipV="1">
              <a:off x="6616399" y="3442001"/>
              <a:ext cx="581055" cy="1926652"/>
            </a:xfrm>
            <a:prstGeom prst="line">
              <a:avLst/>
            </a:prstGeom>
            <a:ln w="28575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TextBox 92"/>
            <p:cNvSpPr txBox="1"/>
            <p:nvPr/>
          </p:nvSpPr>
          <p:spPr>
            <a:xfrm>
              <a:off x="6858000" y="4324290"/>
              <a:ext cx="5196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.49</a:t>
              </a:r>
              <a:endParaRPr lang="en-US" sz="2000" dirty="0"/>
            </a:p>
          </p:txBody>
        </p:sp>
        <p:cxnSp>
          <p:nvCxnSpPr>
            <p:cNvPr id="94" name="Straight Connector 93"/>
            <p:cNvCxnSpPr/>
            <p:nvPr/>
          </p:nvCxnSpPr>
          <p:spPr>
            <a:xfrm rot="5400000" flipH="1" flipV="1">
              <a:off x="7481872" y="4329128"/>
              <a:ext cx="581055" cy="457198"/>
            </a:xfrm>
            <a:prstGeom prst="line">
              <a:avLst/>
            </a:prstGeom>
            <a:ln w="28575">
              <a:head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Box 94"/>
            <p:cNvSpPr txBox="1"/>
            <p:nvPr/>
          </p:nvSpPr>
          <p:spPr>
            <a:xfrm>
              <a:off x="7162800" y="4343400"/>
              <a:ext cx="5196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.49</a:t>
              </a:r>
              <a:endParaRPr lang="en-US" sz="2000" dirty="0"/>
            </a:p>
          </p:txBody>
        </p:sp>
        <p:cxnSp>
          <p:nvCxnSpPr>
            <p:cNvPr id="96" name="Straight Connector 95"/>
            <p:cNvCxnSpPr/>
            <p:nvPr/>
          </p:nvCxnSpPr>
          <p:spPr>
            <a:xfrm rot="5400000" flipH="1" flipV="1">
              <a:off x="6732080" y="4217480"/>
              <a:ext cx="1588" cy="1469452"/>
            </a:xfrm>
            <a:prstGeom prst="line">
              <a:avLst/>
            </a:prstGeom>
            <a:ln w="28575">
              <a:head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TextBox 96"/>
            <p:cNvSpPr txBox="1"/>
            <p:nvPr/>
          </p:nvSpPr>
          <p:spPr>
            <a:xfrm>
              <a:off x="6552158" y="4800600"/>
              <a:ext cx="5196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.49</a:t>
              </a:r>
              <a:endParaRPr lang="en-US" sz="2000" dirty="0"/>
            </a:p>
          </p:txBody>
        </p:sp>
      </p:grpSp>
      <p:sp>
        <p:nvSpPr>
          <p:cNvPr id="98" name="Oval 97"/>
          <p:cNvSpPr/>
          <p:nvPr/>
        </p:nvSpPr>
        <p:spPr>
          <a:xfrm>
            <a:off x="5300472" y="4648200"/>
            <a:ext cx="1950720" cy="1950720"/>
          </a:xfrm>
          <a:prstGeom prst="ellipse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/>
          <p:nvPr/>
        </p:nvSpPr>
        <p:spPr>
          <a:xfrm>
            <a:off x="7086600" y="3849624"/>
            <a:ext cx="1295400" cy="1295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TextBox 101"/>
          <p:cNvSpPr txBox="1"/>
          <p:nvPr/>
        </p:nvSpPr>
        <p:spPr>
          <a:xfrm>
            <a:off x="7342632" y="3898392"/>
            <a:ext cx="728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AT&amp;T</a:t>
            </a:r>
            <a:endParaRPr lang="en-US" dirty="0"/>
          </a:p>
        </p:txBody>
      </p:sp>
      <p:sp>
        <p:nvSpPr>
          <p:cNvPr id="103" name="TextBox 102"/>
          <p:cNvSpPr txBox="1"/>
          <p:nvPr/>
        </p:nvSpPr>
        <p:spPr>
          <a:xfrm>
            <a:off x="5971032" y="4648200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BEA</a:t>
            </a:r>
            <a:endParaRPr lang="en-US" dirty="0"/>
          </a:p>
        </p:txBody>
      </p:sp>
      <p:sp>
        <p:nvSpPr>
          <p:cNvPr id="105" name="Oval 104"/>
          <p:cNvSpPr/>
          <p:nvPr/>
        </p:nvSpPr>
        <p:spPr>
          <a:xfrm>
            <a:off x="7467600" y="4242816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06" name="Oval 105"/>
          <p:cNvSpPr/>
          <p:nvPr/>
        </p:nvSpPr>
        <p:spPr>
          <a:xfrm>
            <a:off x="5961888" y="4953000"/>
            <a:ext cx="655320" cy="6553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07" name="TextBox 106"/>
          <p:cNvSpPr txBox="1"/>
          <p:nvPr/>
        </p:nvSpPr>
        <p:spPr>
          <a:xfrm>
            <a:off x="5446776" y="6488668"/>
            <a:ext cx="1681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Truth Discovery</a:t>
            </a:r>
          </a:p>
        </p:txBody>
      </p:sp>
      <p:sp>
        <p:nvSpPr>
          <p:cNvPr id="108" name="Pie 107"/>
          <p:cNvSpPr/>
          <p:nvPr/>
        </p:nvSpPr>
        <p:spPr>
          <a:xfrm>
            <a:off x="5599176" y="5650992"/>
            <a:ext cx="668004" cy="609600"/>
          </a:xfrm>
          <a:prstGeom prst="pie">
            <a:avLst>
              <a:gd name="adj1" fmla="val 11505170"/>
              <a:gd name="adj2" fmla="val 162630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10" name="Straight Connector 109"/>
          <p:cNvCxnSpPr>
            <a:endCxn id="106" idx="3"/>
          </p:cNvCxnSpPr>
          <p:nvPr/>
        </p:nvCxnSpPr>
        <p:spPr>
          <a:xfrm rot="5400000" flipH="1" flipV="1">
            <a:off x="5919978" y="5500922"/>
            <a:ext cx="126449" cy="14930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 rot="16200000" flipV="1">
            <a:off x="6524288" y="5522977"/>
            <a:ext cx="126449" cy="1081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>
            <a:off x="6260592" y="5990844"/>
            <a:ext cx="12801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Pie 114"/>
          <p:cNvSpPr/>
          <p:nvPr/>
        </p:nvSpPr>
        <p:spPr>
          <a:xfrm>
            <a:off x="6412992" y="5638800"/>
            <a:ext cx="649224" cy="609600"/>
          </a:xfrm>
          <a:prstGeom prst="pie">
            <a:avLst>
              <a:gd name="adj1" fmla="val 15695912"/>
              <a:gd name="adj2" fmla="val 162630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7531608" y="4319016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6071616" y="506830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5715000" y="5791200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S4</a:t>
            </a:r>
            <a:endParaRPr lang="en-US" dirty="0"/>
          </a:p>
        </p:txBody>
      </p:sp>
      <p:sp>
        <p:nvSpPr>
          <p:cNvPr id="121" name="TextBox 120"/>
          <p:cNvSpPr txBox="1"/>
          <p:nvPr/>
        </p:nvSpPr>
        <p:spPr>
          <a:xfrm>
            <a:off x="6513576" y="5766816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S5</a:t>
            </a:r>
            <a:endParaRPr lang="en-US" dirty="0"/>
          </a:p>
        </p:txBody>
      </p:sp>
      <p:sp>
        <p:nvSpPr>
          <p:cNvPr id="122" name="Oval 121"/>
          <p:cNvSpPr/>
          <p:nvPr/>
        </p:nvSpPr>
        <p:spPr>
          <a:xfrm>
            <a:off x="3962400" y="3709416"/>
            <a:ext cx="1600200" cy="1600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TextBox 122"/>
          <p:cNvSpPr txBox="1"/>
          <p:nvPr/>
        </p:nvSpPr>
        <p:spPr>
          <a:xfrm>
            <a:off x="4495800" y="3733800"/>
            <a:ext cx="532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UCI</a:t>
            </a:r>
            <a:endParaRPr lang="en-US" dirty="0"/>
          </a:p>
        </p:txBody>
      </p:sp>
      <p:sp>
        <p:nvSpPr>
          <p:cNvPr id="124" name="Oval 123"/>
          <p:cNvSpPr/>
          <p:nvPr/>
        </p:nvSpPr>
        <p:spPr>
          <a:xfrm>
            <a:off x="4419600" y="4169664"/>
            <a:ext cx="6858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5" name="TextBox 124"/>
          <p:cNvSpPr txBox="1"/>
          <p:nvPr/>
        </p:nvSpPr>
        <p:spPr>
          <a:xfrm>
            <a:off x="4559808" y="431901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8001000" y="6248400"/>
            <a:ext cx="956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Round 3</a:t>
            </a:r>
            <a:endParaRPr lang="en-US" dirty="0"/>
          </a:p>
        </p:txBody>
      </p:sp>
      <p:sp>
        <p:nvSpPr>
          <p:cNvPr id="68" name="Oval 67"/>
          <p:cNvSpPr/>
          <p:nvPr/>
        </p:nvSpPr>
        <p:spPr>
          <a:xfrm>
            <a:off x="5593080" y="5638800"/>
            <a:ext cx="655320" cy="6553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69" name="Oval 68"/>
          <p:cNvSpPr/>
          <p:nvPr/>
        </p:nvSpPr>
        <p:spPr>
          <a:xfrm>
            <a:off x="6400800" y="5638800"/>
            <a:ext cx="655320" cy="6553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1295400"/>
          </a:xfrm>
        </p:spPr>
        <p:txBody>
          <a:bodyPr/>
          <a:lstStyle/>
          <a:p>
            <a:r>
              <a:rPr lang="en-US" sz="3600" dirty="0" smtClean="0"/>
              <a:t>Example </a:t>
            </a:r>
            <a:r>
              <a:rPr lang="en-US" sz="3600" dirty="0" err="1" smtClean="0"/>
              <a:t>Con’t</a:t>
            </a:r>
            <a:endParaRPr lang="en-US" sz="36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447800" y="1298448"/>
          <a:ext cx="64770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/>
                <a:gridCol w="1016000"/>
                <a:gridCol w="1016000"/>
                <a:gridCol w="1016000"/>
                <a:gridCol w="1016000"/>
                <a:gridCol w="1016000"/>
              </a:tblGrid>
              <a:tr h="26670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S5</a:t>
                      </a:r>
                      <a:endParaRPr lang="en-US" dirty="0"/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Stonebraker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Berkeley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MS</a:t>
                      </a: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Dewitt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9900"/>
                          </a:solidFill>
                        </a:rPr>
                        <a:t>UWisc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9900"/>
                          </a:solidFill>
                        </a:rPr>
                        <a:t>UWisc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9900"/>
                          </a:solidFill>
                        </a:rPr>
                        <a:t>UWisc</a:t>
                      </a:r>
                      <a:endParaRPr lang="en-US" dirty="0" smtClean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Bernstein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Carey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UCI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AT&amp;T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Halevy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762000" y="5867400"/>
            <a:ext cx="2203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Copying Relationship</a:t>
            </a:r>
          </a:p>
        </p:txBody>
      </p:sp>
      <p:grpSp>
        <p:nvGrpSpPr>
          <p:cNvPr id="2" name="Group 97"/>
          <p:cNvGrpSpPr/>
          <p:nvPr/>
        </p:nvGrpSpPr>
        <p:grpSpPr>
          <a:xfrm>
            <a:off x="381000" y="3962400"/>
            <a:ext cx="2993474" cy="1847910"/>
            <a:chOff x="5312326" y="3352800"/>
            <a:chExt cx="2993474" cy="1847910"/>
          </a:xfrm>
        </p:grpSpPr>
        <p:sp>
          <p:nvSpPr>
            <p:cNvPr id="77" name="TextBox 76"/>
            <p:cNvSpPr txBox="1"/>
            <p:nvPr/>
          </p:nvSpPr>
          <p:spPr>
            <a:xfrm>
              <a:off x="6531526" y="3352800"/>
              <a:ext cx="40267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S</a:t>
              </a:r>
              <a:r>
                <a:rPr lang="en-US" sz="2000" baseline="-25000" dirty="0" smtClean="0"/>
                <a:t>1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5312326" y="4019490"/>
              <a:ext cx="41229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S</a:t>
              </a:r>
              <a:r>
                <a:rPr lang="en-US" sz="2000" baseline="-25000" dirty="0" smtClean="0"/>
                <a:t>2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5769526" y="4800600"/>
              <a:ext cx="41389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S</a:t>
              </a:r>
              <a:r>
                <a:rPr lang="en-US" sz="2000" baseline="-25000" dirty="0" smtClean="0"/>
                <a:t>4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7903126" y="4019490"/>
              <a:ext cx="40267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S</a:t>
              </a:r>
              <a:r>
                <a:rPr lang="en-US" sz="2000" baseline="-25000" dirty="0" smtClean="0"/>
                <a:t>3</a:t>
              </a:r>
              <a:endParaRPr lang="en-US" sz="2000" baseline="-25000" dirty="0"/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7445926" y="4800600"/>
              <a:ext cx="40748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S</a:t>
              </a:r>
              <a:r>
                <a:rPr lang="en-US" sz="2000" baseline="-25000" dirty="0" smtClean="0"/>
                <a:t>5</a:t>
              </a:r>
            </a:p>
          </p:txBody>
        </p:sp>
        <p:cxnSp>
          <p:nvCxnSpPr>
            <p:cNvPr id="82" name="Straight Connector 81"/>
            <p:cNvCxnSpPr/>
            <p:nvPr/>
          </p:nvCxnSpPr>
          <p:spPr>
            <a:xfrm rot="5400000" flipH="1" flipV="1">
              <a:off x="6711200" y="4141280"/>
              <a:ext cx="1588" cy="1469452"/>
            </a:xfrm>
            <a:prstGeom prst="line">
              <a:avLst/>
            </a:prstGeom>
            <a:ln w="28575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>
              <a:stCxn id="78" idx="3"/>
              <a:endCxn id="77" idx="2"/>
            </p:cNvCxnSpPr>
            <p:nvPr/>
          </p:nvCxnSpPr>
          <p:spPr>
            <a:xfrm flipV="1">
              <a:off x="5724618" y="3752910"/>
              <a:ext cx="1008245" cy="466635"/>
            </a:xfrm>
            <a:prstGeom prst="line">
              <a:avLst/>
            </a:prstGeom>
            <a:ln w="28575">
              <a:head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TextBox 83"/>
            <p:cNvSpPr txBox="1"/>
            <p:nvPr/>
          </p:nvSpPr>
          <p:spPr>
            <a:xfrm>
              <a:off x="5769526" y="3562290"/>
              <a:ext cx="49885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.10</a:t>
              </a:r>
              <a:endParaRPr lang="en-US" sz="2000" dirty="0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6546274" y="4495800"/>
              <a:ext cx="5164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.48</a:t>
              </a:r>
              <a:endParaRPr lang="en-US" sz="2000" dirty="0"/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6477000" y="4095690"/>
              <a:ext cx="5196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.49</a:t>
              </a:r>
              <a:endParaRPr lang="en-US" sz="2000" dirty="0"/>
            </a:p>
          </p:txBody>
        </p:sp>
        <p:cxnSp>
          <p:nvCxnSpPr>
            <p:cNvPr id="87" name="Straight Connector 86"/>
            <p:cNvCxnSpPr>
              <a:stCxn id="79" idx="0"/>
              <a:endCxn id="80" idx="1"/>
            </p:cNvCxnSpPr>
            <p:nvPr/>
          </p:nvCxnSpPr>
          <p:spPr>
            <a:xfrm rot="5400000" flipH="1" flipV="1">
              <a:off x="6649273" y="3546747"/>
              <a:ext cx="581055" cy="1926652"/>
            </a:xfrm>
            <a:prstGeom prst="line">
              <a:avLst/>
            </a:prstGeom>
            <a:ln w="28575">
              <a:head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>
              <a:endCxn id="80" idx="1"/>
            </p:cNvCxnSpPr>
            <p:nvPr/>
          </p:nvCxnSpPr>
          <p:spPr>
            <a:xfrm rot="5400000" flipH="1" flipV="1">
              <a:off x="7384000" y="4281474"/>
              <a:ext cx="581055" cy="457198"/>
            </a:xfrm>
            <a:prstGeom prst="line">
              <a:avLst/>
            </a:prstGeom>
            <a:ln w="28575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TextBox 88"/>
            <p:cNvSpPr txBox="1"/>
            <p:nvPr/>
          </p:nvSpPr>
          <p:spPr>
            <a:xfrm>
              <a:off x="7733951" y="4343400"/>
              <a:ext cx="50186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.50</a:t>
              </a:r>
              <a:endParaRPr lang="en-US" sz="2000" dirty="0"/>
            </a:p>
          </p:txBody>
        </p:sp>
        <p:cxnSp>
          <p:nvCxnSpPr>
            <p:cNvPr id="90" name="Straight Connector 89"/>
            <p:cNvCxnSpPr/>
            <p:nvPr/>
          </p:nvCxnSpPr>
          <p:spPr>
            <a:xfrm flipV="1">
              <a:off x="5638800" y="3657600"/>
              <a:ext cx="1008245" cy="466635"/>
            </a:xfrm>
            <a:prstGeom prst="line">
              <a:avLst/>
            </a:prstGeom>
            <a:ln w="28575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extBox 90"/>
            <p:cNvSpPr txBox="1"/>
            <p:nvPr/>
          </p:nvSpPr>
          <p:spPr>
            <a:xfrm>
              <a:off x="6096000" y="3886200"/>
              <a:ext cx="51488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.05</a:t>
              </a:r>
              <a:endParaRPr lang="en-US" sz="2000" dirty="0"/>
            </a:p>
          </p:txBody>
        </p:sp>
        <p:cxnSp>
          <p:nvCxnSpPr>
            <p:cNvPr id="92" name="Straight Connector 91"/>
            <p:cNvCxnSpPr/>
            <p:nvPr/>
          </p:nvCxnSpPr>
          <p:spPr>
            <a:xfrm rot="5400000" flipH="1" flipV="1">
              <a:off x="6616399" y="3442001"/>
              <a:ext cx="581055" cy="1926652"/>
            </a:xfrm>
            <a:prstGeom prst="line">
              <a:avLst/>
            </a:prstGeom>
            <a:ln w="28575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TextBox 92"/>
            <p:cNvSpPr txBox="1"/>
            <p:nvPr/>
          </p:nvSpPr>
          <p:spPr>
            <a:xfrm>
              <a:off x="6858000" y="4324290"/>
              <a:ext cx="5196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.49</a:t>
              </a:r>
              <a:endParaRPr lang="en-US" sz="2000" dirty="0"/>
            </a:p>
          </p:txBody>
        </p:sp>
        <p:cxnSp>
          <p:nvCxnSpPr>
            <p:cNvPr id="94" name="Straight Connector 93"/>
            <p:cNvCxnSpPr/>
            <p:nvPr/>
          </p:nvCxnSpPr>
          <p:spPr>
            <a:xfrm rot="5400000" flipH="1" flipV="1">
              <a:off x="7481872" y="4329128"/>
              <a:ext cx="581055" cy="457198"/>
            </a:xfrm>
            <a:prstGeom prst="line">
              <a:avLst/>
            </a:prstGeom>
            <a:ln w="28575">
              <a:head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Box 94"/>
            <p:cNvSpPr txBox="1"/>
            <p:nvPr/>
          </p:nvSpPr>
          <p:spPr>
            <a:xfrm>
              <a:off x="7162800" y="4343400"/>
              <a:ext cx="5196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.48</a:t>
              </a:r>
              <a:endParaRPr lang="en-US" sz="2000" dirty="0"/>
            </a:p>
          </p:txBody>
        </p:sp>
        <p:cxnSp>
          <p:nvCxnSpPr>
            <p:cNvPr id="96" name="Straight Connector 95"/>
            <p:cNvCxnSpPr/>
            <p:nvPr/>
          </p:nvCxnSpPr>
          <p:spPr>
            <a:xfrm rot="5400000" flipH="1" flipV="1">
              <a:off x="6732080" y="4217480"/>
              <a:ext cx="1588" cy="1469452"/>
            </a:xfrm>
            <a:prstGeom prst="line">
              <a:avLst/>
            </a:prstGeom>
            <a:ln w="28575">
              <a:head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TextBox 96"/>
            <p:cNvSpPr txBox="1"/>
            <p:nvPr/>
          </p:nvSpPr>
          <p:spPr>
            <a:xfrm>
              <a:off x="6552158" y="4800600"/>
              <a:ext cx="50186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.50</a:t>
              </a:r>
              <a:endParaRPr lang="en-US" sz="2000" dirty="0"/>
            </a:p>
          </p:txBody>
        </p:sp>
      </p:grpSp>
      <p:sp>
        <p:nvSpPr>
          <p:cNvPr id="98" name="Oval 97"/>
          <p:cNvSpPr/>
          <p:nvPr/>
        </p:nvSpPr>
        <p:spPr>
          <a:xfrm>
            <a:off x="5452872" y="4800600"/>
            <a:ext cx="1645920" cy="164592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/>
          <p:nvPr/>
        </p:nvSpPr>
        <p:spPr>
          <a:xfrm>
            <a:off x="6970776" y="3733800"/>
            <a:ext cx="1527048" cy="152704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TextBox 101"/>
          <p:cNvSpPr txBox="1"/>
          <p:nvPr/>
        </p:nvSpPr>
        <p:spPr>
          <a:xfrm>
            <a:off x="7342632" y="3810000"/>
            <a:ext cx="728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AT&amp;T</a:t>
            </a:r>
            <a:endParaRPr lang="en-US" dirty="0"/>
          </a:p>
        </p:txBody>
      </p:sp>
      <p:sp>
        <p:nvSpPr>
          <p:cNvPr id="103" name="TextBox 102"/>
          <p:cNvSpPr txBox="1"/>
          <p:nvPr/>
        </p:nvSpPr>
        <p:spPr>
          <a:xfrm>
            <a:off x="5971032" y="4736068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BEA</a:t>
            </a:r>
            <a:endParaRPr lang="en-US" dirty="0"/>
          </a:p>
        </p:txBody>
      </p:sp>
      <p:sp>
        <p:nvSpPr>
          <p:cNvPr id="105" name="Oval 104"/>
          <p:cNvSpPr/>
          <p:nvPr/>
        </p:nvSpPr>
        <p:spPr>
          <a:xfrm>
            <a:off x="7391400" y="4166616"/>
            <a:ext cx="6858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07" name="TextBox 106"/>
          <p:cNvSpPr txBox="1"/>
          <p:nvPr/>
        </p:nvSpPr>
        <p:spPr>
          <a:xfrm>
            <a:off x="5446776" y="6488668"/>
            <a:ext cx="1681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Truth Discovery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7531608" y="4319016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2" name="Oval 121"/>
          <p:cNvSpPr/>
          <p:nvPr/>
        </p:nvSpPr>
        <p:spPr>
          <a:xfrm>
            <a:off x="3910584" y="3657600"/>
            <a:ext cx="1703832" cy="1703832"/>
          </a:xfrm>
          <a:prstGeom prst="ellipse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TextBox 122"/>
          <p:cNvSpPr txBox="1"/>
          <p:nvPr/>
        </p:nvSpPr>
        <p:spPr>
          <a:xfrm>
            <a:off x="4495800" y="3733800"/>
            <a:ext cx="532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UCI</a:t>
            </a:r>
            <a:endParaRPr lang="en-US" dirty="0"/>
          </a:p>
        </p:txBody>
      </p:sp>
      <p:sp>
        <p:nvSpPr>
          <p:cNvPr id="124" name="Oval 123"/>
          <p:cNvSpPr/>
          <p:nvPr/>
        </p:nvSpPr>
        <p:spPr>
          <a:xfrm>
            <a:off x="4364736" y="4114800"/>
            <a:ext cx="795528" cy="7955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5" name="TextBox 124"/>
          <p:cNvSpPr txBox="1"/>
          <p:nvPr/>
        </p:nvSpPr>
        <p:spPr>
          <a:xfrm>
            <a:off x="4559808" y="431901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8001000" y="6248400"/>
            <a:ext cx="970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Round 4</a:t>
            </a:r>
            <a:endParaRPr lang="en-US" dirty="0"/>
          </a:p>
        </p:txBody>
      </p:sp>
      <p:sp>
        <p:nvSpPr>
          <p:cNvPr id="73" name="Oval 72"/>
          <p:cNvSpPr/>
          <p:nvPr/>
        </p:nvSpPr>
        <p:spPr>
          <a:xfrm>
            <a:off x="6022848" y="501396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74" name="Pie 73"/>
          <p:cNvSpPr/>
          <p:nvPr/>
        </p:nvSpPr>
        <p:spPr>
          <a:xfrm>
            <a:off x="5638800" y="5739384"/>
            <a:ext cx="533400" cy="509016"/>
          </a:xfrm>
          <a:prstGeom prst="pie">
            <a:avLst>
              <a:gd name="adj1" fmla="val 12054545"/>
              <a:gd name="adj2" fmla="val 162630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Oval 74"/>
          <p:cNvSpPr/>
          <p:nvPr/>
        </p:nvSpPr>
        <p:spPr>
          <a:xfrm>
            <a:off x="5641848" y="5724144"/>
            <a:ext cx="5334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76" name="Straight Connector 75"/>
          <p:cNvCxnSpPr>
            <a:stCxn id="75" idx="0"/>
            <a:endCxn id="73" idx="3"/>
          </p:cNvCxnSpPr>
          <p:nvPr/>
        </p:nvCxnSpPr>
        <p:spPr>
          <a:xfrm rot="5400000" flipH="1" flipV="1">
            <a:off x="5877306" y="5500488"/>
            <a:ext cx="254899" cy="19241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>
            <a:stCxn id="126" idx="0"/>
            <a:endCxn id="73" idx="5"/>
          </p:cNvCxnSpPr>
          <p:nvPr/>
        </p:nvCxnSpPr>
        <p:spPr>
          <a:xfrm rot="16200000" flipV="1">
            <a:off x="6403779" y="5543600"/>
            <a:ext cx="334147" cy="1854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>
            <a:stCxn id="75" idx="6"/>
            <a:endCxn id="126" idx="1"/>
          </p:cNvCxnSpPr>
          <p:nvPr/>
        </p:nvCxnSpPr>
        <p:spPr>
          <a:xfrm flipV="1">
            <a:off x="6175248" y="5988058"/>
            <a:ext cx="277368" cy="278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Pie 103"/>
          <p:cNvSpPr/>
          <p:nvPr/>
        </p:nvSpPr>
        <p:spPr>
          <a:xfrm>
            <a:off x="6489192" y="5824293"/>
            <a:ext cx="381000" cy="363582"/>
          </a:xfrm>
          <a:prstGeom prst="pie">
            <a:avLst>
              <a:gd name="adj1" fmla="val 15695912"/>
              <a:gd name="adj2" fmla="val 162630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3" name="Oval 112"/>
          <p:cNvSpPr/>
          <p:nvPr/>
        </p:nvSpPr>
        <p:spPr>
          <a:xfrm>
            <a:off x="6483096" y="5803392"/>
            <a:ext cx="399288" cy="3992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6071616" y="506830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690616" y="5791200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S4</a:t>
            </a:r>
            <a:endParaRPr lang="en-US" dirty="0"/>
          </a:p>
        </p:txBody>
      </p:sp>
      <p:sp>
        <p:nvSpPr>
          <p:cNvPr id="126" name="TextBox 125"/>
          <p:cNvSpPr txBox="1"/>
          <p:nvPr/>
        </p:nvSpPr>
        <p:spPr>
          <a:xfrm>
            <a:off x="6452616" y="5803392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S5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1295400"/>
          </a:xfrm>
        </p:spPr>
        <p:txBody>
          <a:bodyPr/>
          <a:lstStyle/>
          <a:p>
            <a:r>
              <a:rPr lang="en-US" sz="3600" dirty="0" smtClean="0"/>
              <a:t>Example </a:t>
            </a:r>
            <a:r>
              <a:rPr lang="en-US" sz="3600" dirty="0" err="1" smtClean="0"/>
              <a:t>Con’t</a:t>
            </a:r>
            <a:endParaRPr lang="en-US" sz="36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447800" y="1298448"/>
          <a:ext cx="64770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/>
                <a:gridCol w="1016000"/>
                <a:gridCol w="1016000"/>
                <a:gridCol w="1016000"/>
                <a:gridCol w="1016000"/>
                <a:gridCol w="1016000"/>
              </a:tblGrid>
              <a:tr h="26670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S5</a:t>
                      </a:r>
                      <a:endParaRPr lang="en-US" dirty="0"/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Stonebraker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Berkeley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MS</a:t>
                      </a: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Dewitt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9900"/>
                          </a:solidFill>
                        </a:rPr>
                        <a:t>UWisc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9900"/>
                          </a:solidFill>
                        </a:rPr>
                        <a:t>UWisc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9900"/>
                          </a:solidFill>
                        </a:rPr>
                        <a:t>UWisc</a:t>
                      </a:r>
                      <a:endParaRPr lang="en-US" dirty="0" smtClean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Bernstein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Carey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UCI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AT&amp;T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Halevy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762000" y="5867400"/>
            <a:ext cx="2203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Copying Relationship</a:t>
            </a:r>
          </a:p>
        </p:txBody>
      </p:sp>
      <p:sp>
        <p:nvSpPr>
          <p:cNvPr id="98" name="Oval 97"/>
          <p:cNvSpPr/>
          <p:nvPr/>
        </p:nvSpPr>
        <p:spPr>
          <a:xfrm>
            <a:off x="5529072" y="4876800"/>
            <a:ext cx="1493520" cy="149352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/>
          <p:nvPr/>
        </p:nvSpPr>
        <p:spPr>
          <a:xfrm>
            <a:off x="6858000" y="3621024"/>
            <a:ext cx="1752600" cy="17526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TextBox 101"/>
          <p:cNvSpPr txBox="1"/>
          <p:nvPr/>
        </p:nvSpPr>
        <p:spPr>
          <a:xfrm>
            <a:off x="7342632" y="3657600"/>
            <a:ext cx="728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AT&amp;T</a:t>
            </a:r>
            <a:endParaRPr lang="en-US" dirty="0"/>
          </a:p>
        </p:txBody>
      </p:sp>
      <p:sp>
        <p:nvSpPr>
          <p:cNvPr id="103" name="TextBox 102"/>
          <p:cNvSpPr txBox="1"/>
          <p:nvPr/>
        </p:nvSpPr>
        <p:spPr>
          <a:xfrm>
            <a:off x="5983224" y="4800076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BEA</a:t>
            </a:r>
            <a:endParaRPr lang="en-US" dirty="0"/>
          </a:p>
        </p:txBody>
      </p:sp>
      <p:sp>
        <p:nvSpPr>
          <p:cNvPr id="105" name="Oval 104"/>
          <p:cNvSpPr/>
          <p:nvPr/>
        </p:nvSpPr>
        <p:spPr>
          <a:xfrm>
            <a:off x="7339584" y="4114800"/>
            <a:ext cx="789432" cy="7894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07" name="TextBox 106"/>
          <p:cNvSpPr txBox="1"/>
          <p:nvPr/>
        </p:nvSpPr>
        <p:spPr>
          <a:xfrm>
            <a:off x="5446776" y="6488668"/>
            <a:ext cx="1681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Truth Discovery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7531608" y="4319016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2" name="Oval 121"/>
          <p:cNvSpPr/>
          <p:nvPr/>
        </p:nvSpPr>
        <p:spPr>
          <a:xfrm>
            <a:off x="3810000" y="3557016"/>
            <a:ext cx="1905000" cy="1905000"/>
          </a:xfrm>
          <a:prstGeom prst="ellipse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TextBox 122"/>
          <p:cNvSpPr txBox="1"/>
          <p:nvPr/>
        </p:nvSpPr>
        <p:spPr>
          <a:xfrm>
            <a:off x="4495800" y="3581400"/>
            <a:ext cx="532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UCI</a:t>
            </a:r>
            <a:endParaRPr lang="en-US" dirty="0"/>
          </a:p>
        </p:txBody>
      </p:sp>
      <p:sp>
        <p:nvSpPr>
          <p:cNvPr id="124" name="Oval 123"/>
          <p:cNvSpPr/>
          <p:nvPr/>
        </p:nvSpPr>
        <p:spPr>
          <a:xfrm>
            <a:off x="4267200" y="4017264"/>
            <a:ext cx="990600" cy="990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5" name="TextBox 124"/>
          <p:cNvSpPr txBox="1"/>
          <p:nvPr/>
        </p:nvSpPr>
        <p:spPr>
          <a:xfrm>
            <a:off x="4559808" y="431901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8001000" y="6248400"/>
            <a:ext cx="970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Round 5</a:t>
            </a:r>
            <a:endParaRPr lang="en-US" dirty="0"/>
          </a:p>
        </p:txBody>
      </p:sp>
      <p:sp>
        <p:nvSpPr>
          <p:cNvPr id="73" name="Oval 72"/>
          <p:cNvSpPr/>
          <p:nvPr/>
        </p:nvSpPr>
        <p:spPr>
          <a:xfrm>
            <a:off x="6038088" y="5029200"/>
            <a:ext cx="502920" cy="5029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74" name="Pie 73"/>
          <p:cNvSpPr/>
          <p:nvPr/>
        </p:nvSpPr>
        <p:spPr>
          <a:xfrm>
            <a:off x="5727192" y="5739384"/>
            <a:ext cx="457200" cy="457200"/>
          </a:xfrm>
          <a:prstGeom prst="pie">
            <a:avLst>
              <a:gd name="adj1" fmla="val 12404870"/>
              <a:gd name="adj2" fmla="val 162630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6" name="Straight Connector 75"/>
          <p:cNvCxnSpPr>
            <a:stCxn id="55" idx="0"/>
            <a:endCxn id="73" idx="3"/>
          </p:cNvCxnSpPr>
          <p:nvPr/>
        </p:nvCxnSpPr>
        <p:spPr>
          <a:xfrm rot="5400000" flipH="1" flipV="1">
            <a:off x="5910834" y="5514096"/>
            <a:ext cx="256531" cy="14527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>
            <a:stCxn id="126" idx="0"/>
            <a:endCxn id="73" idx="5"/>
          </p:cNvCxnSpPr>
          <p:nvPr/>
        </p:nvCxnSpPr>
        <p:spPr>
          <a:xfrm rot="16200000" flipV="1">
            <a:off x="6385645" y="5540182"/>
            <a:ext cx="320015" cy="1565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>
            <a:stCxn id="55" idx="6"/>
          </p:cNvCxnSpPr>
          <p:nvPr/>
        </p:nvCxnSpPr>
        <p:spPr>
          <a:xfrm>
            <a:off x="6217920" y="5966460"/>
            <a:ext cx="259080" cy="940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Pie 103"/>
          <p:cNvSpPr/>
          <p:nvPr/>
        </p:nvSpPr>
        <p:spPr>
          <a:xfrm>
            <a:off x="6464808" y="5824293"/>
            <a:ext cx="368808" cy="347907"/>
          </a:xfrm>
          <a:prstGeom prst="pie">
            <a:avLst>
              <a:gd name="adj1" fmla="val 15695912"/>
              <a:gd name="adj2" fmla="val 162630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3" name="Oval 112"/>
          <p:cNvSpPr/>
          <p:nvPr/>
        </p:nvSpPr>
        <p:spPr>
          <a:xfrm>
            <a:off x="6477000" y="5791200"/>
            <a:ext cx="350520" cy="3505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6071616" y="506830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742432" y="5779008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S4</a:t>
            </a:r>
            <a:endParaRPr lang="en-US" dirty="0"/>
          </a:p>
        </p:txBody>
      </p:sp>
      <p:sp>
        <p:nvSpPr>
          <p:cNvPr id="126" name="TextBox 125"/>
          <p:cNvSpPr txBox="1"/>
          <p:nvPr/>
        </p:nvSpPr>
        <p:spPr>
          <a:xfrm>
            <a:off x="6412992" y="5778484"/>
            <a:ext cx="421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S5</a:t>
            </a:r>
            <a:endParaRPr lang="en-US" dirty="0"/>
          </a:p>
        </p:txBody>
      </p:sp>
      <p:sp>
        <p:nvSpPr>
          <p:cNvPr id="55" name="Oval 54"/>
          <p:cNvSpPr/>
          <p:nvPr/>
        </p:nvSpPr>
        <p:spPr>
          <a:xfrm>
            <a:off x="5715000" y="5715000"/>
            <a:ext cx="502920" cy="5029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grpSp>
        <p:nvGrpSpPr>
          <p:cNvPr id="2" name="Group 97"/>
          <p:cNvGrpSpPr/>
          <p:nvPr/>
        </p:nvGrpSpPr>
        <p:grpSpPr>
          <a:xfrm>
            <a:off x="381000" y="3962400"/>
            <a:ext cx="2993474" cy="1847910"/>
            <a:chOff x="5312326" y="3352800"/>
            <a:chExt cx="2993474" cy="1847910"/>
          </a:xfrm>
        </p:grpSpPr>
        <p:sp>
          <p:nvSpPr>
            <p:cNvPr id="129" name="TextBox 128"/>
            <p:cNvSpPr txBox="1"/>
            <p:nvPr/>
          </p:nvSpPr>
          <p:spPr>
            <a:xfrm>
              <a:off x="6531526" y="3352800"/>
              <a:ext cx="40267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S</a:t>
              </a:r>
              <a:r>
                <a:rPr lang="en-US" sz="2000" baseline="-25000" dirty="0" smtClean="0"/>
                <a:t>1</a:t>
              </a: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5312326" y="4019490"/>
              <a:ext cx="41229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S</a:t>
              </a:r>
              <a:r>
                <a:rPr lang="en-US" sz="2000" baseline="-25000" dirty="0" smtClean="0"/>
                <a:t>2</a:t>
              </a: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769526" y="4800600"/>
              <a:ext cx="41389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S</a:t>
              </a:r>
              <a:r>
                <a:rPr lang="en-US" sz="2000" baseline="-25000" dirty="0" smtClean="0"/>
                <a:t>4</a:t>
              </a: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7903126" y="4019490"/>
              <a:ext cx="40267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S</a:t>
              </a:r>
              <a:r>
                <a:rPr lang="en-US" sz="2000" baseline="-25000" dirty="0" smtClean="0"/>
                <a:t>3</a:t>
              </a:r>
              <a:endParaRPr lang="en-US" sz="2000" baseline="-25000" dirty="0"/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7445926" y="4800600"/>
              <a:ext cx="40748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S</a:t>
              </a:r>
              <a:r>
                <a:rPr lang="en-US" sz="2000" baseline="-25000" dirty="0" smtClean="0"/>
                <a:t>5</a:t>
              </a:r>
            </a:p>
          </p:txBody>
        </p:sp>
        <p:cxnSp>
          <p:nvCxnSpPr>
            <p:cNvPr id="134" name="Straight Connector 133"/>
            <p:cNvCxnSpPr/>
            <p:nvPr/>
          </p:nvCxnSpPr>
          <p:spPr>
            <a:xfrm rot="5400000" flipH="1" flipV="1">
              <a:off x="6711200" y="4141280"/>
              <a:ext cx="1588" cy="1469452"/>
            </a:xfrm>
            <a:prstGeom prst="line">
              <a:avLst/>
            </a:prstGeom>
            <a:ln w="28575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>
              <a:stCxn id="130" idx="3"/>
              <a:endCxn id="129" idx="2"/>
            </p:cNvCxnSpPr>
            <p:nvPr/>
          </p:nvCxnSpPr>
          <p:spPr>
            <a:xfrm flipV="1">
              <a:off x="5724618" y="3752910"/>
              <a:ext cx="1008245" cy="466635"/>
            </a:xfrm>
            <a:prstGeom prst="line">
              <a:avLst/>
            </a:prstGeom>
            <a:ln w="28575">
              <a:head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6" name="TextBox 135"/>
            <p:cNvSpPr txBox="1"/>
            <p:nvPr/>
          </p:nvSpPr>
          <p:spPr>
            <a:xfrm>
              <a:off x="5769526" y="3562290"/>
              <a:ext cx="51809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.09</a:t>
              </a:r>
              <a:endParaRPr lang="en-US" sz="2000" dirty="0"/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6546274" y="4495800"/>
              <a:ext cx="4940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.47</a:t>
              </a:r>
              <a:endParaRPr lang="en-US" sz="2000" dirty="0"/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6477000" y="4095690"/>
              <a:ext cx="5196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.49</a:t>
              </a:r>
              <a:endParaRPr lang="en-US" sz="2000" dirty="0"/>
            </a:p>
          </p:txBody>
        </p:sp>
        <p:cxnSp>
          <p:nvCxnSpPr>
            <p:cNvPr id="139" name="Straight Connector 138"/>
            <p:cNvCxnSpPr>
              <a:stCxn id="131" idx="0"/>
              <a:endCxn id="132" idx="1"/>
            </p:cNvCxnSpPr>
            <p:nvPr/>
          </p:nvCxnSpPr>
          <p:spPr>
            <a:xfrm rot="5400000" flipH="1" flipV="1">
              <a:off x="6649273" y="3546747"/>
              <a:ext cx="581055" cy="1926652"/>
            </a:xfrm>
            <a:prstGeom prst="line">
              <a:avLst/>
            </a:prstGeom>
            <a:ln w="28575">
              <a:head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/>
            <p:cNvCxnSpPr>
              <a:endCxn id="132" idx="1"/>
            </p:cNvCxnSpPr>
            <p:nvPr/>
          </p:nvCxnSpPr>
          <p:spPr>
            <a:xfrm rot="5400000" flipH="1" flipV="1">
              <a:off x="7384000" y="4281474"/>
              <a:ext cx="581055" cy="457198"/>
            </a:xfrm>
            <a:prstGeom prst="line">
              <a:avLst/>
            </a:prstGeom>
            <a:ln w="28575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TextBox 140"/>
            <p:cNvSpPr txBox="1"/>
            <p:nvPr/>
          </p:nvSpPr>
          <p:spPr>
            <a:xfrm>
              <a:off x="7733951" y="4343400"/>
              <a:ext cx="49084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.51</a:t>
              </a:r>
              <a:endParaRPr lang="en-US" sz="2000" dirty="0"/>
            </a:p>
          </p:txBody>
        </p:sp>
        <p:cxnSp>
          <p:nvCxnSpPr>
            <p:cNvPr id="142" name="Straight Connector 141"/>
            <p:cNvCxnSpPr/>
            <p:nvPr/>
          </p:nvCxnSpPr>
          <p:spPr>
            <a:xfrm flipV="1">
              <a:off x="5638800" y="3657600"/>
              <a:ext cx="1008245" cy="466635"/>
            </a:xfrm>
            <a:prstGeom prst="line">
              <a:avLst/>
            </a:prstGeom>
            <a:ln w="28575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" name="TextBox 142"/>
            <p:cNvSpPr txBox="1"/>
            <p:nvPr/>
          </p:nvSpPr>
          <p:spPr>
            <a:xfrm>
              <a:off x="6096000" y="3886200"/>
              <a:ext cx="5164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.04</a:t>
              </a:r>
              <a:endParaRPr lang="en-US" sz="2000" dirty="0"/>
            </a:p>
          </p:txBody>
        </p:sp>
        <p:cxnSp>
          <p:nvCxnSpPr>
            <p:cNvPr id="144" name="Straight Connector 143"/>
            <p:cNvCxnSpPr/>
            <p:nvPr/>
          </p:nvCxnSpPr>
          <p:spPr>
            <a:xfrm rot="5400000" flipH="1" flipV="1">
              <a:off x="6616399" y="3442001"/>
              <a:ext cx="581055" cy="1926652"/>
            </a:xfrm>
            <a:prstGeom prst="line">
              <a:avLst/>
            </a:prstGeom>
            <a:ln w="28575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TextBox 144"/>
            <p:cNvSpPr txBox="1"/>
            <p:nvPr/>
          </p:nvSpPr>
          <p:spPr>
            <a:xfrm>
              <a:off x="6858000" y="4324290"/>
              <a:ext cx="5196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.49</a:t>
              </a:r>
              <a:endParaRPr lang="en-US" sz="2000" dirty="0"/>
            </a:p>
          </p:txBody>
        </p:sp>
        <p:cxnSp>
          <p:nvCxnSpPr>
            <p:cNvPr id="146" name="Straight Connector 145"/>
            <p:cNvCxnSpPr/>
            <p:nvPr/>
          </p:nvCxnSpPr>
          <p:spPr>
            <a:xfrm rot="5400000" flipH="1" flipV="1">
              <a:off x="7481872" y="4329128"/>
              <a:ext cx="581055" cy="457198"/>
            </a:xfrm>
            <a:prstGeom prst="line">
              <a:avLst/>
            </a:prstGeom>
            <a:ln w="28575">
              <a:head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TextBox 146"/>
            <p:cNvSpPr txBox="1"/>
            <p:nvPr/>
          </p:nvSpPr>
          <p:spPr>
            <a:xfrm>
              <a:off x="7162800" y="4343400"/>
              <a:ext cx="4940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.47</a:t>
              </a:r>
              <a:endParaRPr lang="en-US" sz="2000" dirty="0"/>
            </a:p>
          </p:txBody>
        </p:sp>
        <p:cxnSp>
          <p:nvCxnSpPr>
            <p:cNvPr id="148" name="Straight Connector 147"/>
            <p:cNvCxnSpPr/>
            <p:nvPr/>
          </p:nvCxnSpPr>
          <p:spPr>
            <a:xfrm rot="5400000" flipH="1" flipV="1">
              <a:off x="6732080" y="4217480"/>
              <a:ext cx="1588" cy="1469452"/>
            </a:xfrm>
            <a:prstGeom prst="line">
              <a:avLst/>
            </a:prstGeom>
            <a:ln w="28575">
              <a:head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9" name="TextBox 148"/>
            <p:cNvSpPr txBox="1"/>
            <p:nvPr/>
          </p:nvSpPr>
          <p:spPr>
            <a:xfrm>
              <a:off x="6552158" y="4800600"/>
              <a:ext cx="49084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.51</a:t>
              </a:r>
              <a:endParaRPr lang="en-US" sz="2000" dirty="0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1295400"/>
          </a:xfrm>
        </p:spPr>
        <p:txBody>
          <a:bodyPr/>
          <a:lstStyle/>
          <a:p>
            <a:r>
              <a:rPr lang="en-US" sz="3600" dirty="0" smtClean="0"/>
              <a:t>Example </a:t>
            </a:r>
            <a:r>
              <a:rPr lang="en-US" sz="3600" dirty="0" err="1" smtClean="0"/>
              <a:t>Con’t</a:t>
            </a:r>
            <a:endParaRPr lang="en-US" sz="36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447800" y="1298448"/>
          <a:ext cx="64770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/>
                <a:gridCol w="1016000"/>
                <a:gridCol w="1016000"/>
                <a:gridCol w="1016000"/>
                <a:gridCol w="1016000"/>
                <a:gridCol w="1016000"/>
              </a:tblGrid>
              <a:tr h="26670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S5</a:t>
                      </a:r>
                      <a:endParaRPr lang="en-US" dirty="0"/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Stonebraker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Berkeley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MIT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MS</a:t>
                      </a: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Dewitt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9900"/>
                          </a:solidFill>
                        </a:rPr>
                        <a:t>UWisc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9900"/>
                          </a:solidFill>
                        </a:rPr>
                        <a:t>UWisc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9900"/>
                          </a:solidFill>
                        </a:rPr>
                        <a:t>UWisc</a:t>
                      </a:r>
                      <a:endParaRPr lang="en-US" dirty="0" smtClean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Bernstein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MSR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Carey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UCI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AT&amp;T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BEA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Halevy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Google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9900"/>
                          </a:solidFill>
                        </a:rPr>
                        <a:t>UW</a:t>
                      </a:r>
                      <a:endParaRPr lang="en-US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762000" y="5867400"/>
            <a:ext cx="2203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Copying Relationship</a:t>
            </a:r>
          </a:p>
        </p:txBody>
      </p:sp>
      <p:sp>
        <p:nvSpPr>
          <p:cNvPr id="98" name="Oval 97"/>
          <p:cNvSpPr/>
          <p:nvPr/>
        </p:nvSpPr>
        <p:spPr>
          <a:xfrm>
            <a:off x="5681472" y="5053584"/>
            <a:ext cx="1188720" cy="118872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/>
          <p:nvPr/>
        </p:nvSpPr>
        <p:spPr>
          <a:xfrm>
            <a:off x="6818376" y="3605784"/>
            <a:ext cx="1831848" cy="183184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TextBox 101"/>
          <p:cNvSpPr txBox="1"/>
          <p:nvPr/>
        </p:nvSpPr>
        <p:spPr>
          <a:xfrm>
            <a:off x="7342632" y="3681984"/>
            <a:ext cx="728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AT&amp;T</a:t>
            </a:r>
            <a:endParaRPr lang="en-US" dirty="0"/>
          </a:p>
        </p:txBody>
      </p:sp>
      <p:sp>
        <p:nvSpPr>
          <p:cNvPr id="103" name="TextBox 102"/>
          <p:cNvSpPr txBox="1"/>
          <p:nvPr/>
        </p:nvSpPr>
        <p:spPr>
          <a:xfrm>
            <a:off x="5983224" y="4736068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BEA</a:t>
            </a:r>
            <a:endParaRPr lang="en-US" dirty="0"/>
          </a:p>
        </p:txBody>
      </p:sp>
      <p:sp>
        <p:nvSpPr>
          <p:cNvPr id="105" name="Oval 104"/>
          <p:cNvSpPr/>
          <p:nvPr/>
        </p:nvSpPr>
        <p:spPr>
          <a:xfrm>
            <a:off x="7315200" y="4114800"/>
            <a:ext cx="838200" cy="838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07" name="TextBox 106"/>
          <p:cNvSpPr txBox="1"/>
          <p:nvPr/>
        </p:nvSpPr>
        <p:spPr>
          <a:xfrm>
            <a:off x="5446776" y="6488668"/>
            <a:ext cx="1681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Truth Discovery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7531608" y="4343400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2" name="Oval 121"/>
          <p:cNvSpPr/>
          <p:nvPr/>
        </p:nvSpPr>
        <p:spPr>
          <a:xfrm>
            <a:off x="3505200" y="3276600"/>
            <a:ext cx="2514600" cy="2514600"/>
          </a:xfrm>
          <a:prstGeom prst="ellipse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TextBox 122"/>
          <p:cNvSpPr txBox="1"/>
          <p:nvPr/>
        </p:nvSpPr>
        <p:spPr>
          <a:xfrm>
            <a:off x="4495800" y="3377184"/>
            <a:ext cx="532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UCI</a:t>
            </a:r>
            <a:endParaRPr lang="en-US" dirty="0"/>
          </a:p>
        </p:txBody>
      </p:sp>
      <p:sp>
        <p:nvSpPr>
          <p:cNvPr id="124" name="Oval 123"/>
          <p:cNvSpPr/>
          <p:nvPr/>
        </p:nvSpPr>
        <p:spPr>
          <a:xfrm>
            <a:off x="4038600" y="3813048"/>
            <a:ext cx="1447800" cy="1447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5" name="TextBox 124"/>
          <p:cNvSpPr txBox="1"/>
          <p:nvPr/>
        </p:nvSpPr>
        <p:spPr>
          <a:xfrm>
            <a:off x="4559808" y="434340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8001000" y="6248400"/>
            <a:ext cx="1054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Round 13</a:t>
            </a:r>
            <a:endParaRPr lang="en-US" dirty="0"/>
          </a:p>
        </p:txBody>
      </p:sp>
      <p:sp>
        <p:nvSpPr>
          <p:cNvPr id="73" name="Oval 72"/>
          <p:cNvSpPr/>
          <p:nvPr/>
        </p:nvSpPr>
        <p:spPr>
          <a:xfrm>
            <a:off x="6096000" y="5111496"/>
            <a:ext cx="387096" cy="387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74" name="Pie 73"/>
          <p:cNvSpPr/>
          <p:nvPr/>
        </p:nvSpPr>
        <p:spPr>
          <a:xfrm>
            <a:off x="5839968" y="5739384"/>
            <a:ext cx="332232" cy="356616"/>
          </a:xfrm>
          <a:prstGeom prst="pie">
            <a:avLst>
              <a:gd name="adj1" fmla="val 12575258"/>
              <a:gd name="adj2" fmla="val 162630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6" name="Straight Connector 75"/>
          <p:cNvCxnSpPr>
            <a:stCxn id="55" idx="0"/>
            <a:endCxn id="73" idx="3"/>
          </p:cNvCxnSpPr>
          <p:nvPr/>
        </p:nvCxnSpPr>
        <p:spPr>
          <a:xfrm rot="5400000" flipH="1" flipV="1">
            <a:off x="5949551" y="5511863"/>
            <a:ext cx="273097" cy="13317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 rot="16200000" flipV="1">
            <a:off x="6308467" y="5502533"/>
            <a:ext cx="413266" cy="2286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>
            <a:stCxn id="55" idx="6"/>
          </p:cNvCxnSpPr>
          <p:nvPr/>
        </p:nvCxnSpPr>
        <p:spPr>
          <a:xfrm>
            <a:off x="6194770" y="5890260"/>
            <a:ext cx="335280" cy="940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Pie 103"/>
          <p:cNvSpPr/>
          <p:nvPr/>
        </p:nvSpPr>
        <p:spPr>
          <a:xfrm>
            <a:off x="6464808" y="5848677"/>
            <a:ext cx="240792" cy="119307"/>
          </a:xfrm>
          <a:prstGeom prst="pie">
            <a:avLst>
              <a:gd name="adj1" fmla="val 15695912"/>
              <a:gd name="adj2" fmla="val 162630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3" name="Oval 112"/>
          <p:cNvSpPr/>
          <p:nvPr/>
        </p:nvSpPr>
        <p:spPr>
          <a:xfrm>
            <a:off x="6489192" y="5815584"/>
            <a:ext cx="198120" cy="1981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6107318" y="5126074"/>
            <a:ext cx="3914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S3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44122" y="5726575"/>
            <a:ext cx="4042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S4</a:t>
            </a:r>
            <a:endParaRPr lang="en-US" sz="1600" dirty="0"/>
          </a:p>
        </p:txBody>
      </p:sp>
      <p:sp>
        <p:nvSpPr>
          <p:cNvPr id="126" name="TextBox 125"/>
          <p:cNvSpPr txBox="1"/>
          <p:nvPr/>
        </p:nvSpPr>
        <p:spPr>
          <a:xfrm>
            <a:off x="6414318" y="5761156"/>
            <a:ext cx="4219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S5</a:t>
            </a:r>
            <a:endParaRPr lang="en-US" sz="1400" dirty="0"/>
          </a:p>
        </p:txBody>
      </p:sp>
      <p:sp>
        <p:nvSpPr>
          <p:cNvPr id="55" name="Oval 54"/>
          <p:cNvSpPr/>
          <p:nvPr/>
        </p:nvSpPr>
        <p:spPr>
          <a:xfrm>
            <a:off x="5844250" y="5715000"/>
            <a:ext cx="350520" cy="3505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grpSp>
        <p:nvGrpSpPr>
          <p:cNvPr id="2" name="Group 98"/>
          <p:cNvGrpSpPr/>
          <p:nvPr/>
        </p:nvGrpSpPr>
        <p:grpSpPr>
          <a:xfrm>
            <a:off x="381000" y="3962400"/>
            <a:ext cx="2993474" cy="1744116"/>
            <a:chOff x="5312326" y="3486090"/>
            <a:chExt cx="2993474" cy="1744116"/>
          </a:xfrm>
        </p:grpSpPr>
        <p:sp>
          <p:nvSpPr>
            <p:cNvPr id="52" name="TextBox 51"/>
            <p:cNvSpPr txBox="1"/>
            <p:nvPr/>
          </p:nvSpPr>
          <p:spPr>
            <a:xfrm>
              <a:off x="6531526" y="3486090"/>
              <a:ext cx="40267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S</a:t>
              </a:r>
              <a:r>
                <a:rPr lang="en-US" sz="2000" baseline="-25000" dirty="0" smtClean="0"/>
                <a:t>1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5312326" y="4019490"/>
              <a:ext cx="41229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S</a:t>
              </a:r>
              <a:r>
                <a:rPr lang="en-US" sz="2000" baseline="-25000" dirty="0" smtClean="0"/>
                <a:t>2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5769526" y="4800600"/>
              <a:ext cx="41389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S</a:t>
              </a:r>
              <a:r>
                <a:rPr lang="en-US" sz="2000" baseline="-25000" dirty="0" smtClean="0"/>
                <a:t>4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7903126" y="4019490"/>
              <a:ext cx="40267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S</a:t>
              </a:r>
              <a:r>
                <a:rPr lang="en-US" sz="2000" baseline="-25000" dirty="0" smtClean="0"/>
                <a:t>3</a:t>
              </a:r>
              <a:endParaRPr lang="en-US" sz="2000" baseline="-25000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7445926" y="4800600"/>
              <a:ext cx="40748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S</a:t>
              </a:r>
              <a:r>
                <a:rPr lang="en-US" sz="2000" baseline="-25000" dirty="0" smtClean="0"/>
                <a:t>5</a:t>
              </a:r>
            </a:p>
          </p:txBody>
        </p:sp>
        <p:cxnSp>
          <p:nvCxnSpPr>
            <p:cNvPr id="58" name="Straight Connector 57"/>
            <p:cNvCxnSpPr/>
            <p:nvPr/>
          </p:nvCxnSpPr>
          <p:spPr>
            <a:xfrm rot="5400000" flipH="1" flipV="1">
              <a:off x="6711200" y="4141280"/>
              <a:ext cx="1588" cy="1469452"/>
            </a:xfrm>
            <a:prstGeom prst="line">
              <a:avLst/>
            </a:prstGeom>
            <a:ln w="28575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/>
            <p:cNvSpPr txBox="1"/>
            <p:nvPr/>
          </p:nvSpPr>
          <p:spPr>
            <a:xfrm>
              <a:off x="6546274" y="4495800"/>
              <a:ext cx="49885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.55</a:t>
              </a:r>
              <a:endParaRPr lang="en-US" sz="2000" dirty="0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6477000" y="4095690"/>
              <a:ext cx="5196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.49</a:t>
              </a:r>
              <a:endParaRPr lang="en-US" sz="2000" dirty="0"/>
            </a:p>
          </p:txBody>
        </p:sp>
        <p:cxnSp>
          <p:nvCxnSpPr>
            <p:cNvPr id="61" name="Straight Connector 60"/>
            <p:cNvCxnSpPr>
              <a:stCxn id="54" idx="0"/>
              <a:endCxn id="56" idx="1"/>
            </p:cNvCxnSpPr>
            <p:nvPr/>
          </p:nvCxnSpPr>
          <p:spPr>
            <a:xfrm rot="5400000" flipH="1" flipV="1">
              <a:off x="6649273" y="3546747"/>
              <a:ext cx="581055" cy="1926652"/>
            </a:xfrm>
            <a:prstGeom prst="line">
              <a:avLst/>
            </a:prstGeom>
            <a:ln w="28575">
              <a:head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>
              <a:endCxn id="56" idx="1"/>
            </p:cNvCxnSpPr>
            <p:nvPr/>
          </p:nvCxnSpPr>
          <p:spPr>
            <a:xfrm rot="5400000" flipH="1" flipV="1">
              <a:off x="7384000" y="4281474"/>
              <a:ext cx="581055" cy="457198"/>
            </a:xfrm>
            <a:prstGeom prst="line">
              <a:avLst/>
            </a:prstGeom>
            <a:ln w="28575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/>
            <p:cNvSpPr txBox="1"/>
            <p:nvPr/>
          </p:nvSpPr>
          <p:spPr>
            <a:xfrm>
              <a:off x="7733951" y="4343400"/>
              <a:ext cx="49885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.55</a:t>
              </a:r>
              <a:endParaRPr lang="en-US" sz="2000" dirty="0"/>
            </a:p>
          </p:txBody>
        </p:sp>
        <p:cxnSp>
          <p:nvCxnSpPr>
            <p:cNvPr id="64" name="Straight Connector 63"/>
            <p:cNvCxnSpPr/>
            <p:nvPr/>
          </p:nvCxnSpPr>
          <p:spPr>
            <a:xfrm rot="5400000" flipH="1" flipV="1">
              <a:off x="6616399" y="3442001"/>
              <a:ext cx="581055" cy="1926652"/>
            </a:xfrm>
            <a:prstGeom prst="line">
              <a:avLst/>
            </a:prstGeom>
            <a:ln w="28575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extBox 64"/>
            <p:cNvSpPr txBox="1"/>
            <p:nvPr/>
          </p:nvSpPr>
          <p:spPr>
            <a:xfrm>
              <a:off x="6858000" y="4324290"/>
              <a:ext cx="5196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.49</a:t>
              </a:r>
              <a:endParaRPr lang="en-US" sz="2000" dirty="0"/>
            </a:p>
          </p:txBody>
        </p:sp>
        <p:cxnSp>
          <p:nvCxnSpPr>
            <p:cNvPr id="66" name="Straight Connector 65"/>
            <p:cNvCxnSpPr/>
            <p:nvPr/>
          </p:nvCxnSpPr>
          <p:spPr>
            <a:xfrm rot="5400000" flipH="1" flipV="1">
              <a:off x="7481872" y="4329128"/>
              <a:ext cx="581055" cy="457198"/>
            </a:xfrm>
            <a:prstGeom prst="line">
              <a:avLst/>
            </a:prstGeom>
            <a:ln w="28575">
              <a:head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Box 66"/>
            <p:cNvSpPr txBox="1"/>
            <p:nvPr/>
          </p:nvSpPr>
          <p:spPr>
            <a:xfrm>
              <a:off x="7162800" y="4343400"/>
              <a:ext cx="51809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.44</a:t>
              </a:r>
              <a:endParaRPr lang="en-US" sz="2000" dirty="0"/>
            </a:p>
          </p:txBody>
        </p:sp>
        <p:cxnSp>
          <p:nvCxnSpPr>
            <p:cNvPr id="68" name="Straight Connector 67"/>
            <p:cNvCxnSpPr/>
            <p:nvPr/>
          </p:nvCxnSpPr>
          <p:spPr>
            <a:xfrm rot="5400000" flipH="1" flipV="1">
              <a:off x="6732080" y="4217480"/>
              <a:ext cx="1588" cy="1469452"/>
            </a:xfrm>
            <a:prstGeom prst="line">
              <a:avLst/>
            </a:prstGeom>
            <a:ln w="28575">
              <a:head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/>
            <p:cNvSpPr txBox="1"/>
            <p:nvPr/>
          </p:nvSpPr>
          <p:spPr>
            <a:xfrm>
              <a:off x="6552158" y="4830096"/>
              <a:ext cx="51809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.44</a:t>
              </a:r>
              <a:endParaRPr lang="en-US" sz="2000" dirty="0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on Flight Data 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685800" y="5562600"/>
            <a:ext cx="8305800" cy="1143000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dirty="0" err="1" smtClean="0">
                <a:ea typeface="SimSun" pitchFamily="2" charset="-122"/>
              </a:rPr>
              <a:t>AccuCopy</a:t>
            </a:r>
            <a:r>
              <a:rPr lang="en-US" altLang="zh-CN" dirty="0" smtClean="0">
                <a:ea typeface="SimSun" pitchFamily="2" charset="-122"/>
              </a:rPr>
              <a:t> obtains a final precision of .943, much higher than Vote (.864)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000" dirty="0" smtClean="0">
                <a:ea typeface="SimSun" pitchFamily="2" charset="-122"/>
              </a:rPr>
              <a:t>This translates to 570 more correct values</a:t>
            </a:r>
          </a:p>
        </p:txBody>
      </p:sp>
      <p:pic>
        <p:nvPicPr>
          <p:cNvPr id="1843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219200"/>
            <a:ext cx="5867400" cy="424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on Flight Data (II) 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06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295400"/>
            <a:ext cx="7010400" cy="5143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1752600"/>
            <a:ext cx="7162800" cy="1974059"/>
          </a:xfrm>
        </p:spPr>
        <p:txBody>
          <a:bodyPr/>
          <a:lstStyle/>
          <a:p>
            <a:pPr algn="ctr"/>
            <a:r>
              <a:rPr lang="en-US" dirty="0" smtClean="0"/>
              <a:t>Solomon: Seeking the Truth Via Copy Detection</a:t>
            </a:r>
            <a:endParaRPr lang="en-US" dirty="0"/>
          </a:p>
        </p:txBody>
      </p:sp>
      <p:pic>
        <p:nvPicPr>
          <p:cNvPr id="5" name="Picture 2" descr="http://www.phoenixmasonry.org/images/King_Solom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2286000"/>
            <a:ext cx="1066800" cy="14416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Data Integration Faces 3 Challenges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</p:nvPr>
        </p:nvGraphicFramePr>
        <p:xfrm>
          <a:off x="4724400" y="1676400"/>
          <a:ext cx="441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Was I Motivated?—Rumors</a:t>
            </a:r>
            <a:endParaRPr lang="en-US" dirty="0"/>
          </a:p>
        </p:txBody>
      </p:sp>
      <p:pic>
        <p:nvPicPr>
          <p:cNvPr id="68610" name="Picture 2" descr="http://tbn1.google.com/images?q=tbn:LOyxXoVk5Bn9zM:http://www.nndb.com/people/853/000062667/jarre3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1605676"/>
            <a:ext cx="1524000" cy="1917844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2590800" y="1529477"/>
            <a:ext cx="6019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Maurice </a:t>
            </a:r>
            <a:r>
              <a:rPr lang="en-US" b="1" dirty="0" err="1" smtClean="0"/>
              <a:t>Jarre</a:t>
            </a:r>
            <a:r>
              <a:rPr lang="en-US" b="1" dirty="0" smtClean="0"/>
              <a:t> (1924-2009) </a:t>
            </a:r>
            <a:r>
              <a:rPr lang="en-US" dirty="0" smtClean="0"/>
              <a:t>French Conductor and Composer</a:t>
            </a:r>
          </a:p>
          <a:p>
            <a:endParaRPr lang="en-US" b="1" dirty="0" smtClean="0"/>
          </a:p>
          <a:p>
            <a:r>
              <a:rPr lang="en-US" dirty="0" smtClean="0"/>
              <a:t>“One could say my life itself has been one long soundtrack. Music was my life, music brought me to life, and music is how I will be remembered long after I leave this life. When I die there will be a final waltz playing in my head and that only I can hear.”</a:t>
            </a:r>
          </a:p>
          <a:p>
            <a:endParaRPr lang="en-US" b="1" dirty="0" smtClean="0"/>
          </a:p>
          <a:p>
            <a:endParaRPr lang="en-US" dirty="0"/>
          </a:p>
        </p:txBody>
      </p:sp>
      <p:pic>
        <p:nvPicPr>
          <p:cNvPr id="6861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4034840"/>
            <a:ext cx="7943850" cy="1059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8614" name="Picture 6"/>
          <p:cNvPicPr>
            <a:picLocks noChangeAspect="1" noChangeArrowheads="1"/>
          </p:cNvPicPr>
          <p:nvPr/>
        </p:nvPicPr>
        <p:blipFill>
          <a:blip r:embed="rId6" cstate="print"/>
          <a:srcRect r="6306"/>
          <a:stretch>
            <a:fillRect/>
          </a:stretch>
        </p:blipFill>
        <p:spPr bwMode="auto">
          <a:xfrm>
            <a:off x="685800" y="5254040"/>
            <a:ext cx="7924800" cy="9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Line Callout 2 (Border and Accent Bar) 23"/>
          <p:cNvSpPr/>
          <p:nvPr/>
        </p:nvSpPr>
        <p:spPr>
          <a:xfrm>
            <a:off x="5562600" y="3581400"/>
            <a:ext cx="2362200" cy="304800"/>
          </a:xfrm>
          <a:prstGeom prst="accentBorderCallout2">
            <a:avLst>
              <a:gd name="adj1" fmla="val 51979"/>
              <a:gd name="adj2" fmla="val -3075"/>
              <a:gd name="adj3" fmla="val 48531"/>
              <a:gd name="adj4" fmla="val -15022"/>
              <a:gd name="adj5" fmla="val 388473"/>
              <a:gd name="adj6" fmla="val -270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2:29, 30 March 2009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Data Integration Faces 3 Challenges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</p:nvPr>
        </p:nvGraphicFramePr>
        <p:xfrm>
          <a:off x="4724400" y="1676400"/>
          <a:ext cx="441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2" descr="http://www.oppictures.com/singleimages/400/MMMC71_2_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8600" y="1436019"/>
            <a:ext cx="2743200" cy="2743200"/>
          </a:xfrm>
          <a:prstGeom prst="rect">
            <a:avLst/>
          </a:prstGeom>
          <a:noFill/>
        </p:spPr>
      </p:pic>
      <p:pic>
        <p:nvPicPr>
          <p:cNvPr id="8" name="Picture 4" descr="http://www.organizeit-online.com/images/3326_desk_exp_drwr_blk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33600" y="3496241"/>
            <a:ext cx="2362200" cy="2309707"/>
          </a:xfrm>
          <a:prstGeom prst="rect">
            <a:avLst/>
          </a:prstGeom>
          <a:noFill/>
        </p:spPr>
      </p:pic>
      <p:cxnSp>
        <p:nvCxnSpPr>
          <p:cNvPr id="9" name="Straight Connector 8"/>
          <p:cNvCxnSpPr/>
          <p:nvPr/>
        </p:nvCxnSpPr>
        <p:spPr bwMode="auto">
          <a:xfrm rot="16200000" flipH="1">
            <a:off x="1333500" y="2159919"/>
            <a:ext cx="1905000" cy="1524000"/>
          </a:xfrm>
          <a:prstGeom prst="line">
            <a:avLst/>
          </a:prstGeom>
          <a:noFill/>
          <a:ln w="28575" cap="flat" cmpd="sng" algn="ctr">
            <a:solidFill>
              <a:srgbClr val="CC66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/>
          <p:cNvCxnSpPr/>
          <p:nvPr/>
        </p:nvCxnSpPr>
        <p:spPr bwMode="auto">
          <a:xfrm rot="16200000" flipH="1">
            <a:off x="838200" y="2655219"/>
            <a:ext cx="2971800" cy="1600200"/>
          </a:xfrm>
          <a:prstGeom prst="line">
            <a:avLst/>
          </a:prstGeom>
          <a:noFill/>
          <a:ln w="28575" cap="flat" cmpd="sng" algn="ctr">
            <a:solidFill>
              <a:srgbClr val="CC66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 rot="16200000" flipH="1">
            <a:off x="1181100" y="2388519"/>
            <a:ext cx="2133600" cy="2057400"/>
          </a:xfrm>
          <a:prstGeom prst="line">
            <a:avLst/>
          </a:prstGeom>
          <a:noFill/>
          <a:ln w="28575" cap="flat" cmpd="sng" algn="ctr">
            <a:solidFill>
              <a:srgbClr val="CC66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839788" y="2731419"/>
            <a:ext cx="2436812" cy="1752600"/>
          </a:xfrm>
          <a:prstGeom prst="line">
            <a:avLst/>
          </a:prstGeom>
          <a:noFill/>
          <a:ln w="28575" cap="flat" cmpd="sng" algn="ctr">
            <a:solidFill>
              <a:srgbClr val="CC66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Freeform 12"/>
          <p:cNvSpPr/>
          <p:nvPr/>
        </p:nvSpPr>
        <p:spPr bwMode="auto">
          <a:xfrm>
            <a:off x="246062" y="2931444"/>
            <a:ext cx="3268663" cy="1757362"/>
          </a:xfrm>
          <a:custGeom>
            <a:avLst/>
            <a:gdLst>
              <a:gd name="connsiteX0" fmla="*/ 382588 w 3268663"/>
              <a:gd name="connsiteY0" fmla="*/ 0 h 1757362"/>
              <a:gd name="connsiteX1" fmla="*/ 163513 w 3268663"/>
              <a:gd name="connsiteY1" fmla="*/ 1209675 h 1757362"/>
              <a:gd name="connsiteX2" fmla="*/ 1363663 w 3268663"/>
              <a:gd name="connsiteY2" fmla="*/ 1714500 h 1757362"/>
              <a:gd name="connsiteX3" fmla="*/ 3268663 w 3268663"/>
              <a:gd name="connsiteY3" fmla="*/ 1466850 h 1757362"/>
              <a:gd name="connsiteX4" fmla="*/ 3268663 w 3268663"/>
              <a:gd name="connsiteY4" fmla="*/ 1466850 h 175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68663" h="1757362">
                <a:moveTo>
                  <a:pt x="382588" y="0"/>
                </a:moveTo>
                <a:cubicBezTo>
                  <a:pt x="191294" y="461962"/>
                  <a:pt x="0" y="923925"/>
                  <a:pt x="163513" y="1209675"/>
                </a:cubicBezTo>
                <a:cubicBezTo>
                  <a:pt x="327026" y="1495425"/>
                  <a:pt x="846138" y="1671638"/>
                  <a:pt x="1363663" y="1714500"/>
                </a:cubicBezTo>
                <a:cubicBezTo>
                  <a:pt x="1881188" y="1757362"/>
                  <a:pt x="3268663" y="1466850"/>
                  <a:pt x="3268663" y="1466850"/>
                </a:cubicBezTo>
                <a:lnTo>
                  <a:pt x="3268663" y="1466850"/>
                </a:lnTo>
              </a:path>
            </a:pathLst>
          </a:custGeom>
          <a:noFill/>
          <a:ln w="28575" cap="flat" cmpd="sng" algn="ctr">
            <a:solidFill>
              <a:srgbClr val="CC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Freeform 13"/>
          <p:cNvSpPr/>
          <p:nvPr/>
        </p:nvSpPr>
        <p:spPr bwMode="auto">
          <a:xfrm>
            <a:off x="936625" y="3417219"/>
            <a:ext cx="1739900" cy="847725"/>
          </a:xfrm>
          <a:custGeom>
            <a:avLst/>
            <a:gdLst>
              <a:gd name="connsiteX0" fmla="*/ 330200 w 1739900"/>
              <a:gd name="connsiteY0" fmla="*/ 0 h 847725"/>
              <a:gd name="connsiteX1" fmla="*/ 234950 w 1739900"/>
              <a:gd name="connsiteY1" fmla="*/ 619125 h 847725"/>
              <a:gd name="connsiteX2" fmla="*/ 1739900 w 1739900"/>
              <a:gd name="connsiteY2" fmla="*/ 847725 h 847725"/>
              <a:gd name="connsiteX3" fmla="*/ 1739900 w 1739900"/>
              <a:gd name="connsiteY3" fmla="*/ 847725 h 847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9900" h="847725">
                <a:moveTo>
                  <a:pt x="330200" y="0"/>
                </a:moveTo>
                <a:cubicBezTo>
                  <a:pt x="165100" y="238919"/>
                  <a:pt x="0" y="477838"/>
                  <a:pt x="234950" y="619125"/>
                </a:cubicBezTo>
                <a:cubicBezTo>
                  <a:pt x="469900" y="760413"/>
                  <a:pt x="1739900" y="847725"/>
                  <a:pt x="1739900" y="847725"/>
                </a:cubicBezTo>
                <a:lnTo>
                  <a:pt x="1739900" y="847725"/>
                </a:lnTo>
              </a:path>
            </a:pathLst>
          </a:custGeom>
          <a:noFill/>
          <a:ln w="28575" cap="flat" cmpd="sng" algn="ctr">
            <a:solidFill>
              <a:srgbClr val="CC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Data Integration Faces 3 Challenges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</p:nvPr>
        </p:nvGraphicFramePr>
        <p:xfrm>
          <a:off x="4724400" y="1676400"/>
          <a:ext cx="441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Picture 2" descr="http://www.oppictures.com/singleimages/400/MMMC71_2_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8600" y="1447800"/>
            <a:ext cx="2743200" cy="2743200"/>
          </a:xfrm>
          <a:prstGeom prst="rect">
            <a:avLst/>
          </a:prstGeom>
          <a:noFill/>
        </p:spPr>
      </p:pic>
      <p:pic>
        <p:nvPicPr>
          <p:cNvPr id="11" name="Picture 4" descr="http://www.organizeit-online.com/images/3326_desk_exp_drwr_blk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33600" y="3508022"/>
            <a:ext cx="2362200" cy="2309707"/>
          </a:xfrm>
          <a:prstGeom prst="rect">
            <a:avLst/>
          </a:prstGeom>
          <a:noFill/>
        </p:spPr>
      </p:pic>
      <p:sp>
        <p:nvSpPr>
          <p:cNvPr id="12" name="Rectangular Callout 11"/>
          <p:cNvSpPr/>
          <p:nvPr/>
        </p:nvSpPr>
        <p:spPr bwMode="auto">
          <a:xfrm>
            <a:off x="2286000" y="1524000"/>
            <a:ext cx="1600200" cy="381000"/>
          </a:xfrm>
          <a:prstGeom prst="wedgeRectCallout">
            <a:avLst>
              <a:gd name="adj1" fmla="val -93452"/>
              <a:gd name="adj2" fmla="val 115625"/>
            </a:avLst>
          </a:prstGeom>
          <a:solidFill>
            <a:srgbClr val="FFCC66"/>
          </a:solidFill>
          <a:ln w="9525" cap="flat" cmpd="sng" algn="ctr">
            <a:solidFill>
              <a:srgbClr val="FFCC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Scissors</a:t>
            </a:r>
          </a:p>
        </p:txBody>
      </p:sp>
      <p:sp>
        <p:nvSpPr>
          <p:cNvPr id="13" name="Rectangular Callout 12"/>
          <p:cNvSpPr/>
          <p:nvPr/>
        </p:nvSpPr>
        <p:spPr bwMode="auto">
          <a:xfrm>
            <a:off x="2743200" y="2895600"/>
            <a:ext cx="1600200" cy="381000"/>
          </a:xfrm>
          <a:prstGeom prst="wedgeRectCallout">
            <a:avLst>
              <a:gd name="adj1" fmla="val -39881"/>
              <a:gd name="adj2" fmla="val 199375"/>
            </a:avLst>
          </a:prstGeom>
          <a:solidFill>
            <a:srgbClr val="FFCC66"/>
          </a:solidFill>
          <a:ln w="9525" cap="flat" cmpd="sng" algn="ctr">
            <a:solidFill>
              <a:srgbClr val="FFCC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Paper Scissors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Data Integration Faces 3 Challenges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</p:nvPr>
        </p:nvGraphicFramePr>
        <p:xfrm>
          <a:off x="4724400" y="1676400"/>
          <a:ext cx="441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2" descr="http://www.oppictures.com/singleimages/400/MMMC71_2_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8600" y="1447800"/>
            <a:ext cx="2743200" cy="2743200"/>
          </a:xfrm>
          <a:prstGeom prst="rect">
            <a:avLst/>
          </a:prstGeom>
          <a:noFill/>
        </p:spPr>
      </p:pic>
      <p:pic>
        <p:nvPicPr>
          <p:cNvPr id="8" name="Picture 4" descr="http://www.organizeit-online.com/images/3326_desk_exp_drwr_blk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33600" y="3508022"/>
            <a:ext cx="2362200" cy="2309707"/>
          </a:xfrm>
          <a:prstGeom prst="rect">
            <a:avLst/>
          </a:prstGeom>
          <a:noFill/>
        </p:spPr>
      </p:pic>
      <p:sp>
        <p:nvSpPr>
          <p:cNvPr id="9" name="Rectangular Callout 8"/>
          <p:cNvSpPr/>
          <p:nvPr/>
        </p:nvSpPr>
        <p:spPr bwMode="auto">
          <a:xfrm>
            <a:off x="2286000" y="1524000"/>
            <a:ext cx="1600200" cy="381000"/>
          </a:xfrm>
          <a:prstGeom prst="wedgeRectCallout">
            <a:avLst>
              <a:gd name="adj1" fmla="val -93452"/>
              <a:gd name="adj2" fmla="val 115625"/>
            </a:avLst>
          </a:prstGeom>
          <a:solidFill>
            <a:srgbClr val="92D050"/>
          </a:solidFill>
          <a:ln w="9525" cap="flat" cmpd="sng" algn="ctr">
            <a:solidFill>
              <a:srgbClr val="FFCC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Scissors</a:t>
            </a:r>
          </a:p>
        </p:txBody>
      </p:sp>
      <p:sp>
        <p:nvSpPr>
          <p:cNvPr id="10" name="Rectangular Callout 9"/>
          <p:cNvSpPr/>
          <p:nvPr/>
        </p:nvSpPr>
        <p:spPr bwMode="auto">
          <a:xfrm>
            <a:off x="2743200" y="2895600"/>
            <a:ext cx="1600200" cy="381000"/>
          </a:xfrm>
          <a:prstGeom prst="wedgeRectCallout">
            <a:avLst>
              <a:gd name="adj1" fmla="val -37067"/>
              <a:gd name="adj2" fmla="val 212102"/>
            </a:avLst>
          </a:prstGeom>
          <a:solidFill>
            <a:srgbClr val="FF3300"/>
          </a:solidFill>
          <a:ln w="9525" cap="flat" cmpd="sng" algn="ctr">
            <a:solidFill>
              <a:srgbClr val="FFCC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Glue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z="3600" dirty="0" smtClean="0"/>
              <a:t>Existing Solutions Assume Independence of Data Sources</a:t>
            </a:r>
            <a:endParaRPr lang="en-US" sz="3600" dirty="0">
              <a:solidFill>
                <a:schemeClr val="accent1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</p:nvPr>
        </p:nvGraphicFramePr>
        <p:xfrm>
          <a:off x="4724400" y="1676400"/>
          <a:ext cx="441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Line Callout 1 14"/>
          <p:cNvSpPr/>
          <p:nvPr/>
        </p:nvSpPr>
        <p:spPr bwMode="auto">
          <a:xfrm>
            <a:off x="5791200" y="5486400"/>
            <a:ext cx="3200400" cy="1219200"/>
          </a:xfrm>
          <a:prstGeom prst="borderCallout1">
            <a:avLst>
              <a:gd name="adj1" fmla="val -1724"/>
              <a:gd name="adj2" fmla="val 50087"/>
              <a:gd name="adj3" fmla="val -35747"/>
              <a:gd name="adj4" fmla="val 29972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n-US" dirty="0" smtClean="0"/>
              <a:t>Schema matching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dirty="0" smtClean="0"/>
              <a:t>Model management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dirty="0" smtClean="0"/>
              <a:t>Query answering using views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dirty="0" smtClean="0"/>
              <a:t>Information extraction</a:t>
            </a:r>
          </a:p>
        </p:txBody>
      </p:sp>
      <p:sp>
        <p:nvSpPr>
          <p:cNvPr id="16" name="Line Callout 1 15"/>
          <p:cNvSpPr/>
          <p:nvPr/>
        </p:nvSpPr>
        <p:spPr bwMode="auto">
          <a:xfrm>
            <a:off x="1981200" y="5486400"/>
            <a:ext cx="3657600" cy="1219200"/>
          </a:xfrm>
          <a:prstGeom prst="borderCallout1">
            <a:avLst>
              <a:gd name="adj1" fmla="val -1158"/>
              <a:gd name="adj2" fmla="val 49741"/>
              <a:gd name="adj3" fmla="val -135506"/>
              <a:gd name="adj4" fmla="val 81590"/>
            </a:avLst>
          </a:prstGeom>
          <a:solidFill>
            <a:srgbClr val="CCCC00"/>
          </a:solid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n-US" dirty="0" smtClean="0"/>
              <a:t>String matching (edit distance, token-based, etc.)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n-US" dirty="0" smtClean="0"/>
              <a:t>Object matching (aka. record linkage,  reference reconciliation, …)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Line Callout 1 16"/>
          <p:cNvSpPr/>
          <p:nvPr/>
        </p:nvSpPr>
        <p:spPr bwMode="auto">
          <a:xfrm>
            <a:off x="381000" y="5486400"/>
            <a:ext cx="1447800" cy="1219200"/>
          </a:xfrm>
          <a:prstGeom prst="borderCallout1">
            <a:avLst>
              <a:gd name="adj1" fmla="val -2595"/>
              <a:gd name="adj2" fmla="val 48773"/>
              <a:gd name="adj3" fmla="val -212664"/>
              <a:gd name="adj4" fmla="val 316883"/>
            </a:avLst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n-US" dirty="0" smtClean="0"/>
              <a:t>Data fusion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n-US" dirty="0" smtClean="0"/>
              <a:t>Truth discovery</a:t>
            </a:r>
          </a:p>
        </p:txBody>
      </p:sp>
      <p:grpSp>
        <p:nvGrpSpPr>
          <p:cNvPr id="3" name="Group 19"/>
          <p:cNvGrpSpPr/>
          <p:nvPr/>
        </p:nvGrpSpPr>
        <p:grpSpPr>
          <a:xfrm>
            <a:off x="609600" y="4191000"/>
            <a:ext cx="5791200" cy="1295400"/>
            <a:chOff x="609600" y="4191000"/>
            <a:chExt cx="5791200" cy="1295400"/>
          </a:xfrm>
        </p:grpSpPr>
        <p:sp>
          <p:nvSpPr>
            <p:cNvPr id="18" name="Left Brace 17"/>
            <p:cNvSpPr/>
            <p:nvPr/>
          </p:nvSpPr>
          <p:spPr>
            <a:xfrm rot="5400000">
              <a:off x="3276600" y="2362200"/>
              <a:ext cx="457200" cy="5791200"/>
            </a:xfrm>
            <a:prstGeom prst="leftBrace">
              <a:avLst>
                <a:gd name="adj1" fmla="val 111781"/>
                <a:gd name="adj2" fmla="val 5000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066800" y="4191000"/>
              <a:ext cx="3733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chemeClr val="accent2">
                      <a:lumMod val="75000"/>
                    </a:schemeClr>
                  </a:solidFill>
                </a:rPr>
                <a:t>Assume INDEPENDENCE</a:t>
              </a:r>
            </a:p>
            <a:p>
              <a:r>
                <a:rPr lang="en-US" sz="2400" b="1" dirty="0" smtClean="0">
                  <a:solidFill>
                    <a:schemeClr val="accent2">
                      <a:lumMod val="75000"/>
                    </a:schemeClr>
                  </a:solidFill>
                </a:rPr>
                <a:t>of data sources</a:t>
              </a:r>
              <a:endParaRPr lang="en-US" sz="24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</p:nvPr>
        </p:nvGraphicFramePr>
        <p:xfrm>
          <a:off x="4724400" y="1646237"/>
          <a:ext cx="441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457200" y="228600"/>
            <a:ext cx="8382000" cy="12954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3600" spc="-150" dirty="0" smtClean="0">
                <a:solidFill>
                  <a:schemeClr val="tx2">
                    <a:satMod val="200000"/>
                  </a:schemeClr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Source Dependence Adds  A New Dimension to Data Integration</a:t>
            </a:r>
            <a:endParaRPr lang="en-US" sz="3600" spc="-150" dirty="0">
              <a:solidFill>
                <a:schemeClr val="tx2">
                  <a:satMod val="200000"/>
                </a:schemeClr>
              </a:solidFill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4" name="Diagram 13"/>
          <p:cNvGraphicFramePr/>
          <p:nvPr/>
        </p:nvGraphicFramePr>
        <p:xfrm>
          <a:off x="533400" y="2057400"/>
          <a:ext cx="39624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phoenixmasonry.org/images/King_Solom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457200"/>
            <a:ext cx="1066800" cy="1441621"/>
          </a:xfrm>
          <a:prstGeom prst="rect">
            <a:avLst/>
          </a:prstGeom>
          <a:noFill/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81000" y="1828800"/>
            <a:ext cx="1351156" cy="3810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-15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tencil" pitchFamily="82" charset="0"/>
                <a:ea typeface="SimSun" pitchFamily="2" charset="-122"/>
                <a:cs typeface="+mj-cs"/>
              </a:rPr>
              <a:t>Solomon</a:t>
            </a:r>
            <a:endParaRPr kumimoji="0" lang="en-US" altLang="zh-CN" sz="2000" b="1" i="0" u="none" strike="noStrike" kern="1200" cap="none" spc="-15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  <a:uLnTx/>
              <a:uFillTx/>
              <a:latin typeface="Garamond" pitchFamily="18" charset="0"/>
              <a:ea typeface="SimSun" pitchFamily="2" charset="-122"/>
              <a:cs typeface="+mj-cs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8077200" cy="1295400"/>
          </a:xfrm>
        </p:spPr>
        <p:txBody>
          <a:bodyPr/>
          <a:lstStyle/>
          <a:p>
            <a:r>
              <a:rPr lang="en-US" sz="4800" dirty="0" smtClean="0"/>
              <a:t>Solomon Project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267200" y="15240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1222855453"/>
              </p:ext>
            </p:extLst>
          </p:nvPr>
        </p:nvGraphicFramePr>
        <p:xfrm>
          <a:off x="609600" y="838200"/>
          <a:ext cx="81534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I. Copy Detection</a:t>
            </a:r>
            <a:endParaRPr lang="en-US" sz="3600" dirty="0"/>
          </a:p>
        </p:txBody>
      </p:sp>
      <p:sp>
        <p:nvSpPr>
          <p:cNvPr id="4" name="Rectangle 3"/>
          <p:cNvSpPr/>
          <p:nvPr/>
        </p:nvSpPr>
        <p:spPr>
          <a:xfrm>
            <a:off x="4267200" y="16002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Diagram 12"/>
          <p:cNvGraphicFramePr/>
          <p:nvPr/>
        </p:nvGraphicFramePr>
        <p:xfrm>
          <a:off x="1066800" y="1143000"/>
          <a:ext cx="7543800" cy="241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Rectangle 11"/>
          <p:cNvSpPr/>
          <p:nvPr/>
        </p:nvSpPr>
        <p:spPr>
          <a:xfrm>
            <a:off x="1828800" y="3352800"/>
            <a:ext cx="2209800" cy="6858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 smtClean="0"/>
              <a:t>Consider correctness </a:t>
            </a:r>
          </a:p>
          <a:p>
            <a:pPr lvl="0" algn="ctr"/>
            <a:r>
              <a:rPr lang="en-US" dirty="0" smtClean="0"/>
              <a:t>of data [VLDB’09a] </a:t>
            </a:r>
            <a:endParaRPr lang="en-US" dirty="0"/>
          </a:p>
        </p:txBody>
      </p:sp>
      <p:grpSp>
        <p:nvGrpSpPr>
          <p:cNvPr id="24" name="Group 23"/>
          <p:cNvGrpSpPr/>
          <p:nvPr/>
        </p:nvGrpSpPr>
        <p:grpSpPr>
          <a:xfrm>
            <a:off x="501501" y="4038600"/>
            <a:ext cx="2438400" cy="1219200"/>
            <a:chOff x="501501" y="4038600"/>
            <a:chExt cx="2438400" cy="1219200"/>
          </a:xfrm>
        </p:grpSpPr>
        <p:sp>
          <p:nvSpPr>
            <p:cNvPr id="19" name="Rectangle 18"/>
            <p:cNvSpPr/>
            <p:nvPr/>
          </p:nvSpPr>
          <p:spPr>
            <a:xfrm>
              <a:off x="501501" y="4572000"/>
              <a:ext cx="2209800" cy="6858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dirty="0" smtClean="0"/>
                <a:t>Consider additional evidence [VLDB’10a] </a:t>
              </a:r>
              <a:endParaRPr lang="en-US" dirty="0"/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 rot="5400000">
              <a:off x="1987401" y="3619500"/>
              <a:ext cx="533400" cy="13716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2939901" y="4038600"/>
            <a:ext cx="2394099" cy="1219200"/>
            <a:chOff x="2939901" y="4038600"/>
            <a:chExt cx="2394099" cy="1219200"/>
          </a:xfrm>
        </p:grpSpPr>
        <p:sp>
          <p:nvSpPr>
            <p:cNvPr id="20" name="Rectangle 19"/>
            <p:cNvSpPr/>
            <p:nvPr/>
          </p:nvSpPr>
          <p:spPr>
            <a:xfrm>
              <a:off x="3124200" y="4572000"/>
              <a:ext cx="2209800" cy="6858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dirty="0" smtClean="0"/>
                <a:t>Consider correlated copying [VLDB’10a] </a:t>
              </a:r>
              <a:endParaRPr lang="en-US" dirty="0"/>
            </a:p>
          </p:txBody>
        </p:sp>
        <p:cxnSp>
          <p:nvCxnSpPr>
            <p:cNvPr id="25" name="Straight Arrow Connector 24"/>
            <p:cNvCxnSpPr>
              <a:endCxn id="20" idx="0"/>
            </p:cNvCxnSpPr>
            <p:nvPr/>
          </p:nvCxnSpPr>
          <p:spPr>
            <a:xfrm>
              <a:off x="2939901" y="4038600"/>
              <a:ext cx="1289199" cy="5334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1828800" y="4038600"/>
            <a:ext cx="2209800" cy="2438400"/>
            <a:chOff x="1828800" y="4038600"/>
            <a:chExt cx="2209800" cy="2438400"/>
          </a:xfrm>
        </p:grpSpPr>
        <p:sp>
          <p:nvSpPr>
            <p:cNvPr id="21" name="Rectangle 20"/>
            <p:cNvSpPr/>
            <p:nvPr/>
          </p:nvSpPr>
          <p:spPr>
            <a:xfrm>
              <a:off x="1828800" y="5791200"/>
              <a:ext cx="2209800" cy="6858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dirty="0" smtClean="0"/>
                <a:t>Consider updates [VLDB’09b] </a:t>
              </a:r>
              <a:endParaRPr lang="en-US" dirty="0"/>
            </a:p>
          </p:txBody>
        </p:sp>
        <p:cxnSp>
          <p:nvCxnSpPr>
            <p:cNvPr id="16" name="Straight Arrow Connector 15"/>
            <p:cNvCxnSpPr>
              <a:stCxn id="12" idx="2"/>
              <a:endCxn id="21" idx="0"/>
            </p:cNvCxnSpPr>
            <p:nvPr/>
          </p:nvCxnSpPr>
          <p:spPr>
            <a:xfrm>
              <a:off x="2933700" y="4038600"/>
              <a:ext cx="0" cy="17526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AsOne/>
      </p:bldGraphic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II. Data Fusion</a:t>
            </a:r>
            <a:endParaRPr lang="en-US" sz="3600" dirty="0"/>
          </a:p>
        </p:txBody>
      </p:sp>
      <p:sp>
        <p:nvSpPr>
          <p:cNvPr id="4" name="Rectangle 3"/>
          <p:cNvSpPr/>
          <p:nvPr/>
        </p:nvSpPr>
        <p:spPr>
          <a:xfrm>
            <a:off x="4267200" y="16002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/>
          <p:cNvGrpSpPr/>
          <p:nvPr/>
        </p:nvGrpSpPr>
        <p:grpSpPr>
          <a:xfrm>
            <a:off x="609600" y="3962400"/>
            <a:ext cx="2552700" cy="762000"/>
            <a:chOff x="609600" y="3962400"/>
            <a:chExt cx="2552700" cy="762000"/>
          </a:xfrm>
        </p:grpSpPr>
        <p:sp>
          <p:nvSpPr>
            <p:cNvPr id="19" name="Rectangle 18"/>
            <p:cNvSpPr/>
            <p:nvPr/>
          </p:nvSpPr>
          <p:spPr>
            <a:xfrm>
              <a:off x="609600" y="4114800"/>
              <a:ext cx="2209800" cy="6096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dirty="0" smtClean="0"/>
                <a:t>Consider formatting</a:t>
              </a:r>
            </a:p>
            <a:p>
              <a:pPr lvl="0" algn="ctr"/>
              <a:r>
                <a:rPr lang="en-US" dirty="0" smtClean="0"/>
                <a:t>[VLDB’13a]</a:t>
              </a:r>
              <a:endParaRPr lang="en-US" dirty="0"/>
            </a:p>
          </p:txBody>
        </p:sp>
        <p:cxnSp>
          <p:nvCxnSpPr>
            <p:cNvPr id="22" name="Straight Arrow Connector 21"/>
            <p:cNvCxnSpPr>
              <a:stCxn id="14" idx="2"/>
              <a:endCxn id="19" idx="3"/>
            </p:cNvCxnSpPr>
            <p:nvPr/>
          </p:nvCxnSpPr>
          <p:spPr>
            <a:xfrm flipH="1">
              <a:off x="2819400" y="3962400"/>
              <a:ext cx="342900" cy="4572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>
            <a:off x="3162300" y="3962400"/>
            <a:ext cx="2552700" cy="1295400"/>
            <a:chOff x="3162300" y="3962400"/>
            <a:chExt cx="2552700" cy="1295400"/>
          </a:xfrm>
        </p:grpSpPr>
        <p:sp>
          <p:nvSpPr>
            <p:cNvPr id="20" name="Rectangle 19"/>
            <p:cNvSpPr/>
            <p:nvPr/>
          </p:nvSpPr>
          <p:spPr>
            <a:xfrm>
              <a:off x="3505200" y="4572000"/>
              <a:ext cx="2209800" cy="6858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dirty="0" smtClean="0"/>
                <a:t>Fusing Pr data</a:t>
              </a:r>
              <a:endParaRPr lang="en-US" dirty="0"/>
            </a:p>
          </p:txBody>
        </p:sp>
        <p:cxnSp>
          <p:nvCxnSpPr>
            <p:cNvPr id="25" name="Straight Arrow Connector 24"/>
            <p:cNvCxnSpPr>
              <a:stCxn id="14" idx="2"/>
              <a:endCxn id="20" idx="0"/>
            </p:cNvCxnSpPr>
            <p:nvPr/>
          </p:nvCxnSpPr>
          <p:spPr>
            <a:xfrm>
              <a:off x="3162300" y="3962400"/>
              <a:ext cx="1447800" cy="6096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2057400" y="3962400"/>
            <a:ext cx="2209800" cy="2514600"/>
            <a:chOff x="2057400" y="3962400"/>
            <a:chExt cx="2209800" cy="2514600"/>
          </a:xfrm>
        </p:grpSpPr>
        <p:sp>
          <p:nvSpPr>
            <p:cNvPr id="21" name="Rectangle 20"/>
            <p:cNvSpPr/>
            <p:nvPr/>
          </p:nvSpPr>
          <p:spPr>
            <a:xfrm>
              <a:off x="2057400" y="5791200"/>
              <a:ext cx="2209800" cy="6858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dirty="0" smtClean="0"/>
                <a:t>Evolving values</a:t>
              </a:r>
            </a:p>
            <a:p>
              <a:pPr lvl="0" algn="ctr"/>
              <a:r>
                <a:rPr lang="en-US" dirty="0" smtClean="0"/>
                <a:t>[VLDB’09b] </a:t>
              </a:r>
              <a:endParaRPr lang="en-US" dirty="0"/>
            </a:p>
          </p:txBody>
        </p:sp>
        <p:cxnSp>
          <p:nvCxnSpPr>
            <p:cNvPr id="28" name="Straight Arrow Connector 27"/>
            <p:cNvCxnSpPr>
              <a:stCxn id="14" idx="2"/>
              <a:endCxn id="21" idx="0"/>
            </p:cNvCxnSpPr>
            <p:nvPr/>
          </p:nvCxnSpPr>
          <p:spPr>
            <a:xfrm>
              <a:off x="3162300" y="3962400"/>
              <a:ext cx="0" cy="18288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/>
          <p:cNvSpPr/>
          <p:nvPr/>
        </p:nvSpPr>
        <p:spPr>
          <a:xfrm>
            <a:off x="1752600" y="3200400"/>
            <a:ext cx="2819400" cy="762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 smtClean="0"/>
              <a:t>Consider source accuracy and copying [VLDB’09a] </a:t>
            </a:r>
            <a:endParaRPr lang="en-US" dirty="0"/>
          </a:p>
        </p:txBody>
      </p:sp>
      <p:grpSp>
        <p:nvGrpSpPr>
          <p:cNvPr id="32" name="Group 31"/>
          <p:cNvGrpSpPr/>
          <p:nvPr/>
        </p:nvGrpSpPr>
        <p:grpSpPr>
          <a:xfrm>
            <a:off x="609600" y="3962400"/>
            <a:ext cx="2552700" cy="1676400"/>
            <a:chOff x="609600" y="3962400"/>
            <a:chExt cx="2552700" cy="1530626"/>
          </a:xfrm>
        </p:grpSpPr>
        <p:sp>
          <p:nvSpPr>
            <p:cNvPr id="18" name="Rectangle 17"/>
            <p:cNvSpPr/>
            <p:nvPr/>
          </p:nvSpPr>
          <p:spPr>
            <a:xfrm>
              <a:off x="609600" y="4797287"/>
              <a:ext cx="2209800" cy="6957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dirty="0" smtClean="0"/>
                <a:t>Consider value popularity </a:t>
              </a:r>
            </a:p>
            <a:p>
              <a:pPr lvl="0" algn="ctr"/>
              <a:r>
                <a:rPr lang="en-US" sz="1600" dirty="0" smtClean="0"/>
                <a:t>[VLDB’13b]</a:t>
              </a:r>
              <a:endParaRPr lang="en-US" dirty="0"/>
            </a:p>
          </p:txBody>
        </p:sp>
        <p:cxnSp>
          <p:nvCxnSpPr>
            <p:cNvPr id="24" name="Straight Arrow Connector 23"/>
            <p:cNvCxnSpPr>
              <a:stCxn id="14" idx="2"/>
              <a:endCxn id="18" idx="3"/>
            </p:cNvCxnSpPr>
            <p:nvPr/>
          </p:nvCxnSpPr>
          <p:spPr>
            <a:xfrm flipH="1">
              <a:off x="2819400" y="3962400"/>
              <a:ext cx="342900" cy="1182756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Considering Popularity of Values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219200"/>
            <a:ext cx="5867400" cy="424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Considering Popularity of Values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685800" y="5486400"/>
            <a:ext cx="8458200" cy="1143000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dirty="0" smtClean="0">
                <a:ea typeface="SimSun" pitchFamily="2" charset="-122"/>
              </a:rPr>
              <a:t>Even without considering copying and value similarity, </a:t>
            </a:r>
            <a:r>
              <a:rPr lang="en-US" altLang="zh-CN" dirty="0" err="1" smtClean="0">
                <a:ea typeface="SimSun" pitchFamily="2" charset="-122"/>
              </a:rPr>
              <a:t>PopAccu</a:t>
            </a:r>
            <a:r>
              <a:rPr lang="en-US" altLang="zh-CN" dirty="0" smtClean="0">
                <a:ea typeface="SimSun" pitchFamily="2" charset="-122"/>
              </a:rPr>
              <a:t> obtains fairly good results (recall = .925)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2000" dirty="0" smtClean="0">
                <a:ea typeface="SimSun" pitchFamily="2" charset="-122"/>
              </a:rPr>
              <a:t>Theorem: </a:t>
            </a:r>
            <a:r>
              <a:rPr lang="en-US" altLang="zh-CN" sz="2000" dirty="0" err="1" smtClean="0">
                <a:ea typeface="SimSun" pitchFamily="2" charset="-122"/>
              </a:rPr>
              <a:t>PopAccu</a:t>
            </a:r>
            <a:r>
              <a:rPr lang="en-US" altLang="zh-CN" sz="2000" dirty="0" smtClean="0">
                <a:ea typeface="SimSun" pitchFamily="2" charset="-122"/>
              </a:rPr>
              <a:t> is monotonic under independence assumption </a:t>
            </a:r>
            <a:r>
              <a:rPr lang="en-US" altLang="zh-CN" dirty="0" smtClean="0">
                <a:ea typeface="SimSun" pitchFamily="2" charset="-122"/>
              </a:rPr>
              <a:t>(i.e., precision does not decrease as sources being added)</a:t>
            </a:r>
            <a:endParaRPr lang="en-US" altLang="zh-CN" sz="2400" dirty="0" smtClean="0">
              <a:ea typeface="SimSun" pitchFamily="2" charset="-122"/>
            </a:endParaRPr>
          </a:p>
        </p:txBody>
      </p:sp>
      <p:pic>
        <p:nvPicPr>
          <p:cNvPr id="2385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219200"/>
            <a:ext cx="5848350" cy="4259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9600" y="1295400"/>
            <a:ext cx="4572000" cy="12954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Wrong information can be just as bad as lack of information.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7" name="Picture 6" descr="http://images.google.com/url?source=imgres&amp;ct=tbn&amp;q=http://www.asphaltexpertsystem.com/index_files/GENERAL/wrong%2520direction.jpg&amp;usg=AFQjCNHSCejMccQ7VvWxam3L-jPPKl47p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533400"/>
            <a:ext cx="2971800" cy="2971800"/>
          </a:xfrm>
          <a:prstGeom prst="rect">
            <a:avLst/>
          </a:prstGeom>
          <a:noFill/>
        </p:spPr>
      </p:pic>
      <p:pic>
        <p:nvPicPr>
          <p:cNvPr id="70658" name="Picture 2" descr="Tim Berners-Lee (AFP/Getty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4031350"/>
            <a:ext cx="3276600" cy="2464701"/>
          </a:xfrm>
          <a:prstGeom prst="rect">
            <a:avLst/>
          </a:prstGeom>
          <a:noFill/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4419600" y="4419600"/>
            <a:ext cx="4572000" cy="12954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lang="en-US" sz="3600" b="1" dirty="0" smtClean="0">
                <a:solidFill>
                  <a:srgbClr val="002060"/>
                </a:solidFill>
              </a:rPr>
              <a:t>The Internet needs a way to help people separate rumor from real science.</a:t>
            </a:r>
          </a:p>
          <a:p>
            <a:pPr lvl="0" algn="r">
              <a:spcBef>
                <a:spcPct val="0"/>
              </a:spcBef>
            </a:pPr>
            <a:r>
              <a:rPr lang="en-US" sz="3600" b="1" dirty="0" smtClean="0">
                <a:solidFill>
                  <a:srgbClr val="002060"/>
                </a:solidFill>
              </a:rPr>
              <a:t>– Tim Berners-Lee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Computed CEF-Measure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3400" y="1447800"/>
          <a:ext cx="8305801" cy="52171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514600"/>
                <a:gridCol w="1295400"/>
                <a:gridCol w="1371600"/>
                <a:gridCol w="1371600"/>
                <a:gridCol w="175260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Sources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Coverage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Exactness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Freshness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#Closed-rest</a:t>
                      </a:r>
                      <a:endParaRPr lang="en-US" sz="20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MenuPages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FF0000"/>
                          </a:solidFill>
                        </a:rPr>
                        <a:t>.66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.98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.85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35</a:t>
                      </a:r>
                      <a:endParaRPr lang="en-US" sz="18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TasteSpace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.44</a:t>
                      </a:r>
                      <a:endParaRPr lang="en-US" sz="1800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.97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.30</a:t>
                      </a:r>
                      <a:endParaRPr lang="en-US" sz="1800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B050"/>
                          </a:solidFill>
                        </a:rPr>
                        <a:t>123</a:t>
                      </a:r>
                      <a:endParaRPr lang="en-US" sz="1800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NYMagazine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.43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.99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.52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69</a:t>
                      </a:r>
                      <a:endParaRPr lang="en-US" sz="18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NYTimes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.44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.98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.38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75</a:t>
                      </a:r>
                      <a:endParaRPr lang="en-US" sz="18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ActiveDiner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.44</a:t>
                      </a:r>
                      <a:endParaRPr lang="en-US" sz="1800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.96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FF0000"/>
                          </a:solidFill>
                        </a:rPr>
                        <a:t>.93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81</a:t>
                      </a:r>
                      <a:endParaRPr lang="en-US" sz="1800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TimeOut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.42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FF0000"/>
                          </a:solidFill>
                        </a:rPr>
                        <a:t>.996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.64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45</a:t>
                      </a:r>
                      <a:endParaRPr lang="en-US" sz="18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SavoryCities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.26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.99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.42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34</a:t>
                      </a:r>
                      <a:endParaRPr lang="en-US" sz="18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VillageVoice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.22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.94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.40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47</a:t>
                      </a:r>
                      <a:endParaRPr lang="en-US" sz="18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FoodBuzz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.18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.93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.36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65</a:t>
                      </a:r>
                      <a:endParaRPr lang="en-US" sz="18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NewYork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.14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.92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.43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34</a:t>
                      </a:r>
                      <a:endParaRPr lang="en-US" sz="18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dirty="0" err="1" smtClean="0"/>
                        <a:t>OpenTable</a:t>
                      </a:r>
                      <a:endParaRPr lang="en-US" sz="18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dirty="0" smtClean="0"/>
                        <a:t>.12</a:t>
                      </a:r>
                      <a:endParaRPr lang="en-US" sz="18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dirty="0" smtClean="0"/>
                        <a:t>.92</a:t>
                      </a:r>
                      <a:endParaRPr lang="en-US" sz="18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dirty="0" smtClean="0"/>
                        <a:t>.40</a:t>
                      </a:r>
                      <a:endParaRPr lang="en-US" sz="18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dirty="0" smtClean="0"/>
                        <a:t>11</a:t>
                      </a:r>
                      <a:endParaRPr lang="en-US" sz="1800" b="0" i="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dirty="0" err="1" smtClean="0"/>
                        <a:t>DiningGuide</a:t>
                      </a:r>
                      <a:endParaRPr lang="en-US" sz="18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hangingPunct="1"/>
                      <a:r>
                        <a:rPr lang="en-US" sz="1800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.1</a:t>
                      </a:r>
                      <a:endParaRPr lang="en-US" sz="1800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hangingPunct="1"/>
                      <a:r>
                        <a:rPr lang="en-US" sz="1800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.90</a:t>
                      </a:r>
                      <a:endParaRPr lang="en-US" sz="1800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hangingPunct="1"/>
                      <a:r>
                        <a:rPr lang="en-US" sz="1800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.10</a:t>
                      </a:r>
                      <a:endParaRPr lang="en-US" sz="1800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52</a:t>
                      </a:r>
                      <a:endParaRPr lang="en-US" sz="1800" kern="1200" dirty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 err="1" smtClean="0"/>
                        <a:t>GoogleMaps</a:t>
                      </a:r>
                      <a:endParaRPr lang="en-US" sz="18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hangingPunct="1"/>
                      <a:r>
                        <a:rPr lang="en-US" sz="1800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en-US" sz="1800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 smtClean="0"/>
                        <a:t>-</a:t>
                      </a:r>
                      <a:endParaRPr lang="en-US" sz="18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 smtClean="0"/>
                        <a:t>-</a:t>
                      </a:r>
                      <a:endParaRPr lang="en-US" sz="18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 smtClean="0"/>
                        <a:t>228</a:t>
                      </a:r>
                      <a:endParaRPr lang="en-US" sz="1800" b="1" i="1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Contributions of Various Components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5800" y="1676400"/>
          <a:ext cx="7924801" cy="34899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19200"/>
                <a:gridCol w="1752600"/>
                <a:gridCol w="914400"/>
                <a:gridCol w="914400"/>
                <a:gridCol w="1066800"/>
                <a:gridCol w="914400"/>
                <a:gridCol w="1143001"/>
              </a:tblGrid>
              <a:tr h="640080"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Method</a:t>
                      </a:r>
                      <a:endParaRPr lang="en-US" sz="2000" dirty="0"/>
                    </a:p>
                  </a:txBody>
                  <a:tcPr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Ever-existing</a:t>
                      </a:r>
                      <a:endParaRPr lang="en-US" sz="2000" dirty="0"/>
                    </a:p>
                  </a:txBody>
                  <a:tcPr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Closed</a:t>
                      </a:r>
                      <a:endParaRPr lang="en-US" sz="2000" dirty="0"/>
                    </a:p>
                  </a:txBody>
                  <a:tcPr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#</a:t>
                      </a:r>
                      <a:r>
                        <a:rPr lang="en-US" sz="2000" dirty="0" err="1" smtClean="0"/>
                        <a:t>Rnds</a:t>
                      </a:r>
                      <a:endParaRPr lang="en-US" sz="2000" dirty="0"/>
                    </a:p>
                  </a:txBody>
                  <a:tcPr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Time(s)</a:t>
                      </a:r>
                      <a:endParaRPr lang="en-US" sz="2000" dirty="0"/>
                    </a:p>
                  </a:txBody>
                  <a:tcPr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4724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hangingPunct="1"/>
                      <a:r>
                        <a:rPr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#Rest</a:t>
                      </a:r>
                      <a:endParaRPr lang="en-US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hangingPunct="1"/>
                      <a:r>
                        <a:rPr lang="en-US" sz="20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Prec</a:t>
                      </a:r>
                      <a:endParaRPr lang="en-US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hangingPunct="1"/>
                      <a:r>
                        <a:rPr lang="en-US" sz="20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Rec</a:t>
                      </a:r>
                      <a:endParaRPr lang="en-US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hangingPunct="1"/>
                      <a:r>
                        <a:rPr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F-</a:t>
                      </a:r>
                      <a:r>
                        <a:rPr lang="en-US" sz="20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msr</a:t>
                      </a:r>
                      <a:endParaRPr lang="en-US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ALL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-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.60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1.0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.75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-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-</a:t>
                      </a:r>
                      <a:endParaRPr lang="en-US" sz="20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ALL2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-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.94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.34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.50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-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-</a:t>
                      </a:r>
                      <a:endParaRPr lang="en-US" sz="20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Naïve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1192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.70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.93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.80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158</a:t>
                      </a:r>
                      <a:endParaRPr lang="en-US" sz="20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CEF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5068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.83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.88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.85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7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637</a:t>
                      </a:r>
                      <a:endParaRPr lang="en-US" sz="20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CopyCEF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5186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.86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.87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.86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6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1408</a:t>
                      </a:r>
                      <a:endParaRPr lang="en-US" sz="20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Google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-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.84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.19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.30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-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-</a:t>
                      </a:r>
                      <a:endParaRPr lang="en-US" sz="20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9" name="Rectangular Callout 8"/>
          <p:cNvSpPr/>
          <p:nvPr/>
        </p:nvSpPr>
        <p:spPr>
          <a:xfrm>
            <a:off x="609600" y="5379720"/>
            <a:ext cx="3733800" cy="914400"/>
          </a:xfrm>
          <a:prstGeom prst="wedgeRectCallout">
            <a:avLst>
              <a:gd name="adj1" fmla="val 36374"/>
              <a:gd name="adj2" fmla="val -152016"/>
            </a:avLst>
          </a:prstGeom>
          <a:solidFill>
            <a:srgbClr val="FFCC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dirty="0" smtClean="0">
                <a:solidFill>
                  <a:schemeClr val="tx1"/>
                </a:solidFill>
                <a:ea typeface="SimSun" pitchFamily="2" charset="-122"/>
              </a:rPr>
              <a:t>CEF and </a:t>
            </a:r>
            <a:r>
              <a:rPr lang="en-US" altLang="zh-CN" sz="2400" dirty="0" err="1" smtClean="0">
                <a:solidFill>
                  <a:schemeClr val="tx1"/>
                </a:solidFill>
                <a:ea typeface="SimSun" pitchFamily="2" charset="-122"/>
              </a:rPr>
              <a:t>CopyCEF</a:t>
            </a:r>
            <a:r>
              <a:rPr lang="en-US" altLang="zh-CN" sz="2400" dirty="0" smtClean="0">
                <a:solidFill>
                  <a:schemeClr val="tx1"/>
                </a:solidFill>
                <a:ea typeface="SimSun" pitchFamily="2" charset="-122"/>
              </a:rPr>
              <a:t> obtain High precision and recall</a:t>
            </a:r>
          </a:p>
        </p:txBody>
      </p:sp>
      <p:sp>
        <p:nvSpPr>
          <p:cNvPr id="8" name="Rectangular Callout 7"/>
          <p:cNvSpPr/>
          <p:nvPr/>
        </p:nvSpPr>
        <p:spPr>
          <a:xfrm>
            <a:off x="4724400" y="5379720"/>
            <a:ext cx="4114800" cy="914400"/>
          </a:xfrm>
          <a:prstGeom prst="wedgeRectCallout">
            <a:avLst>
              <a:gd name="adj1" fmla="val -35311"/>
              <a:gd name="adj2" fmla="val -79435"/>
            </a:avLst>
          </a:prstGeom>
          <a:solidFill>
            <a:srgbClr val="FFCC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dirty="0" smtClean="0">
                <a:solidFill>
                  <a:schemeClr val="tx1"/>
                </a:solidFill>
                <a:ea typeface="SimSun" pitchFamily="2" charset="-122"/>
              </a:rPr>
              <a:t>Google Map lists a lot of out-of-business restaurants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II. Data Fusion</a:t>
            </a:r>
            <a:endParaRPr lang="en-US" sz="3600" dirty="0"/>
          </a:p>
        </p:txBody>
      </p:sp>
      <p:sp>
        <p:nvSpPr>
          <p:cNvPr id="4" name="Rectangle 3"/>
          <p:cNvSpPr/>
          <p:nvPr/>
        </p:nvSpPr>
        <p:spPr>
          <a:xfrm>
            <a:off x="4267200" y="16002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Diagram 12"/>
          <p:cNvGraphicFramePr/>
          <p:nvPr/>
        </p:nvGraphicFramePr>
        <p:xfrm>
          <a:off x="1295400" y="1143000"/>
          <a:ext cx="7315200" cy="241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6" name="Group 15"/>
          <p:cNvGrpSpPr/>
          <p:nvPr/>
        </p:nvGrpSpPr>
        <p:grpSpPr>
          <a:xfrm>
            <a:off x="609600" y="3962400"/>
            <a:ext cx="2552700" cy="762000"/>
            <a:chOff x="609600" y="3962400"/>
            <a:chExt cx="2552700" cy="762000"/>
          </a:xfrm>
        </p:grpSpPr>
        <p:sp>
          <p:nvSpPr>
            <p:cNvPr id="17" name="Rectangle 16"/>
            <p:cNvSpPr/>
            <p:nvPr/>
          </p:nvSpPr>
          <p:spPr>
            <a:xfrm>
              <a:off x="609600" y="4114800"/>
              <a:ext cx="2209800" cy="6096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dirty="0" smtClean="0"/>
                <a:t>Consider formatting</a:t>
              </a:r>
            </a:p>
            <a:p>
              <a:pPr lvl="0" algn="ctr"/>
              <a:r>
                <a:rPr lang="en-US" dirty="0" smtClean="0"/>
                <a:t>[VLDB’13a]</a:t>
              </a:r>
              <a:endParaRPr lang="en-US" dirty="0"/>
            </a:p>
          </p:txBody>
        </p:sp>
        <p:cxnSp>
          <p:nvCxnSpPr>
            <p:cNvPr id="18" name="Straight Arrow Connector 17"/>
            <p:cNvCxnSpPr>
              <a:stCxn id="32" idx="2"/>
              <a:endCxn id="17" idx="3"/>
            </p:cNvCxnSpPr>
            <p:nvPr/>
          </p:nvCxnSpPr>
          <p:spPr>
            <a:xfrm flipH="1">
              <a:off x="2819400" y="3962400"/>
              <a:ext cx="342900" cy="4572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3162300" y="3962400"/>
            <a:ext cx="2552700" cy="1295400"/>
            <a:chOff x="3162300" y="3962400"/>
            <a:chExt cx="2552700" cy="1295400"/>
          </a:xfrm>
        </p:grpSpPr>
        <p:sp>
          <p:nvSpPr>
            <p:cNvPr id="26" name="Rectangle 25"/>
            <p:cNvSpPr/>
            <p:nvPr/>
          </p:nvSpPr>
          <p:spPr>
            <a:xfrm>
              <a:off x="3505200" y="4572000"/>
              <a:ext cx="2209800" cy="6858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dirty="0" smtClean="0"/>
                <a:t>Fusing Pr data</a:t>
              </a:r>
              <a:endParaRPr lang="en-US" dirty="0"/>
            </a:p>
          </p:txBody>
        </p:sp>
        <p:cxnSp>
          <p:nvCxnSpPr>
            <p:cNvPr id="27" name="Straight Arrow Connector 26"/>
            <p:cNvCxnSpPr>
              <a:stCxn id="32" idx="2"/>
              <a:endCxn id="26" idx="0"/>
            </p:cNvCxnSpPr>
            <p:nvPr/>
          </p:nvCxnSpPr>
          <p:spPr>
            <a:xfrm>
              <a:off x="3162300" y="3962400"/>
              <a:ext cx="1447800" cy="6096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/>
          <p:cNvGrpSpPr/>
          <p:nvPr/>
        </p:nvGrpSpPr>
        <p:grpSpPr>
          <a:xfrm>
            <a:off x="2057400" y="3962400"/>
            <a:ext cx="2209800" cy="2514600"/>
            <a:chOff x="2057400" y="3962400"/>
            <a:chExt cx="2209800" cy="2514600"/>
          </a:xfrm>
        </p:grpSpPr>
        <p:sp>
          <p:nvSpPr>
            <p:cNvPr id="30" name="Rectangle 29"/>
            <p:cNvSpPr/>
            <p:nvPr/>
          </p:nvSpPr>
          <p:spPr>
            <a:xfrm>
              <a:off x="2057400" y="5791200"/>
              <a:ext cx="2209800" cy="6858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dirty="0" smtClean="0"/>
                <a:t>Evolving values</a:t>
              </a:r>
            </a:p>
            <a:p>
              <a:pPr lvl="0" algn="ctr"/>
              <a:r>
                <a:rPr lang="en-US" dirty="0" smtClean="0"/>
                <a:t>[VLDB’09b] </a:t>
              </a:r>
              <a:endParaRPr lang="en-US" dirty="0"/>
            </a:p>
          </p:txBody>
        </p:sp>
        <p:cxnSp>
          <p:nvCxnSpPr>
            <p:cNvPr id="31" name="Straight Arrow Connector 30"/>
            <p:cNvCxnSpPr>
              <a:stCxn id="32" idx="2"/>
              <a:endCxn id="30" idx="0"/>
            </p:cNvCxnSpPr>
            <p:nvPr/>
          </p:nvCxnSpPr>
          <p:spPr>
            <a:xfrm>
              <a:off x="3162300" y="3962400"/>
              <a:ext cx="0" cy="18288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Rectangle 31"/>
          <p:cNvSpPr/>
          <p:nvPr/>
        </p:nvSpPr>
        <p:spPr>
          <a:xfrm>
            <a:off x="1752600" y="3200400"/>
            <a:ext cx="2819400" cy="762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 smtClean="0"/>
              <a:t>Consider source accuracy and copying [VLDB’09a] </a:t>
            </a:r>
            <a:endParaRPr lang="en-US" dirty="0"/>
          </a:p>
        </p:txBody>
      </p:sp>
      <p:grpSp>
        <p:nvGrpSpPr>
          <p:cNvPr id="33" name="Group 32"/>
          <p:cNvGrpSpPr/>
          <p:nvPr/>
        </p:nvGrpSpPr>
        <p:grpSpPr>
          <a:xfrm>
            <a:off x="609600" y="3962400"/>
            <a:ext cx="2552700" cy="1676400"/>
            <a:chOff x="609600" y="3962400"/>
            <a:chExt cx="2552700" cy="1530626"/>
          </a:xfrm>
        </p:grpSpPr>
        <p:sp>
          <p:nvSpPr>
            <p:cNvPr id="34" name="Rectangle 33"/>
            <p:cNvSpPr/>
            <p:nvPr/>
          </p:nvSpPr>
          <p:spPr>
            <a:xfrm>
              <a:off x="609600" y="4797287"/>
              <a:ext cx="2209800" cy="6957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dirty="0" smtClean="0"/>
                <a:t>Consider value popularity </a:t>
              </a:r>
            </a:p>
            <a:p>
              <a:pPr lvl="0" algn="ctr"/>
              <a:r>
                <a:rPr lang="en-US" sz="1600" dirty="0" smtClean="0"/>
                <a:t>[VLDB’13b]</a:t>
              </a:r>
              <a:endParaRPr lang="en-US" dirty="0"/>
            </a:p>
          </p:txBody>
        </p:sp>
        <p:cxnSp>
          <p:nvCxnSpPr>
            <p:cNvPr id="35" name="Straight Arrow Connector 34"/>
            <p:cNvCxnSpPr>
              <a:stCxn id="32" idx="2"/>
              <a:endCxn id="34" idx="3"/>
            </p:cNvCxnSpPr>
            <p:nvPr/>
          </p:nvCxnSpPr>
          <p:spPr>
            <a:xfrm flipH="1">
              <a:off x="2819400" y="3962400"/>
              <a:ext cx="342900" cy="1182756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AsOne/>
      </p:bldGraphic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/>
          <p:cNvSpPr/>
          <p:nvPr/>
        </p:nvSpPr>
        <p:spPr>
          <a:xfrm>
            <a:off x="4267200" y="13716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048000"/>
            <a:ext cx="6705600" cy="3810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Data Fusion [VLDB’11]</a:t>
            </a:r>
            <a:endParaRPr lang="en-US" dirty="0"/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143000"/>
            <a:ext cx="4221481" cy="1930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" name="Rectangle 50"/>
          <p:cNvSpPr/>
          <p:nvPr/>
        </p:nvSpPr>
        <p:spPr>
          <a:xfrm>
            <a:off x="-76200" y="1219200"/>
            <a:ext cx="2362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altLang="zh-CN" sz="2000" b="1" dirty="0" smtClean="0"/>
              <a:t>Where is AT&amp;T Shannon 	      Research Labs?</a:t>
            </a:r>
            <a:endParaRPr lang="en-US" altLang="zh-CN" sz="2000" b="1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/>
          <p:cNvSpPr/>
          <p:nvPr/>
        </p:nvSpPr>
        <p:spPr>
          <a:xfrm>
            <a:off x="4267200" y="13716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Data Fusion [VLDB’11]</a:t>
            </a:r>
            <a:endParaRPr lang="en-US" dirty="0"/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143000"/>
            <a:ext cx="4221481" cy="1930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" name="Rectangle 50"/>
          <p:cNvSpPr/>
          <p:nvPr/>
        </p:nvSpPr>
        <p:spPr>
          <a:xfrm>
            <a:off x="-76200" y="1219200"/>
            <a:ext cx="2362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altLang="zh-CN" sz="2000" b="1" dirty="0" smtClean="0"/>
              <a:t>Where is AT&amp;T Shannon 	      Research Labs?</a:t>
            </a:r>
            <a:endParaRPr lang="en-US" altLang="zh-CN" sz="2000" b="1" dirty="0"/>
          </a:p>
        </p:txBody>
      </p:sp>
      <p:pic>
        <p:nvPicPr>
          <p:cNvPr id="8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048001"/>
            <a:ext cx="6705600" cy="3810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/>
          <p:cNvSpPr/>
          <p:nvPr/>
        </p:nvSpPr>
        <p:spPr>
          <a:xfrm>
            <a:off x="4267200" y="13716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Data Fusion [VLDB’11]</a:t>
            </a:r>
            <a:endParaRPr lang="en-US" dirty="0"/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143000"/>
            <a:ext cx="4221481" cy="1930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" name="Rectangle 50"/>
          <p:cNvSpPr/>
          <p:nvPr/>
        </p:nvSpPr>
        <p:spPr>
          <a:xfrm>
            <a:off x="-76200" y="1219200"/>
            <a:ext cx="2362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altLang="zh-CN" sz="2000" b="1" dirty="0" smtClean="0"/>
              <a:t>Where is AT&amp;T Shannon 	      Research Labs?</a:t>
            </a:r>
            <a:endParaRPr lang="en-US" altLang="zh-CN" sz="2000" b="1" dirty="0"/>
          </a:p>
        </p:txBody>
      </p:sp>
      <p:pic>
        <p:nvPicPr>
          <p:cNvPr id="9" name="内容占位符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048000"/>
            <a:ext cx="6703325" cy="3810000"/>
          </a:xfrm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/>
          <p:cNvSpPr/>
          <p:nvPr/>
        </p:nvSpPr>
        <p:spPr>
          <a:xfrm>
            <a:off x="4267200" y="13716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Data Fusion [VLDB’11]</a:t>
            </a:r>
            <a:endParaRPr lang="en-US" dirty="0"/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143000"/>
            <a:ext cx="4221481" cy="1930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" name="Rectangle 50"/>
          <p:cNvSpPr/>
          <p:nvPr/>
        </p:nvSpPr>
        <p:spPr>
          <a:xfrm>
            <a:off x="-76200" y="1219200"/>
            <a:ext cx="2362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altLang="zh-CN" sz="2000" b="1" dirty="0" smtClean="0"/>
              <a:t>Where is AT&amp;T Shannon 	      Research Labs?</a:t>
            </a:r>
            <a:endParaRPr lang="en-US" altLang="zh-CN" sz="2000" b="1" dirty="0"/>
          </a:p>
        </p:txBody>
      </p:sp>
      <p:pic>
        <p:nvPicPr>
          <p:cNvPr id="8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048000"/>
            <a:ext cx="6691952" cy="3810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/>
          <p:cNvSpPr/>
          <p:nvPr/>
        </p:nvSpPr>
        <p:spPr>
          <a:xfrm>
            <a:off x="4267200" y="13716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Data Fusion [VLDB’11]</a:t>
            </a:r>
            <a:endParaRPr lang="en-US" dirty="0"/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143000"/>
            <a:ext cx="4221481" cy="1930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" name="Rectangle 50"/>
          <p:cNvSpPr/>
          <p:nvPr/>
        </p:nvSpPr>
        <p:spPr>
          <a:xfrm>
            <a:off x="-76200" y="1219200"/>
            <a:ext cx="2362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altLang="zh-CN" sz="2000" b="1" dirty="0" smtClean="0"/>
              <a:t>Where is AT&amp;T Shannon 	      Research Labs?</a:t>
            </a:r>
            <a:endParaRPr lang="en-US" altLang="zh-CN" sz="2000" b="1" dirty="0"/>
          </a:p>
        </p:txBody>
      </p:sp>
      <p:pic>
        <p:nvPicPr>
          <p:cNvPr id="9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048000"/>
            <a:ext cx="6670344" cy="3810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/>
          <p:cNvSpPr/>
          <p:nvPr/>
        </p:nvSpPr>
        <p:spPr>
          <a:xfrm>
            <a:off x="4267200" y="13716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Data Fusion [VLDB’11]</a:t>
            </a:r>
            <a:endParaRPr lang="en-US" dirty="0"/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143000"/>
            <a:ext cx="4221481" cy="1930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" name="Rectangle 50"/>
          <p:cNvSpPr/>
          <p:nvPr/>
        </p:nvSpPr>
        <p:spPr>
          <a:xfrm>
            <a:off x="-76200" y="1219200"/>
            <a:ext cx="2362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altLang="zh-CN" sz="2000" b="1" dirty="0" smtClean="0"/>
              <a:t>Where is AT&amp;T Shannon 	      Research Labs?</a:t>
            </a:r>
            <a:endParaRPr lang="en-US" altLang="zh-CN" sz="2000" b="1" dirty="0"/>
          </a:p>
        </p:txBody>
      </p:sp>
      <p:pic>
        <p:nvPicPr>
          <p:cNvPr id="8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646" y="3048000"/>
            <a:ext cx="6629400" cy="3809999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/>
          <p:cNvSpPr/>
          <p:nvPr/>
        </p:nvSpPr>
        <p:spPr>
          <a:xfrm>
            <a:off x="4267200" y="13716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Data Fusion [VLDB’11]</a:t>
            </a:r>
            <a:endParaRPr lang="en-US" dirty="0"/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143000"/>
            <a:ext cx="4221481" cy="1930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" name="Rectangle 50"/>
          <p:cNvSpPr/>
          <p:nvPr/>
        </p:nvSpPr>
        <p:spPr>
          <a:xfrm>
            <a:off x="-76200" y="1219200"/>
            <a:ext cx="2362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altLang="zh-CN" sz="2000" b="1" dirty="0" smtClean="0"/>
              <a:t>Where is AT&amp;T Shannon 	      Research Labs?</a:t>
            </a:r>
            <a:endParaRPr lang="en-US" altLang="zh-CN" sz="2000" b="1" dirty="0"/>
          </a:p>
        </p:txBody>
      </p:sp>
      <p:pic>
        <p:nvPicPr>
          <p:cNvPr id="9" name="内容占位符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048000"/>
            <a:ext cx="6629400" cy="3810000"/>
          </a:xfrm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52600"/>
            <a:ext cx="8458200" cy="1974059"/>
          </a:xfrm>
        </p:spPr>
        <p:txBody>
          <a:bodyPr/>
          <a:lstStyle/>
          <a:p>
            <a:pPr algn="ctr"/>
            <a:r>
              <a:rPr lang="en-US" sz="4800" dirty="0" smtClean="0"/>
              <a:t>ARE </a:t>
            </a:r>
            <a:r>
              <a:rPr lang="en-US" sz="4800" dirty="0" err="1" smtClean="0"/>
              <a:t>DEEp</a:t>
            </a:r>
            <a:r>
              <a:rPr lang="en-US" sz="4800" dirty="0" smtClean="0"/>
              <a:t>-web data </a:t>
            </a:r>
            <a:r>
              <a:rPr lang="en-US" sz="5400" i="1" dirty="0" smtClean="0"/>
              <a:t>consistent</a:t>
            </a:r>
            <a:r>
              <a:rPr lang="en-US" sz="4800" dirty="0" smtClean="0"/>
              <a:t> &amp; </a:t>
            </a:r>
            <a:r>
              <a:rPr lang="en-US" sz="5400" i="1" dirty="0" smtClean="0"/>
              <a:t>reliable</a:t>
            </a:r>
            <a:r>
              <a:rPr lang="en-US" sz="4800" dirty="0" smtClean="0"/>
              <a:t>?</a:t>
            </a:r>
            <a:endParaRPr lang="en-US" sz="4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324600" y="3886200"/>
            <a:ext cx="2362200" cy="990600"/>
          </a:xfrm>
        </p:spPr>
        <p:txBody>
          <a:bodyPr>
            <a:noAutofit/>
          </a:bodyPr>
          <a:lstStyle/>
          <a:p>
            <a:r>
              <a:rPr lang="en-US" sz="2400" dirty="0" smtClean="0"/>
              <a:t>[PVLDB, 2013]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/>
          <p:cNvSpPr/>
          <p:nvPr/>
        </p:nvSpPr>
        <p:spPr>
          <a:xfrm>
            <a:off x="4267200" y="13716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Data Fusion [VLDB’11]</a:t>
            </a:r>
            <a:endParaRPr lang="en-US" dirty="0"/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143000"/>
            <a:ext cx="4221481" cy="1930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" name="Rectangle 50"/>
          <p:cNvSpPr/>
          <p:nvPr/>
        </p:nvSpPr>
        <p:spPr>
          <a:xfrm>
            <a:off x="-76200" y="1219200"/>
            <a:ext cx="2362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altLang="zh-CN" sz="2000" b="1" dirty="0" smtClean="0"/>
              <a:t>Where is AT&amp;T Shannon 	      Research Labs?</a:t>
            </a:r>
            <a:endParaRPr lang="en-US" altLang="zh-CN" sz="2000" b="1" dirty="0"/>
          </a:p>
        </p:txBody>
      </p:sp>
      <p:pic>
        <p:nvPicPr>
          <p:cNvPr id="8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048000"/>
            <a:ext cx="6629400" cy="3810000"/>
          </a:xfrm>
          <a:prstGeom prst="rect">
            <a:avLst/>
          </a:prstGeom>
        </p:spPr>
      </p:pic>
      <p:sp>
        <p:nvSpPr>
          <p:cNvPr id="9" name="Rectangular Callout 8"/>
          <p:cNvSpPr/>
          <p:nvPr/>
        </p:nvSpPr>
        <p:spPr>
          <a:xfrm>
            <a:off x="4343400" y="4191000"/>
            <a:ext cx="2819400" cy="381000"/>
          </a:xfrm>
          <a:prstGeom prst="wedgeRectCallout">
            <a:avLst>
              <a:gd name="adj1" fmla="val -128110"/>
              <a:gd name="adj2" fmla="val 50192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Quickly find answers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0" name="Rectangular Callout 9"/>
          <p:cNvSpPr/>
          <p:nvPr/>
        </p:nvSpPr>
        <p:spPr>
          <a:xfrm>
            <a:off x="4343400" y="4876800"/>
            <a:ext cx="2819400" cy="381000"/>
          </a:xfrm>
          <a:prstGeom prst="wedgeRectCallout">
            <a:avLst>
              <a:gd name="adj1" fmla="val -128110"/>
              <a:gd name="adj2" fmla="val -2116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Computing probabilities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1" name="Rectangular Callout 10"/>
          <p:cNvSpPr/>
          <p:nvPr/>
        </p:nvSpPr>
        <p:spPr>
          <a:xfrm>
            <a:off x="4343400" y="5562600"/>
            <a:ext cx="2819400" cy="381000"/>
          </a:xfrm>
          <a:prstGeom prst="wedgeRectCallout">
            <a:avLst>
              <a:gd name="adj1" fmla="val -83619"/>
              <a:gd name="adj2" fmla="val 77884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Source ordering</a:t>
            </a:r>
            <a:endParaRPr lang="en-US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III. Visualization [VLDB Demo’2010]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09550"/>
            <a:ext cx="7620000" cy="1295400"/>
          </a:xfrm>
        </p:spPr>
        <p:txBody>
          <a:bodyPr/>
          <a:lstStyle/>
          <a:p>
            <a:r>
              <a:rPr lang="en-US" dirty="0" smtClean="0"/>
              <a:t>The Solomon Project in Brief (2007)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http://www.phoenixmasonry.org/images/King_Solom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200"/>
            <a:ext cx="563308" cy="761226"/>
          </a:xfrm>
          <a:prstGeom prst="rect">
            <a:avLst/>
          </a:prstGeom>
          <a:noFill/>
        </p:spPr>
      </p:pic>
      <p:sp>
        <p:nvSpPr>
          <p:cNvPr id="10" name="Rettangolo 5"/>
          <p:cNvSpPr/>
          <p:nvPr/>
        </p:nvSpPr>
        <p:spPr>
          <a:xfrm>
            <a:off x="304800" y="1828800"/>
            <a:ext cx="2857520" cy="128958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Copy </a:t>
            </a:r>
          </a:p>
          <a:p>
            <a:pPr algn="ctr"/>
            <a:r>
              <a:rPr lang="en-US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Detection</a:t>
            </a:r>
            <a:endParaRPr lang="en-US" sz="32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11" name="Rettangolo 6"/>
          <p:cNvSpPr/>
          <p:nvPr/>
        </p:nvSpPr>
        <p:spPr>
          <a:xfrm>
            <a:off x="304800" y="4114407"/>
            <a:ext cx="2857520" cy="126788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Applications</a:t>
            </a:r>
          </a:p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In Data Integration</a:t>
            </a:r>
            <a:endParaRPr lang="en-US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cxnSp>
        <p:nvCxnSpPr>
          <p:cNvPr id="12" name="Connettore 2 8"/>
          <p:cNvCxnSpPr/>
          <p:nvPr/>
        </p:nvCxnSpPr>
        <p:spPr>
          <a:xfrm>
            <a:off x="3143240" y="213360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sellaDiTesto 9"/>
          <p:cNvSpPr txBox="1"/>
          <p:nvPr/>
        </p:nvSpPr>
        <p:spPr>
          <a:xfrm>
            <a:off x="3714744" y="1988403"/>
            <a:ext cx="2000256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Static detection</a:t>
            </a:r>
          </a:p>
        </p:txBody>
      </p:sp>
      <p:sp>
        <p:nvSpPr>
          <p:cNvPr id="14" name="Freccia in giù 64"/>
          <p:cNvSpPr/>
          <p:nvPr/>
        </p:nvSpPr>
        <p:spPr>
          <a:xfrm>
            <a:off x="1428728" y="3048000"/>
            <a:ext cx="642942" cy="1153573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ttangolo 68"/>
          <p:cNvSpPr/>
          <p:nvPr/>
        </p:nvSpPr>
        <p:spPr>
          <a:xfrm>
            <a:off x="6705600" y="4648200"/>
            <a:ext cx="2214546" cy="20002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n-US" b="1" u="sng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Legend</a:t>
            </a:r>
            <a:endParaRPr lang="en-US" b="1" u="sng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16" name="CasellaDiTesto 65"/>
          <p:cNvSpPr txBox="1"/>
          <p:nvPr/>
        </p:nvSpPr>
        <p:spPr>
          <a:xfrm>
            <a:off x="6862746" y="5658889"/>
            <a:ext cx="1919270" cy="33855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Ongoing research</a:t>
            </a:r>
          </a:p>
        </p:txBody>
      </p:sp>
      <p:sp>
        <p:nvSpPr>
          <p:cNvPr id="17" name="CasellaDiTesto 66"/>
          <p:cNvSpPr txBox="1"/>
          <p:nvPr/>
        </p:nvSpPr>
        <p:spPr>
          <a:xfrm>
            <a:off x="6862746" y="6192289"/>
            <a:ext cx="1919302" cy="3385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New research</a:t>
            </a:r>
            <a:endParaRPr lang="en-US" sz="1600" dirty="0"/>
          </a:p>
        </p:txBody>
      </p:sp>
      <p:sp>
        <p:nvSpPr>
          <p:cNvPr id="18" name="CasellaDiTesto 67"/>
          <p:cNvSpPr txBox="1"/>
          <p:nvPr/>
        </p:nvSpPr>
        <p:spPr>
          <a:xfrm>
            <a:off x="6848476" y="5136124"/>
            <a:ext cx="1919302" cy="33855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Closed research</a:t>
            </a:r>
            <a:endParaRPr lang="en-US" sz="1600" dirty="0"/>
          </a:p>
        </p:txBody>
      </p:sp>
      <p:cxnSp>
        <p:nvCxnSpPr>
          <p:cNvPr id="19" name="Connettore 2 8"/>
          <p:cNvCxnSpPr/>
          <p:nvPr/>
        </p:nvCxnSpPr>
        <p:spPr>
          <a:xfrm>
            <a:off x="3172108" y="4798619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sellaDiTesto 9"/>
          <p:cNvSpPr txBox="1"/>
          <p:nvPr/>
        </p:nvSpPr>
        <p:spPr>
          <a:xfrm>
            <a:off x="3733800" y="4645223"/>
            <a:ext cx="2000256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Data fusion</a:t>
            </a:r>
          </a:p>
        </p:txBody>
      </p:sp>
      <p:cxnSp>
        <p:nvCxnSpPr>
          <p:cNvPr id="21" name="Connettore 2 10"/>
          <p:cNvCxnSpPr/>
          <p:nvPr/>
        </p:nvCxnSpPr>
        <p:spPr>
          <a:xfrm>
            <a:off x="3143240" y="2665412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sellaDiTesto 11"/>
          <p:cNvSpPr txBox="1"/>
          <p:nvPr/>
        </p:nvSpPr>
        <p:spPr>
          <a:xfrm>
            <a:off x="3714744" y="2511623"/>
            <a:ext cx="2000256" cy="3077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Dynamic detection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09550"/>
            <a:ext cx="7620000" cy="1295400"/>
          </a:xfrm>
        </p:spPr>
        <p:txBody>
          <a:bodyPr/>
          <a:lstStyle/>
          <a:p>
            <a:r>
              <a:rPr lang="en-US" dirty="0" smtClean="0"/>
              <a:t>The Solomon Project in Brief (2008)</a:t>
            </a:r>
            <a:endParaRPr lang="en-US" sz="3200" dirty="0"/>
          </a:p>
        </p:txBody>
      </p:sp>
      <p:pic>
        <p:nvPicPr>
          <p:cNvPr id="6" name="Picture 2" descr="http://www.phoenixmasonry.org/images/King_Solom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200"/>
            <a:ext cx="563308" cy="761226"/>
          </a:xfrm>
          <a:prstGeom prst="rect">
            <a:avLst/>
          </a:prstGeom>
          <a:noFill/>
        </p:spPr>
      </p:pic>
      <p:sp>
        <p:nvSpPr>
          <p:cNvPr id="23" name="Rettangolo 5"/>
          <p:cNvSpPr/>
          <p:nvPr/>
        </p:nvSpPr>
        <p:spPr>
          <a:xfrm>
            <a:off x="304800" y="1828800"/>
            <a:ext cx="2857520" cy="128958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Copy </a:t>
            </a:r>
          </a:p>
          <a:p>
            <a:pPr algn="ctr"/>
            <a:r>
              <a:rPr lang="en-US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Detection</a:t>
            </a:r>
            <a:endParaRPr lang="en-US" sz="32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24" name="Rettangolo 6"/>
          <p:cNvSpPr/>
          <p:nvPr/>
        </p:nvSpPr>
        <p:spPr>
          <a:xfrm>
            <a:off x="304800" y="4114407"/>
            <a:ext cx="2857520" cy="126788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Applications</a:t>
            </a:r>
          </a:p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In Data Integration</a:t>
            </a:r>
            <a:endParaRPr lang="en-US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cxnSp>
        <p:nvCxnSpPr>
          <p:cNvPr id="25" name="Connettore 2 8"/>
          <p:cNvCxnSpPr/>
          <p:nvPr/>
        </p:nvCxnSpPr>
        <p:spPr>
          <a:xfrm>
            <a:off x="3143240" y="2055812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sellaDiTesto 9"/>
          <p:cNvSpPr txBox="1"/>
          <p:nvPr/>
        </p:nvSpPr>
        <p:spPr>
          <a:xfrm>
            <a:off x="3714744" y="1762780"/>
            <a:ext cx="2000256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Static detection</a:t>
            </a:r>
          </a:p>
        </p:txBody>
      </p:sp>
      <p:cxnSp>
        <p:nvCxnSpPr>
          <p:cNvPr id="27" name="Connettore 2 10"/>
          <p:cNvCxnSpPr/>
          <p:nvPr/>
        </p:nvCxnSpPr>
        <p:spPr>
          <a:xfrm>
            <a:off x="3143240" y="2439789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sellaDiTesto 11"/>
          <p:cNvSpPr txBox="1"/>
          <p:nvPr/>
        </p:nvSpPr>
        <p:spPr>
          <a:xfrm>
            <a:off x="3714744" y="2286000"/>
            <a:ext cx="2000256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Dynamic detection</a:t>
            </a:r>
          </a:p>
        </p:txBody>
      </p:sp>
      <p:sp>
        <p:nvSpPr>
          <p:cNvPr id="29" name="CasellaDiTesto 61"/>
          <p:cNvSpPr txBox="1"/>
          <p:nvPr/>
        </p:nvSpPr>
        <p:spPr>
          <a:xfrm>
            <a:off x="3733800" y="4836879"/>
            <a:ext cx="1981200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Record Linkage</a:t>
            </a:r>
            <a:endParaRPr lang="en-US" sz="1400" b="1" dirty="0"/>
          </a:p>
        </p:txBody>
      </p:sp>
      <p:sp>
        <p:nvSpPr>
          <p:cNvPr id="30" name="CasellaDiTesto 62"/>
          <p:cNvSpPr txBox="1"/>
          <p:nvPr/>
        </p:nvSpPr>
        <p:spPr>
          <a:xfrm>
            <a:off x="3733800" y="4391892"/>
            <a:ext cx="1981200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Query answering </a:t>
            </a:r>
          </a:p>
        </p:txBody>
      </p:sp>
      <p:sp>
        <p:nvSpPr>
          <p:cNvPr id="31" name="CasellaDiTesto 63"/>
          <p:cNvSpPr txBox="1"/>
          <p:nvPr/>
        </p:nvSpPr>
        <p:spPr>
          <a:xfrm>
            <a:off x="3733800" y="5267980"/>
            <a:ext cx="1981200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Source Recommendation</a:t>
            </a:r>
            <a:endParaRPr lang="en-US" sz="1400" b="1" dirty="0"/>
          </a:p>
        </p:txBody>
      </p:sp>
      <p:sp>
        <p:nvSpPr>
          <p:cNvPr id="32" name="Freccia in giù 64"/>
          <p:cNvSpPr/>
          <p:nvPr/>
        </p:nvSpPr>
        <p:spPr>
          <a:xfrm>
            <a:off x="1428728" y="3048000"/>
            <a:ext cx="642942" cy="1153573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ttangolo 68"/>
          <p:cNvSpPr/>
          <p:nvPr/>
        </p:nvSpPr>
        <p:spPr>
          <a:xfrm>
            <a:off x="6705600" y="4648200"/>
            <a:ext cx="2214546" cy="20002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n-US" b="1" u="sng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Legend</a:t>
            </a:r>
            <a:endParaRPr lang="en-US" b="1" u="sng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34" name="CasellaDiTesto 65"/>
          <p:cNvSpPr txBox="1"/>
          <p:nvPr/>
        </p:nvSpPr>
        <p:spPr>
          <a:xfrm>
            <a:off x="6862746" y="5658889"/>
            <a:ext cx="1919270" cy="33855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Ongoing research</a:t>
            </a:r>
          </a:p>
        </p:txBody>
      </p:sp>
      <p:sp>
        <p:nvSpPr>
          <p:cNvPr id="35" name="CasellaDiTesto 66"/>
          <p:cNvSpPr txBox="1"/>
          <p:nvPr/>
        </p:nvSpPr>
        <p:spPr>
          <a:xfrm>
            <a:off x="6862746" y="6192289"/>
            <a:ext cx="1919302" cy="3385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New research</a:t>
            </a:r>
            <a:endParaRPr lang="en-US" sz="1600" dirty="0"/>
          </a:p>
        </p:txBody>
      </p:sp>
      <p:sp>
        <p:nvSpPr>
          <p:cNvPr id="36" name="CasellaDiTesto 67"/>
          <p:cNvSpPr txBox="1"/>
          <p:nvPr/>
        </p:nvSpPr>
        <p:spPr>
          <a:xfrm>
            <a:off x="6848476" y="5136124"/>
            <a:ext cx="1919302" cy="33855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Closed research</a:t>
            </a:r>
            <a:endParaRPr lang="en-US" sz="1600" dirty="0"/>
          </a:p>
        </p:txBody>
      </p:sp>
      <p:cxnSp>
        <p:nvCxnSpPr>
          <p:cNvPr id="37" name="Connettore 2 8"/>
          <p:cNvCxnSpPr/>
          <p:nvPr/>
        </p:nvCxnSpPr>
        <p:spPr>
          <a:xfrm>
            <a:off x="3172108" y="4189019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2 8"/>
          <p:cNvCxnSpPr/>
          <p:nvPr/>
        </p:nvCxnSpPr>
        <p:spPr>
          <a:xfrm>
            <a:off x="3172108" y="4570019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2 8"/>
          <p:cNvCxnSpPr/>
          <p:nvPr/>
        </p:nvCxnSpPr>
        <p:spPr>
          <a:xfrm>
            <a:off x="3172108" y="496318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2 8"/>
          <p:cNvCxnSpPr/>
          <p:nvPr/>
        </p:nvCxnSpPr>
        <p:spPr>
          <a:xfrm>
            <a:off x="3172108" y="5333607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sellaDiTesto 9"/>
          <p:cNvSpPr txBox="1"/>
          <p:nvPr/>
        </p:nvSpPr>
        <p:spPr>
          <a:xfrm>
            <a:off x="3733800" y="3962400"/>
            <a:ext cx="2000256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Data fusion</a:t>
            </a:r>
          </a:p>
        </p:txBody>
      </p:sp>
      <p:sp>
        <p:nvSpPr>
          <p:cNvPr id="42" name="CasellaDiTesto 63"/>
          <p:cNvSpPr txBox="1"/>
          <p:nvPr/>
        </p:nvSpPr>
        <p:spPr>
          <a:xfrm>
            <a:off x="3733800" y="2788715"/>
            <a:ext cx="1981200" cy="3077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Opinion influence</a:t>
            </a:r>
          </a:p>
        </p:txBody>
      </p:sp>
      <p:cxnSp>
        <p:nvCxnSpPr>
          <p:cNvPr id="43" name="Connettore 2 10"/>
          <p:cNvCxnSpPr/>
          <p:nvPr/>
        </p:nvCxnSpPr>
        <p:spPr>
          <a:xfrm>
            <a:off x="3144984" y="2941115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77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09550"/>
            <a:ext cx="7620000" cy="1295400"/>
          </a:xfrm>
        </p:spPr>
        <p:txBody>
          <a:bodyPr/>
          <a:lstStyle/>
          <a:p>
            <a:r>
              <a:rPr lang="en-US" dirty="0" smtClean="0"/>
              <a:t>The Solomon Project in Brief (2009)</a:t>
            </a:r>
            <a:endParaRPr lang="en-US" sz="3200" dirty="0"/>
          </a:p>
        </p:txBody>
      </p:sp>
      <p:pic>
        <p:nvPicPr>
          <p:cNvPr id="6" name="Picture 2" descr="http://www.phoenixmasonry.org/images/King_Solom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200"/>
            <a:ext cx="563308" cy="761226"/>
          </a:xfrm>
          <a:prstGeom prst="rect">
            <a:avLst/>
          </a:prstGeom>
          <a:noFill/>
        </p:spPr>
      </p:pic>
      <p:sp>
        <p:nvSpPr>
          <p:cNvPr id="45" name="Rettangolo 5"/>
          <p:cNvSpPr/>
          <p:nvPr/>
        </p:nvSpPr>
        <p:spPr>
          <a:xfrm>
            <a:off x="304800" y="1828801"/>
            <a:ext cx="2857520" cy="10668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Copy </a:t>
            </a:r>
          </a:p>
          <a:p>
            <a:pPr algn="ctr"/>
            <a:r>
              <a:rPr lang="en-US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Detection</a:t>
            </a:r>
            <a:endParaRPr lang="en-US" sz="32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46" name="Rettangolo 6"/>
          <p:cNvSpPr/>
          <p:nvPr/>
        </p:nvSpPr>
        <p:spPr>
          <a:xfrm>
            <a:off x="304800" y="3456515"/>
            <a:ext cx="2857520" cy="126788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Applications</a:t>
            </a:r>
          </a:p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In Data Integration</a:t>
            </a:r>
            <a:endParaRPr lang="en-US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cxnSp>
        <p:nvCxnSpPr>
          <p:cNvPr id="47" name="Connettore 2 8"/>
          <p:cNvCxnSpPr/>
          <p:nvPr/>
        </p:nvCxnSpPr>
        <p:spPr>
          <a:xfrm>
            <a:off x="3143240" y="190500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asellaDiTesto 9"/>
          <p:cNvSpPr txBox="1"/>
          <p:nvPr/>
        </p:nvSpPr>
        <p:spPr>
          <a:xfrm>
            <a:off x="3714744" y="1534180"/>
            <a:ext cx="2000256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Static detection</a:t>
            </a:r>
          </a:p>
          <a:p>
            <a:r>
              <a:rPr lang="en-US" sz="1200" dirty="0" smtClean="0"/>
              <a:t>[VLDB 2009a</a:t>
            </a:r>
            <a:r>
              <a:rPr lang="en-US" sz="1400" dirty="0" smtClean="0"/>
              <a:t>]</a:t>
            </a:r>
            <a:endParaRPr lang="en-US" sz="1400" dirty="0"/>
          </a:p>
        </p:txBody>
      </p:sp>
      <p:cxnSp>
        <p:nvCxnSpPr>
          <p:cNvPr id="49" name="Connettore 2 10"/>
          <p:cNvCxnSpPr/>
          <p:nvPr/>
        </p:nvCxnSpPr>
        <p:spPr>
          <a:xfrm>
            <a:off x="3151908" y="239222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CasellaDiTesto 11"/>
          <p:cNvSpPr txBox="1"/>
          <p:nvPr/>
        </p:nvSpPr>
        <p:spPr>
          <a:xfrm>
            <a:off x="3714744" y="2133600"/>
            <a:ext cx="2000256" cy="4924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Dynamic detection</a:t>
            </a:r>
          </a:p>
          <a:p>
            <a:r>
              <a:rPr lang="en-US" sz="1200" dirty="0" smtClean="0"/>
              <a:t>[VLDB 2009b]</a:t>
            </a:r>
          </a:p>
        </p:txBody>
      </p:sp>
      <p:sp>
        <p:nvSpPr>
          <p:cNvPr id="51" name="CasellaDiTesto 61"/>
          <p:cNvSpPr txBox="1"/>
          <p:nvPr/>
        </p:nvSpPr>
        <p:spPr>
          <a:xfrm>
            <a:off x="3733800" y="4191001"/>
            <a:ext cx="1981200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Record Linkage</a:t>
            </a:r>
          </a:p>
        </p:txBody>
      </p:sp>
      <p:sp>
        <p:nvSpPr>
          <p:cNvPr id="52" name="CasellaDiTesto 62"/>
          <p:cNvSpPr txBox="1"/>
          <p:nvPr/>
        </p:nvSpPr>
        <p:spPr>
          <a:xfrm>
            <a:off x="3733800" y="3730823"/>
            <a:ext cx="1981200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Query answering</a:t>
            </a:r>
          </a:p>
        </p:txBody>
      </p:sp>
      <p:sp>
        <p:nvSpPr>
          <p:cNvPr id="53" name="CasellaDiTesto 63"/>
          <p:cNvSpPr txBox="1"/>
          <p:nvPr/>
        </p:nvSpPr>
        <p:spPr>
          <a:xfrm>
            <a:off x="3733800" y="4724401"/>
            <a:ext cx="1981200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Source Recommendation</a:t>
            </a:r>
          </a:p>
        </p:txBody>
      </p:sp>
      <p:sp>
        <p:nvSpPr>
          <p:cNvPr id="54" name="Freccia in giù 64"/>
          <p:cNvSpPr/>
          <p:nvPr/>
        </p:nvSpPr>
        <p:spPr>
          <a:xfrm>
            <a:off x="1428728" y="2895600"/>
            <a:ext cx="642942" cy="609601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ttangolo 68"/>
          <p:cNvSpPr/>
          <p:nvPr/>
        </p:nvSpPr>
        <p:spPr>
          <a:xfrm>
            <a:off x="6705600" y="4648200"/>
            <a:ext cx="2214546" cy="1981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n-US" b="1" u="sng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Legend</a:t>
            </a:r>
            <a:endParaRPr lang="en-US" b="1" u="sng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56" name="CasellaDiTesto 65"/>
          <p:cNvSpPr txBox="1"/>
          <p:nvPr/>
        </p:nvSpPr>
        <p:spPr>
          <a:xfrm>
            <a:off x="6862746" y="5658889"/>
            <a:ext cx="1919270" cy="33855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Ongoing research</a:t>
            </a:r>
          </a:p>
        </p:txBody>
      </p:sp>
      <p:sp>
        <p:nvSpPr>
          <p:cNvPr id="57" name="CasellaDiTesto 66"/>
          <p:cNvSpPr txBox="1"/>
          <p:nvPr/>
        </p:nvSpPr>
        <p:spPr>
          <a:xfrm>
            <a:off x="6862746" y="6192289"/>
            <a:ext cx="1919302" cy="3385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New research</a:t>
            </a:r>
            <a:endParaRPr lang="en-US" sz="1600" dirty="0"/>
          </a:p>
        </p:txBody>
      </p:sp>
      <p:sp>
        <p:nvSpPr>
          <p:cNvPr id="58" name="CasellaDiTesto 67"/>
          <p:cNvSpPr txBox="1"/>
          <p:nvPr/>
        </p:nvSpPr>
        <p:spPr>
          <a:xfrm>
            <a:off x="6848476" y="5136124"/>
            <a:ext cx="1919302" cy="33855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Closed research</a:t>
            </a:r>
            <a:endParaRPr lang="en-US" sz="1600" dirty="0"/>
          </a:p>
        </p:txBody>
      </p:sp>
      <p:cxnSp>
        <p:nvCxnSpPr>
          <p:cNvPr id="59" name="Connettore 2 8"/>
          <p:cNvCxnSpPr/>
          <p:nvPr/>
        </p:nvCxnSpPr>
        <p:spPr>
          <a:xfrm>
            <a:off x="3172108" y="350322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ttore 2 8"/>
          <p:cNvCxnSpPr/>
          <p:nvPr/>
        </p:nvCxnSpPr>
        <p:spPr>
          <a:xfrm>
            <a:off x="3172108" y="388422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ttore 2 8"/>
          <p:cNvCxnSpPr/>
          <p:nvPr/>
        </p:nvCxnSpPr>
        <p:spPr>
          <a:xfrm>
            <a:off x="3172108" y="4277381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ttore 2 8"/>
          <p:cNvCxnSpPr/>
          <p:nvPr/>
        </p:nvCxnSpPr>
        <p:spPr>
          <a:xfrm>
            <a:off x="3172108" y="4647808"/>
            <a:ext cx="561692" cy="152793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CasellaDiTesto 9"/>
          <p:cNvSpPr txBox="1"/>
          <p:nvPr/>
        </p:nvSpPr>
        <p:spPr>
          <a:xfrm>
            <a:off x="3714744" y="3067417"/>
            <a:ext cx="2000256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Data fusion</a:t>
            </a:r>
          </a:p>
          <a:p>
            <a:r>
              <a:rPr lang="en-US" sz="1200" dirty="0" smtClean="0"/>
              <a:t>[VLDB 2009a</a:t>
            </a:r>
            <a:r>
              <a:rPr lang="en-US" sz="1400" dirty="0" smtClean="0"/>
              <a:t>]</a:t>
            </a:r>
            <a:endParaRPr lang="en-US" sz="1400" dirty="0"/>
          </a:p>
        </p:txBody>
      </p:sp>
      <p:cxnSp>
        <p:nvCxnSpPr>
          <p:cNvPr id="64" name="Connettore 2 8"/>
          <p:cNvCxnSpPr/>
          <p:nvPr/>
        </p:nvCxnSpPr>
        <p:spPr>
          <a:xfrm>
            <a:off x="5753096" y="1820009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CasellaDiTesto 9"/>
          <p:cNvSpPr txBox="1"/>
          <p:nvPr/>
        </p:nvSpPr>
        <p:spPr>
          <a:xfrm>
            <a:off x="6324600" y="1676400"/>
            <a:ext cx="2000256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Global detection</a:t>
            </a:r>
          </a:p>
        </p:txBody>
      </p:sp>
      <p:sp>
        <p:nvSpPr>
          <p:cNvPr id="66" name="Parentesi graffa chiusa 15"/>
          <p:cNvSpPr/>
          <p:nvPr/>
        </p:nvSpPr>
        <p:spPr>
          <a:xfrm>
            <a:off x="5715000" y="3429001"/>
            <a:ext cx="609600" cy="685800"/>
          </a:xfrm>
          <a:prstGeom prst="rightBrace">
            <a:avLst>
              <a:gd name="adj1" fmla="val 8333"/>
              <a:gd name="adj2" fmla="val 5003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CasellaDiTesto 16"/>
          <p:cNvSpPr txBox="1"/>
          <p:nvPr/>
        </p:nvSpPr>
        <p:spPr>
          <a:xfrm>
            <a:off x="6324600" y="3654623"/>
            <a:ext cx="1981200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Online fusion</a:t>
            </a:r>
            <a:endParaRPr lang="en-US" sz="1400" b="1" dirty="0"/>
          </a:p>
        </p:txBody>
      </p:sp>
      <p:sp>
        <p:nvSpPr>
          <p:cNvPr id="68" name="Rettangolo 6"/>
          <p:cNvSpPr/>
          <p:nvPr/>
        </p:nvSpPr>
        <p:spPr>
          <a:xfrm>
            <a:off x="304800" y="5361515"/>
            <a:ext cx="2857520" cy="119168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Explanation &amp;</a:t>
            </a:r>
          </a:p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Visualization</a:t>
            </a:r>
            <a:endParaRPr lang="en-US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69" name="Freccia in giù 64"/>
          <p:cNvSpPr/>
          <p:nvPr/>
        </p:nvSpPr>
        <p:spPr>
          <a:xfrm>
            <a:off x="1428728" y="4724400"/>
            <a:ext cx="642942" cy="685800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CasellaDiTesto 63"/>
          <p:cNvSpPr txBox="1"/>
          <p:nvPr/>
        </p:nvSpPr>
        <p:spPr>
          <a:xfrm>
            <a:off x="3733800" y="6324601"/>
            <a:ext cx="1981200" cy="3077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User feedback</a:t>
            </a:r>
          </a:p>
        </p:txBody>
      </p:sp>
      <p:sp>
        <p:nvSpPr>
          <p:cNvPr id="71" name="CasellaDiTesto 63"/>
          <p:cNvSpPr txBox="1"/>
          <p:nvPr/>
        </p:nvSpPr>
        <p:spPr>
          <a:xfrm>
            <a:off x="3733800" y="5903679"/>
            <a:ext cx="1981200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Explanation</a:t>
            </a:r>
          </a:p>
        </p:txBody>
      </p:sp>
      <p:sp>
        <p:nvSpPr>
          <p:cNvPr id="72" name="CasellaDiTesto 11"/>
          <p:cNvSpPr txBox="1"/>
          <p:nvPr/>
        </p:nvSpPr>
        <p:spPr>
          <a:xfrm>
            <a:off x="3733800" y="5483423"/>
            <a:ext cx="2000256" cy="3077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Visualization</a:t>
            </a:r>
          </a:p>
        </p:txBody>
      </p:sp>
      <p:sp>
        <p:nvSpPr>
          <p:cNvPr id="73" name="CasellaDiTesto 63"/>
          <p:cNvSpPr txBox="1"/>
          <p:nvPr/>
        </p:nvSpPr>
        <p:spPr>
          <a:xfrm>
            <a:off x="3733800" y="2667000"/>
            <a:ext cx="1981200" cy="3077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Opinion influence</a:t>
            </a:r>
          </a:p>
        </p:txBody>
      </p:sp>
      <p:cxnSp>
        <p:nvCxnSpPr>
          <p:cNvPr id="74" name="Connettore 2 10"/>
          <p:cNvCxnSpPr/>
          <p:nvPr/>
        </p:nvCxnSpPr>
        <p:spPr>
          <a:xfrm>
            <a:off x="3144984" y="281940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ttore 2 8"/>
          <p:cNvCxnSpPr/>
          <p:nvPr/>
        </p:nvCxnSpPr>
        <p:spPr>
          <a:xfrm>
            <a:off x="3163456" y="5620328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ttore 2 8"/>
          <p:cNvCxnSpPr/>
          <p:nvPr/>
        </p:nvCxnSpPr>
        <p:spPr>
          <a:xfrm>
            <a:off x="3162296" y="609600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ttore 2 8"/>
          <p:cNvCxnSpPr/>
          <p:nvPr/>
        </p:nvCxnSpPr>
        <p:spPr>
          <a:xfrm>
            <a:off x="3162296" y="6474688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09550"/>
            <a:ext cx="7620000" cy="1295400"/>
          </a:xfrm>
        </p:spPr>
        <p:txBody>
          <a:bodyPr/>
          <a:lstStyle/>
          <a:p>
            <a:r>
              <a:rPr lang="en-US" dirty="0" smtClean="0"/>
              <a:t>The Solomon Project in Brief (2010)</a:t>
            </a:r>
            <a:endParaRPr lang="en-US" sz="3200" dirty="0"/>
          </a:p>
        </p:txBody>
      </p:sp>
      <p:pic>
        <p:nvPicPr>
          <p:cNvPr id="6" name="Picture 2" descr="http://www.phoenixmasonry.org/images/King_Solom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200"/>
            <a:ext cx="563308" cy="761226"/>
          </a:xfrm>
          <a:prstGeom prst="rect">
            <a:avLst/>
          </a:prstGeom>
          <a:noFill/>
        </p:spPr>
      </p:pic>
      <p:sp>
        <p:nvSpPr>
          <p:cNvPr id="23" name="Rectangle 22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ttangolo 5"/>
          <p:cNvSpPr/>
          <p:nvPr/>
        </p:nvSpPr>
        <p:spPr>
          <a:xfrm>
            <a:off x="304800" y="1828801"/>
            <a:ext cx="2857520" cy="10668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Copy </a:t>
            </a:r>
          </a:p>
          <a:p>
            <a:pPr algn="ctr"/>
            <a:r>
              <a:rPr lang="en-US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Detection</a:t>
            </a:r>
            <a:endParaRPr lang="en-US" sz="32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25" name="Rettangolo 6"/>
          <p:cNvSpPr/>
          <p:nvPr/>
        </p:nvSpPr>
        <p:spPr>
          <a:xfrm>
            <a:off x="304800" y="3456515"/>
            <a:ext cx="2857520" cy="126788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Applications</a:t>
            </a:r>
          </a:p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In Data Integration</a:t>
            </a:r>
            <a:endParaRPr lang="en-US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cxnSp>
        <p:nvCxnSpPr>
          <p:cNvPr id="26" name="Connettore 2 8"/>
          <p:cNvCxnSpPr/>
          <p:nvPr/>
        </p:nvCxnSpPr>
        <p:spPr>
          <a:xfrm>
            <a:off x="3143240" y="190500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sellaDiTesto 9"/>
          <p:cNvSpPr txBox="1"/>
          <p:nvPr/>
        </p:nvSpPr>
        <p:spPr>
          <a:xfrm>
            <a:off x="3714744" y="1534180"/>
            <a:ext cx="2000256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Static detection</a:t>
            </a:r>
          </a:p>
          <a:p>
            <a:r>
              <a:rPr lang="en-US" sz="1200" dirty="0" smtClean="0"/>
              <a:t>[VLDB 2009a</a:t>
            </a:r>
            <a:r>
              <a:rPr lang="en-US" sz="1400" dirty="0" smtClean="0"/>
              <a:t>]</a:t>
            </a:r>
            <a:endParaRPr lang="en-US" sz="1400" dirty="0"/>
          </a:p>
        </p:txBody>
      </p:sp>
      <p:cxnSp>
        <p:nvCxnSpPr>
          <p:cNvPr id="28" name="Connettore 2 10"/>
          <p:cNvCxnSpPr/>
          <p:nvPr/>
        </p:nvCxnSpPr>
        <p:spPr>
          <a:xfrm>
            <a:off x="3151908" y="239222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sellaDiTesto 11"/>
          <p:cNvSpPr txBox="1"/>
          <p:nvPr/>
        </p:nvSpPr>
        <p:spPr>
          <a:xfrm>
            <a:off x="3714744" y="2133600"/>
            <a:ext cx="2000256" cy="4924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Dynamic detection</a:t>
            </a:r>
          </a:p>
          <a:p>
            <a:r>
              <a:rPr lang="en-US" sz="1200" dirty="0" smtClean="0"/>
              <a:t>[VLDB 2009b]</a:t>
            </a:r>
          </a:p>
        </p:txBody>
      </p:sp>
      <p:sp>
        <p:nvSpPr>
          <p:cNvPr id="30" name="CasellaDiTesto 61"/>
          <p:cNvSpPr txBox="1"/>
          <p:nvPr/>
        </p:nvSpPr>
        <p:spPr>
          <a:xfrm>
            <a:off x="3733800" y="4191001"/>
            <a:ext cx="1981200" cy="4924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Record Linkage</a:t>
            </a:r>
          </a:p>
          <a:p>
            <a:r>
              <a:rPr lang="en-US" sz="1200" dirty="0" smtClean="0"/>
              <a:t>[VLDB 2010b]</a:t>
            </a:r>
          </a:p>
        </p:txBody>
      </p:sp>
      <p:sp>
        <p:nvSpPr>
          <p:cNvPr id="31" name="CasellaDiTesto 62"/>
          <p:cNvSpPr txBox="1"/>
          <p:nvPr/>
        </p:nvSpPr>
        <p:spPr>
          <a:xfrm>
            <a:off x="3733800" y="3730823"/>
            <a:ext cx="1981200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Query answering</a:t>
            </a:r>
          </a:p>
        </p:txBody>
      </p:sp>
      <p:sp>
        <p:nvSpPr>
          <p:cNvPr id="32" name="CasellaDiTesto 63"/>
          <p:cNvSpPr txBox="1"/>
          <p:nvPr/>
        </p:nvSpPr>
        <p:spPr>
          <a:xfrm>
            <a:off x="3733800" y="4724401"/>
            <a:ext cx="1981200" cy="52322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Source Recommendation</a:t>
            </a:r>
          </a:p>
        </p:txBody>
      </p:sp>
      <p:sp>
        <p:nvSpPr>
          <p:cNvPr id="33" name="Freccia in giù 64"/>
          <p:cNvSpPr/>
          <p:nvPr/>
        </p:nvSpPr>
        <p:spPr>
          <a:xfrm>
            <a:off x="1428728" y="2895600"/>
            <a:ext cx="642942" cy="609601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ttangolo 68"/>
          <p:cNvSpPr/>
          <p:nvPr/>
        </p:nvSpPr>
        <p:spPr>
          <a:xfrm>
            <a:off x="6705600" y="4648200"/>
            <a:ext cx="2214546" cy="1981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n-US" b="1" u="sng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Legend</a:t>
            </a:r>
            <a:endParaRPr lang="en-US" b="1" u="sng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35" name="CasellaDiTesto 65"/>
          <p:cNvSpPr txBox="1"/>
          <p:nvPr/>
        </p:nvSpPr>
        <p:spPr>
          <a:xfrm>
            <a:off x="6862746" y="5658889"/>
            <a:ext cx="1919270" cy="33855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Ongoing research</a:t>
            </a:r>
          </a:p>
        </p:txBody>
      </p:sp>
      <p:sp>
        <p:nvSpPr>
          <p:cNvPr id="36" name="CasellaDiTesto 66"/>
          <p:cNvSpPr txBox="1"/>
          <p:nvPr/>
        </p:nvSpPr>
        <p:spPr>
          <a:xfrm>
            <a:off x="6862746" y="6192289"/>
            <a:ext cx="1919302" cy="3385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New research</a:t>
            </a:r>
            <a:endParaRPr lang="en-US" sz="1600" dirty="0"/>
          </a:p>
        </p:txBody>
      </p:sp>
      <p:sp>
        <p:nvSpPr>
          <p:cNvPr id="37" name="CasellaDiTesto 67"/>
          <p:cNvSpPr txBox="1"/>
          <p:nvPr/>
        </p:nvSpPr>
        <p:spPr>
          <a:xfrm>
            <a:off x="6848476" y="5136124"/>
            <a:ext cx="1919302" cy="33855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Closed research</a:t>
            </a:r>
            <a:endParaRPr lang="en-US" sz="1600" dirty="0"/>
          </a:p>
        </p:txBody>
      </p:sp>
      <p:cxnSp>
        <p:nvCxnSpPr>
          <p:cNvPr id="38" name="Connettore 2 8"/>
          <p:cNvCxnSpPr/>
          <p:nvPr/>
        </p:nvCxnSpPr>
        <p:spPr>
          <a:xfrm>
            <a:off x="3172108" y="350322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2 8"/>
          <p:cNvCxnSpPr/>
          <p:nvPr/>
        </p:nvCxnSpPr>
        <p:spPr>
          <a:xfrm>
            <a:off x="3172108" y="388422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2 8"/>
          <p:cNvCxnSpPr/>
          <p:nvPr/>
        </p:nvCxnSpPr>
        <p:spPr>
          <a:xfrm>
            <a:off x="3172108" y="4277381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8"/>
          <p:cNvCxnSpPr/>
          <p:nvPr/>
        </p:nvCxnSpPr>
        <p:spPr>
          <a:xfrm>
            <a:off x="3172108" y="4647808"/>
            <a:ext cx="561692" cy="152793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CasellaDiTesto 9"/>
          <p:cNvSpPr txBox="1"/>
          <p:nvPr/>
        </p:nvSpPr>
        <p:spPr>
          <a:xfrm>
            <a:off x="3714744" y="3067417"/>
            <a:ext cx="2000256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Data fusion</a:t>
            </a:r>
          </a:p>
          <a:p>
            <a:r>
              <a:rPr lang="en-US" sz="1200" dirty="0" smtClean="0"/>
              <a:t>[VLDB 2009a</a:t>
            </a:r>
            <a:r>
              <a:rPr lang="en-US" sz="1400" dirty="0" smtClean="0"/>
              <a:t>]</a:t>
            </a:r>
            <a:endParaRPr lang="en-US" sz="1400" dirty="0"/>
          </a:p>
        </p:txBody>
      </p:sp>
      <p:cxnSp>
        <p:nvCxnSpPr>
          <p:cNvPr id="43" name="Connettore 2 8"/>
          <p:cNvCxnSpPr/>
          <p:nvPr/>
        </p:nvCxnSpPr>
        <p:spPr>
          <a:xfrm>
            <a:off x="5753096" y="1817032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CasellaDiTesto 9"/>
          <p:cNvSpPr txBox="1"/>
          <p:nvPr/>
        </p:nvSpPr>
        <p:spPr>
          <a:xfrm>
            <a:off x="6324600" y="1524000"/>
            <a:ext cx="2000256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Global detection</a:t>
            </a:r>
          </a:p>
          <a:p>
            <a:r>
              <a:rPr lang="en-US" sz="1200" dirty="0" smtClean="0"/>
              <a:t>[VLDB 2010a</a:t>
            </a:r>
            <a:r>
              <a:rPr lang="en-US" sz="1400" dirty="0" smtClean="0"/>
              <a:t>]</a:t>
            </a:r>
            <a:endParaRPr lang="en-US" sz="1400" dirty="0"/>
          </a:p>
        </p:txBody>
      </p:sp>
      <p:sp>
        <p:nvSpPr>
          <p:cNvPr id="45" name="Parentesi graffa chiusa 15"/>
          <p:cNvSpPr/>
          <p:nvPr/>
        </p:nvSpPr>
        <p:spPr>
          <a:xfrm>
            <a:off x="5715000" y="3429001"/>
            <a:ext cx="609600" cy="685800"/>
          </a:xfrm>
          <a:prstGeom prst="rightBrace">
            <a:avLst>
              <a:gd name="adj1" fmla="val 8333"/>
              <a:gd name="adj2" fmla="val 5003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CasellaDiTesto 16"/>
          <p:cNvSpPr txBox="1"/>
          <p:nvPr/>
        </p:nvSpPr>
        <p:spPr>
          <a:xfrm>
            <a:off x="6324600" y="3654623"/>
            <a:ext cx="1981200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Online fusion</a:t>
            </a:r>
            <a:endParaRPr lang="en-US" sz="1400" b="1" dirty="0"/>
          </a:p>
        </p:txBody>
      </p:sp>
      <p:sp>
        <p:nvSpPr>
          <p:cNvPr id="47" name="Rettangolo 6"/>
          <p:cNvSpPr/>
          <p:nvPr/>
        </p:nvSpPr>
        <p:spPr>
          <a:xfrm>
            <a:off x="304800" y="5361515"/>
            <a:ext cx="2857520" cy="119168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Explanation &amp;</a:t>
            </a:r>
          </a:p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Visualization</a:t>
            </a:r>
            <a:endParaRPr lang="en-US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48" name="Freccia in giù 64"/>
          <p:cNvSpPr/>
          <p:nvPr/>
        </p:nvSpPr>
        <p:spPr>
          <a:xfrm>
            <a:off x="1428728" y="4724400"/>
            <a:ext cx="642942" cy="685800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CasellaDiTesto 63"/>
          <p:cNvSpPr txBox="1"/>
          <p:nvPr/>
        </p:nvSpPr>
        <p:spPr>
          <a:xfrm>
            <a:off x="3733800" y="6324601"/>
            <a:ext cx="1981200" cy="3077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User feedback</a:t>
            </a:r>
          </a:p>
        </p:txBody>
      </p:sp>
      <p:sp>
        <p:nvSpPr>
          <p:cNvPr id="50" name="CasellaDiTesto 63"/>
          <p:cNvSpPr txBox="1"/>
          <p:nvPr/>
        </p:nvSpPr>
        <p:spPr>
          <a:xfrm>
            <a:off x="3733800" y="5940624"/>
            <a:ext cx="1981200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Explanation</a:t>
            </a:r>
          </a:p>
        </p:txBody>
      </p:sp>
      <p:sp>
        <p:nvSpPr>
          <p:cNvPr id="51" name="CasellaDiTesto 11"/>
          <p:cNvSpPr txBox="1"/>
          <p:nvPr/>
        </p:nvSpPr>
        <p:spPr>
          <a:xfrm>
            <a:off x="3733800" y="5334001"/>
            <a:ext cx="2000256" cy="4924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Visualization</a:t>
            </a:r>
          </a:p>
          <a:p>
            <a:r>
              <a:rPr lang="en-US" sz="1200" dirty="0" smtClean="0"/>
              <a:t>[VLDB 2010 demo]</a:t>
            </a:r>
          </a:p>
        </p:txBody>
      </p:sp>
      <p:sp>
        <p:nvSpPr>
          <p:cNvPr id="52" name="CasellaDiTesto 63"/>
          <p:cNvSpPr txBox="1"/>
          <p:nvPr/>
        </p:nvSpPr>
        <p:spPr>
          <a:xfrm>
            <a:off x="3733800" y="2667000"/>
            <a:ext cx="1981200" cy="3077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Opinion influence</a:t>
            </a:r>
          </a:p>
        </p:txBody>
      </p:sp>
      <p:cxnSp>
        <p:nvCxnSpPr>
          <p:cNvPr id="53" name="Connettore 2 10"/>
          <p:cNvCxnSpPr/>
          <p:nvPr/>
        </p:nvCxnSpPr>
        <p:spPr>
          <a:xfrm>
            <a:off x="3144984" y="281940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2 8"/>
          <p:cNvCxnSpPr/>
          <p:nvPr/>
        </p:nvCxnSpPr>
        <p:spPr>
          <a:xfrm>
            <a:off x="3163456" y="5620328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ttore 2 8"/>
          <p:cNvCxnSpPr/>
          <p:nvPr/>
        </p:nvCxnSpPr>
        <p:spPr>
          <a:xfrm>
            <a:off x="3162296" y="609600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2 8"/>
          <p:cNvCxnSpPr/>
          <p:nvPr/>
        </p:nvCxnSpPr>
        <p:spPr>
          <a:xfrm>
            <a:off x="3162296" y="6474688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Picture 2" descr="http://www.petersommer.com/galleryimages/alexander/Alexander-Sarcophagus-Detai.jpg"/>
          <p:cNvPicPr>
            <a:picLocks noChangeAspect="1" noChangeArrowheads="1"/>
          </p:cNvPicPr>
          <p:nvPr/>
        </p:nvPicPr>
        <p:blipFill>
          <a:blip r:embed="rId3" cstate="print"/>
          <a:srcRect l="1782" r="13017" b="43307"/>
          <a:stretch>
            <a:fillRect/>
          </a:stretch>
        </p:blipFill>
        <p:spPr bwMode="auto">
          <a:xfrm>
            <a:off x="5562600" y="4675908"/>
            <a:ext cx="609600" cy="609600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09550"/>
            <a:ext cx="7620000" cy="1295400"/>
          </a:xfrm>
        </p:spPr>
        <p:txBody>
          <a:bodyPr/>
          <a:lstStyle/>
          <a:p>
            <a:r>
              <a:rPr lang="en-US" dirty="0" smtClean="0"/>
              <a:t>The Solomon Project in Brief (2011)</a:t>
            </a:r>
            <a:endParaRPr lang="en-US" sz="3200" dirty="0"/>
          </a:p>
        </p:txBody>
      </p:sp>
      <p:pic>
        <p:nvPicPr>
          <p:cNvPr id="6" name="Picture 2" descr="http://www.phoenixmasonry.org/images/King_Solom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200"/>
            <a:ext cx="563308" cy="761226"/>
          </a:xfrm>
          <a:prstGeom prst="rect">
            <a:avLst/>
          </a:prstGeom>
          <a:noFill/>
        </p:spPr>
      </p:pic>
      <p:sp>
        <p:nvSpPr>
          <p:cNvPr id="23" name="Rectangle 22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ttangolo 5"/>
          <p:cNvSpPr/>
          <p:nvPr/>
        </p:nvSpPr>
        <p:spPr>
          <a:xfrm>
            <a:off x="304800" y="1828801"/>
            <a:ext cx="2857520" cy="10668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Copy </a:t>
            </a:r>
          </a:p>
          <a:p>
            <a:pPr algn="ctr"/>
            <a:r>
              <a:rPr lang="en-US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Detection</a:t>
            </a:r>
            <a:endParaRPr lang="en-US" sz="32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04800" y="3456515"/>
            <a:ext cx="2857520" cy="126788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Applications</a:t>
            </a:r>
          </a:p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In Data Integration</a:t>
            </a:r>
            <a:endParaRPr lang="en-US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cxnSp>
        <p:nvCxnSpPr>
          <p:cNvPr id="8" name="Connettore 2 8"/>
          <p:cNvCxnSpPr/>
          <p:nvPr/>
        </p:nvCxnSpPr>
        <p:spPr>
          <a:xfrm>
            <a:off x="3143240" y="190500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9"/>
          <p:cNvSpPr txBox="1"/>
          <p:nvPr/>
        </p:nvSpPr>
        <p:spPr>
          <a:xfrm>
            <a:off x="3714744" y="1534180"/>
            <a:ext cx="2000256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Static detection</a:t>
            </a:r>
          </a:p>
          <a:p>
            <a:r>
              <a:rPr lang="en-US" sz="1200" dirty="0" smtClean="0"/>
              <a:t>[VLDB 2009a</a:t>
            </a:r>
            <a:r>
              <a:rPr lang="en-US" sz="1400" dirty="0" smtClean="0"/>
              <a:t>]</a:t>
            </a:r>
            <a:endParaRPr lang="en-US" sz="1400" dirty="0"/>
          </a:p>
        </p:txBody>
      </p:sp>
      <p:cxnSp>
        <p:nvCxnSpPr>
          <p:cNvPr id="10" name="Connettore 2 10"/>
          <p:cNvCxnSpPr/>
          <p:nvPr/>
        </p:nvCxnSpPr>
        <p:spPr>
          <a:xfrm>
            <a:off x="3151908" y="239222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1"/>
          <p:cNvSpPr txBox="1"/>
          <p:nvPr/>
        </p:nvSpPr>
        <p:spPr>
          <a:xfrm>
            <a:off x="3714744" y="2133600"/>
            <a:ext cx="2000256" cy="4924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Dynamic detection</a:t>
            </a:r>
          </a:p>
          <a:p>
            <a:r>
              <a:rPr lang="en-US" sz="1200" dirty="0" smtClean="0"/>
              <a:t>[VLDB 2009b]</a:t>
            </a:r>
          </a:p>
        </p:txBody>
      </p:sp>
      <p:sp>
        <p:nvSpPr>
          <p:cNvPr id="12" name="CasellaDiTesto 61"/>
          <p:cNvSpPr txBox="1"/>
          <p:nvPr/>
        </p:nvSpPr>
        <p:spPr>
          <a:xfrm>
            <a:off x="3733800" y="4191001"/>
            <a:ext cx="1981200" cy="4924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Record Linkage</a:t>
            </a:r>
          </a:p>
          <a:p>
            <a:r>
              <a:rPr lang="en-US" sz="1200" dirty="0" smtClean="0"/>
              <a:t>[VLDB 2010b]</a:t>
            </a:r>
          </a:p>
        </p:txBody>
      </p:sp>
      <p:sp>
        <p:nvSpPr>
          <p:cNvPr id="13" name="CasellaDiTesto 62"/>
          <p:cNvSpPr txBox="1"/>
          <p:nvPr/>
        </p:nvSpPr>
        <p:spPr>
          <a:xfrm>
            <a:off x="3733800" y="3657601"/>
            <a:ext cx="1981200" cy="4924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Query answering</a:t>
            </a:r>
          </a:p>
          <a:p>
            <a:r>
              <a:rPr lang="en-US" sz="1200" dirty="0" smtClean="0"/>
              <a:t>[EDBT 2011] </a:t>
            </a:r>
          </a:p>
        </p:txBody>
      </p:sp>
      <p:sp>
        <p:nvSpPr>
          <p:cNvPr id="14" name="CasellaDiTesto 63"/>
          <p:cNvSpPr txBox="1"/>
          <p:nvPr/>
        </p:nvSpPr>
        <p:spPr>
          <a:xfrm>
            <a:off x="3733800" y="4724401"/>
            <a:ext cx="1981200" cy="52322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Source Recommendation</a:t>
            </a:r>
          </a:p>
        </p:txBody>
      </p:sp>
      <p:sp>
        <p:nvSpPr>
          <p:cNvPr id="15" name="Freccia in giù 64"/>
          <p:cNvSpPr/>
          <p:nvPr/>
        </p:nvSpPr>
        <p:spPr>
          <a:xfrm>
            <a:off x="1428728" y="2895600"/>
            <a:ext cx="642942" cy="609601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ttangolo 68"/>
          <p:cNvSpPr/>
          <p:nvPr/>
        </p:nvSpPr>
        <p:spPr>
          <a:xfrm>
            <a:off x="6705600" y="4648200"/>
            <a:ext cx="2214546" cy="1981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n-US" b="1" u="sng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Legend</a:t>
            </a:r>
            <a:endParaRPr lang="en-US" b="1" u="sng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17" name="CasellaDiTesto 65"/>
          <p:cNvSpPr txBox="1"/>
          <p:nvPr/>
        </p:nvSpPr>
        <p:spPr>
          <a:xfrm>
            <a:off x="6862746" y="5658889"/>
            <a:ext cx="1919270" cy="33855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Ongoing research</a:t>
            </a:r>
          </a:p>
        </p:txBody>
      </p:sp>
      <p:sp>
        <p:nvSpPr>
          <p:cNvPr id="18" name="CasellaDiTesto 66"/>
          <p:cNvSpPr txBox="1"/>
          <p:nvPr/>
        </p:nvSpPr>
        <p:spPr>
          <a:xfrm>
            <a:off x="6862746" y="6192289"/>
            <a:ext cx="1919302" cy="3385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New research</a:t>
            </a:r>
            <a:endParaRPr lang="en-US" sz="1600" dirty="0"/>
          </a:p>
        </p:txBody>
      </p:sp>
      <p:sp>
        <p:nvSpPr>
          <p:cNvPr id="19" name="CasellaDiTesto 67"/>
          <p:cNvSpPr txBox="1"/>
          <p:nvPr/>
        </p:nvSpPr>
        <p:spPr>
          <a:xfrm>
            <a:off x="6848476" y="5136124"/>
            <a:ext cx="1919302" cy="33855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Closed research</a:t>
            </a:r>
            <a:endParaRPr lang="en-US" sz="1600" dirty="0"/>
          </a:p>
        </p:txBody>
      </p:sp>
      <p:cxnSp>
        <p:nvCxnSpPr>
          <p:cNvPr id="20" name="Connettore 2 8"/>
          <p:cNvCxnSpPr/>
          <p:nvPr/>
        </p:nvCxnSpPr>
        <p:spPr>
          <a:xfrm>
            <a:off x="3172108" y="350322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8"/>
          <p:cNvCxnSpPr/>
          <p:nvPr/>
        </p:nvCxnSpPr>
        <p:spPr>
          <a:xfrm>
            <a:off x="3172108" y="388422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8"/>
          <p:cNvCxnSpPr/>
          <p:nvPr/>
        </p:nvCxnSpPr>
        <p:spPr>
          <a:xfrm>
            <a:off x="3172108" y="4277381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8"/>
          <p:cNvCxnSpPr/>
          <p:nvPr/>
        </p:nvCxnSpPr>
        <p:spPr>
          <a:xfrm>
            <a:off x="3172108" y="4647808"/>
            <a:ext cx="561692" cy="152793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sellaDiTesto 9"/>
          <p:cNvSpPr txBox="1"/>
          <p:nvPr/>
        </p:nvSpPr>
        <p:spPr>
          <a:xfrm>
            <a:off x="3714744" y="3088957"/>
            <a:ext cx="2000256" cy="49244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Data fusion</a:t>
            </a:r>
          </a:p>
          <a:p>
            <a:r>
              <a:rPr lang="en-US" sz="1200" dirty="0" smtClean="0"/>
              <a:t>[VLDB 2009a]</a:t>
            </a:r>
          </a:p>
        </p:txBody>
      </p:sp>
      <p:cxnSp>
        <p:nvCxnSpPr>
          <p:cNvPr id="26" name="Connettore 2 8"/>
          <p:cNvCxnSpPr/>
          <p:nvPr/>
        </p:nvCxnSpPr>
        <p:spPr>
          <a:xfrm>
            <a:off x="5753096" y="1817032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sellaDiTesto 9"/>
          <p:cNvSpPr txBox="1"/>
          <p:nvPr/>
        </p:nvSpPr>
        <p:spPr>
          <a:xfrm>
            <a:off x="6324600" y="1524000"/>
            <a:ext cx="2000256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Global detection</a:t>
            </a:r>
          </a:p>
          <a:p>
            <a:r>
              <a:rPr lang="en-US" sz="1200" dirty="0" smtClean="0"/>
              <a:t>[VLDB 2010a</a:t>
            </a:r>
            <a:r>
              <a:rPr lang="en-US" sz="1400" dirty="0" smtClean="0"/>
              <a:t>]</a:t>
            </a:r>
            <a:endParaRPr lang="en-US" sz="1400" dirty="0"/>
          </a:p>
        </p:txBody>
      </p:sp>
      <p:sp>
        <p:nvSpPr>
          <p:cNvPr id="28" name="Parentesi graffa chiusa 15"/>
          <p:cNvSpPr/>
          <p:nvPr/>
        </p:nvSpPr>
        <p:spPr>
          <a:xfrm>
            <a:off x="5715000" y="3429001"/>
            <a:ext cx="609600" cy="685800"/>
          </a:xfrm>
          <a:prstGeom prst="rightBrace">
            <a:avLst>
              <a:gd name="adj1" fmla="val 8333"/>
              <a:gd name="adj2" fmla="val 5003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CasellaDiTesto 16"/>
          <p:cNvSpPr txBox="1"/>
          <p:nvPr/>
        </p:nvSpPr>
        <p:spPr>
          <a:xfrm>
            <a:off x="6324600" y="3505201"/>
            <a:ext cx="1981200" cy="49244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Online fusion</a:t>
            </a:r>
            <a:endParaRPr lang="en-US" sz="1400" b="1" dirty="0"/>
          </a:p>
          <a:p>
            <a:r>
              <a:rPr lang="en-US" sz="1200" dirty="0" smtClean="0"/>
              <a:t>[VLDB 2011]</a:t>
            </a:r>
          </a:p>
        </p:txBody>
      </p:sp>
      <p:cxnSp>
        <p:nvCxnSpPr>
          <p:cNvPr id="30" name="Connettore 2 8"/>
          <p:cNvCxnSpPr/>
          <p:nvPr/>
        </p:nvCxnSpPr>
        <p:spPr>
          <a:xfrm>
            <a:off x="5715000" y="3188633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sellaDiTesto 9"/>
          <p:cNvSpPr txBox="1"/>
          <p:nvPr/>
        </p:nvSpPr>
        <p:spPr>
          <a:xfrm>
            <a:off x="6324600" y="3045023"/>
            <a:ext cx="2000256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Fusion on Web</a:t>
            </a:r>
          </a:p>
        </p:txBody>
      </p:sp>
      <p:sp>
        <p:nvSpPr>
          <p:cNvPr id="32" name="Rettangolo 6"/>
          <p:cNvSpPr/>
          <p:nvPr/>
        </p:nvSpPr>
        <p:spPr>
          <a:xfrm>
            <a:off x="304800" y="5361515"/>
            <a:ext cx="2857520" cy="119168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Explanation &amp;</a:t>
            </a:r>
          </a:p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Visualization</a:t>
            </a:r>
            <a:endParaRPr lang="en-US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3" name="Freccia in giù 64"/>
          <p:cNvSpPr/>
          <p:nvPr/>
        </p:nvSpPr>
        <p:spPr>
          <a:xfrm>
            <a:off x="1428728" y="4724400"/>
            <a:ext cx="642942" cy="685800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CasellaDiTesto 63"/>
          <p:cNvSpPr txBox="1"/>
          <p:nvPr/>
        </p:nvSpPr>
        <p:spPr>
          <a:xfrm>
            <a:off x="3733800" y="6324601"/>
            <a:ext cx="1981200" cy="3077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User feedback</a:t>
            </a:r>
          </a:p>
        </p:txBody>
      </p:sp>
      <p:sp>
        <p:nvSpPr>
          <p:cNvPr id="35" name="CasellaDiTesto 63"/>
          <p:cNvSpPr txBox="1"/>
          <p:nvPr/>
        </p:nvSpPr>
        <p:spPr>
          <a:xfrm>
            <a:off x="3733800" y="5940624"/>
            <a:ext cx="1981200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Explanation</a:t>
            </a:r>
          </a:p>
        </p:txBody>
      </p:sp>
      <p:sp>
        <p:nvSpPr>
          <p:cNvPr id="36" name="CasellaDiTesto 11"/>
          <p:cNvSpPr txBox="1"/>
          <p:nvPr/>
        </p:nvSpPr>
        <p:spPr>
          <a:xfrm>
            <a:off x="3733800" y="5334001"/>
            <a:ext cx="2000256" cy="4924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Visualization</a:t>
            </a:r>
          </a:p>
          <a:p>
            <a:r>
              <a:rPr lang="en-US" sz="1200" dirty="0" smtClean="0"/>
              <a:t>[VLDB 2010 demo]</a:t>
            </a:r>
          </a:p>
        </p:txBody>
      </p:sp>
      <p:sp>
        <p:nvSpPr>
          <p:cNvPr id="37" name="CasellaDiTesto 63"/>
          <p:cNvSpPr txBox="1"/>
          <p:nvPr/>
        </p:nvSpPr>
        <p:spPr>
          <a:xfrm>
            <a:off x="3733800" y="2667000"/>
            <a:ext cx="1981200" cy="3077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Opinion influence</a:t>
            </a:r>
          </a:p>
        </p:txBody>
      </p:sp>
      <p:cxnSp>
        <p:nvCxnSpPr>
          <p:cNvPr id="38" name="Connettore 2 10"/>
          <p:cNvCxnSpPr/>
          <p:nvPr/>
        </p:nvCxnSpPr>
        <p:spPr>
          <a:xfrm>
            <a:off x="3144984" y="281940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2 8"/>
          <p:cNvCxnSpPr/>
          <p:nvPr/>
        </p:nvCxnSpPr>
        <p:spPr>
          <a:xfrm>
            <a:off x="3163456" y="5620328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2 8"/>
          <p:cNvCxnSpPr/>
          <p:nvPr/>
        </p:nvCxnSpPr>
        <p:spPr>
          <a:xfrm>
            <a:off x="3162296" y="609600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8"/>
          <p:cNvCxnSpPr/>
          <p:nvPr/>
        </p:nvCxnSpPr>
        <p:spPr>
          <a:xfrm>
            <a:off x="3162296" y="6474688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2" descr="http://www.petersommer.com/galleryimages/alexander/Alexander-Sarcophagus-Detai.jpg"/>
          <p:cNvPicPr>
            <a:picLocks noChangeAspect="1" noChangeArrowheads="1"/>
          </p:cNvPicPr>
          <p:nvPr/>
        </p:nvPicPr>
        <p:blipFill>
          <a:blip r:embed="rId3" cstate="print"/>
          <a:srcRect l="1782" r="13017" b="43307"/>
          <a:stretch>
            <a:fillRect/>
          </a:stretch>
        </p:blipFill>
        <p:spPr bwMode="auto">
          <a:xfrm>
            <a:off x="5562600" y="4675908"/>
            <a:ext cx="609600" cy="609600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09550"/>
            <a:ext cx="7620000" cy="1295400"/>
          </a:xfrm>
        </p:spPr>
        <p:txBody>
          <a:bodyPr/>
          <a:lstStyle/>
          <a:p>
            <a:r>
              <a:rPr lang="en-US" dirty="0" smtClean="0"/>
              <a:t>The Solomon Project in Brief (2012)</a:t>
            </a:r>
            <a:endParaRPr lang="en-US" sz="3200" dirty="0"/>
          </a:p>
        </p:txBody>
      </p:sp>
      <p:pic>
        <p:nvPicPr>
          <p:cNvPr id="6" name="Picture 2" descr="http://www.phoenixmasonry.org/images/King_Solom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200"/>
            <a:ext cx="563308" cy="761226"/>
          </a:xfrm>
          <a:prstGeom prst="rect">
            <a:avLst/>
          </a:prstGeom>
          <a:noFill/>
        </p:spPr>
      </p:pic>
      <p:sp>
        <p:nvSpPr>
          <p:cNvPr id="23" name="Rectangle 22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ttangolo 5"/>
          <p:cNvSpPr/>
          <p:nvPr/>
        </p:nvSpPr>
        <p:spPr>
          <a:xfrm>
            <a:off x="304800" y="1828801"/>
            <a:ext cx="2857520" cy="10668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Copy </a:t>
            </a:r>
          </a:p>
          <a:p>
            <a:pPr algn="ctr"/>
            <a:r>
              <a:rPr lang="en-US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Detection</a:t>
            </a:r>
            <a:endParaRPr lang="en-US" sz="32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04800" y="3456515"/>
            <a:ext cx="2857520" cy="126788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Applications</a:t>
            </a:r>
          </a:p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In Data Integration</a:t>
            </a:r>
            <a:endParaRPr lang="en-US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cxnSp>
        <p:nvCxnSpPr>
          <p:cNvPr id="8" name="Connettore 2 8"/>
          <p:cNvCxnSpPr/>
          <p:nvPr/>
        </p:nvCxnSpPr>
        <p:spPr>
          <a:xfrm>
            <a:off x="3143240" y="190500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9"/>
          <p:cNvSpPr txBox="1"/>
          <p:nvPr/>
        </p:nvSpPr>
        <p:spPr>
          <a:xfrm>
            <a:off x="3714744" y="1534180"/>
            <a:ext cx="2000256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Static detection</a:t>
            </a:r>
          </a:p>
          <a:p>
            <a:r>
              <a:rPr lang="en-US" sz="1200" dirty="0" smtClean="0"/>
              <a:t>[VLDB 2009a</a:t>
            </a:r>
            <a:r>
              <a:rPr lang="en-US" sz="1400" dirty="0" smtClean="0"/>
              <a:t>]</a:t>
            </a:r>
            <a:endParaRPr lang="en-US" sz="1400" dirty="0"/>
          </a:p>
        </p:txBody>
      </p:sp>
      <p:cxnSp>
        <p:nvCxnSpPr>
          <p:cNvPr id="10" name="Connettore 2 10"/>
          <p:cNvCxnSpPr/>
          <p:nvPr/>
        </p:nvCxnSpPr>
        <p:spPr>
          <a:xfrm>
            <a:off x="3151908" y="239222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1"/>
          <p:cNvSpPr txBox="1"/>
          <p:nvPr/>
        </p:nvSpPr>
        <p:spPr>
          <a:xfrm>
            <a:off x="3714744" y="2133600"/>
            <a:ext cx="2000256" cy="4924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Dynamic detection</a:t>
            </a:r>
          </a:p>
          <a:p>
            <a:r>
              <a:rPr lang="en-US" sz="1200" dirty="0" smtClean="0"/>
              <a:t>[VLDB 2009b]</a:t>
            </a:r>
          </a:p>
        </p:txBody>
      </p:sp>
      <p:sp>
        <p:nvSpPr>
          <p:cNvPr id="12" name="CasellaDiTesto 61"/>
          <p:cNvSpPr txBox="1"/>
          <p:nvPr/>
        </p:nvSpPr>
        <p:spPr>
          <a:xfrm>
            <a:off x="3733800" y="4191001"/>
            <a:ext cx="1981200" cy="4924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Record Linkage</a:t>
            </a:r>
          </a:p>
          <a:p>
            <a:r>
              <a:rPr lang="en-US" sz="1200" dirty="0" smtClean="0"/>
              <a:t>[VLDB 2010b]</a:t>
            </a:r>
          </a:p>
        </p:txBody>
      </p:sp>
      <p:sp>
        <p:nvSpPr>
          <p:cNvPr id="13" name="CasellaDiTesto 62"/>
          <p:cNvSpPr txBox="1"/>
          <p:nvPr/>
        </p:nvSpPr>
        <p:spPr>
          <a:xfrm>
            <a:off x="3733800" y="3657601"/>
            <a:ext cx="1981200" cy="4924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Query answering</a:t>
            </a:r>
          </a:p>
          <a:p>
            <a:r>
              <a:rPr lang="en-US" sz="1200" dirty="0" smtClean="0"/>
              <a:t>[EDBT 2011] </a:t>
            </a:r>
          </a:p>
        </p:txBody>
      </p:sp>
      <p:sp>
        <p:nvSpPr>
          <p:cNvPr id="14" name="CasellaDiTesto 63"/>
          <p:cNvSpPr txBox="1"/>
          <p:nvPr/>
        </p:nvSpPr>
        <p:spPr>
          <a:xfrm>
            <a:off x="3733800" y="4724401"/>
            <a:ext cx="1981200" cy="49244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Source </a:t>
            </a:r>
            <a:r>
              <a:rPr lang="en-US" sz="1400" b="1" dirty="0" err="1" smtClean="0"/>
              <a:t>Recom</a:t>
            </a:r>
            <a:endParaRPr lang="en-US" sz="1400" b="1" dirty="0" smtClean="0"/>
          </a:p>
          <a:p>
            <a:r>
              <a:rPr lang="en-US" sz="1200" dirty="0" smtClean="0"/>
              <a:t>[Under revision for PVLDB]</a:t>
            </a:r>
          </a:p>
        </p:txBody>
      </p:sp>
      <p:sp>
        <p:nvSpPr>
          <p:cNvPr id="15" name="Freccia in giù 64"/>
          <p:cNvSpPr/>
          <p:nvPr/>
        </p:nvSpPr>
        <p:spPr>
          <a:xfrm>
            <a:off x="1428728" y="2895600"/>
            <a:ext cx="642942" cy="609601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ttangolo 68"/>
          <p:cNvSpPr/>
          <p:nvPr/>
        </p:nvSpPr>
        <p:spPr>
          <a:xfrm>
            <a:off x="6705600" y="4648200"/>
            <a:ext cx="2214546" cy="1981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n-US" b="1" u="sng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Legend</a:t>
            </a:r>
            <a:endParaRPr lang="en-US" b="1" u="sng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17" name="CasellaDiTesto 65"/>
          <p:cNvSpPr txBox="1"/>
          <p:nvPr/>
        </p:nvSpPr>
        <p:spPr>
          <a:xfrm>
            <a:off x="6862746" y="5658889"/>
            <a:ext cx="1919270" cy="33855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Ongoing research</a:t>
            </a:r>
          </a:p>
        </p:txBody>
      </p:sp>
      <p:sp>
        <p:nvSpPr>
          <p:cNvPr id="18" name="CasellaDiTesto 66"/>
          <p:cNvSpPr txBox="1"/>
          <p:nvPr/>
        </p:nvSpPr>
        <p:spPr>
          <a:xfrm>
            <a:off x="6862746" y="6192289"/>
            <a:ext cx="1919302" cy="3385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New research</a:t>
            </a:r>
            <a:endParaRPr lang="en-US" sz="1600" dirty="0"/>
          </a:p>
        </p:txBody>
      </p:sp>
      <p:sp>
        <p:nvSpPr>
          <p:cNvPr id="19" name="CasellaDiTesto 67"/>
          <p:cNvSpPr txBox="1"/>
          <p:nvPr/>
        </p:nvSpPr>
        <p:spPr>
          <a:xfrm>
            <a:off x="6848476" y="5136124"/>
            <a:ext cx="1919302" cy="33855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Closed research</a:t>
            </a:r>
            <a:endParaRPr lang="en-US" sz="1600" dirty="0"/>
          </a:p>
        </p:txBody>
      </p:sp>
      <p:cxnSp>
        <p:nvCxnSpPr>
          <p:cNvPr id="20" name="Connettore 2 8"/>
          <p:cNvCxnSpPr/>
          <p:nvPr/>
        </p:nvCxnSpPr>
        <p:spPr>
          <a:xfrm>
            <a:off x="3172108" y="350322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8"/>
          <p:cNvCxnSpPr/>
          <p:nvPr/>
        </p:nvCxnSpPr>
        <p:spPr>
          <a:xfrm>
            <a:off x="3172108" y="388422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8"/>
          <p:cNvCxnSpPr/>
          <p:nvPr/>
        </p:nvCxnSpPr>
        <p:spPr>
          <a:xfrm>
            <a:off x="3172108" y="4277381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8"/>
          <p:cNvCxnSpPr/>
          <p:nvPr/>
        </p:nvCxnSpPr>
        <p:spPr>
          <a:xfrm>
            <a:off x="3172108" y="4647808"/>
            <a:ext cx="561692" cy="152793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sellaDiTesto 9"/>
          <p:cNvSpPr txBox="1"/>
          <p:nvPr/>
        </p:nvSpPr>
        <p:spPr>
          <a:xfrm>
            <a:off x="3714744" y="3088957"/>
            <a:ext cx="2000256" cy="4924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Data fusion</a:t>
            </a:r>
          </a:p>
          <a:p>
            <a:r>
              <a:rPr lang="en-US" sz="1200" dirty="0" smtClean="0"/>
              <a:t>[VLDB 2009a]</a:t>
            </a:r>
          </a:p>
        </p:txBody>
      </p:sp>
      <p:cxnSp>
        <p:nvCxnSpPr>
          <p:cNvPr id="26" name="Connettore 2 8"/>
          <p:cNvCxnSpPr/>
          <p:nvPr/>
        </p:nvCxnSpPr>
        <p:spPr>
          <a:xfrm>
            <a:off x="5753096" y="1817032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sellaDiTesto 9"/>
          <p:cNvSpPr txBox="1"/>
          <p:nvPr/>
        </p:nvSpPr>
        <p:spPr>
          <a:xfrm>
            <a:off x="6324600" y="1524000"/>
            <a:ext cx="2000256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Global detection</a:t>
            </a:r>
          </a:p>
          <a:p>
            <a:r>
              <a:rPr lang="en-US" sz="1200" dirty="0" smtClean="0"/>
              <a:t>[VLDB 2010a</a:t>
            </a:r>
            <a:r>
              <a:rPr lang="en-US" sz="1400" dirty="0" smtClean="0"/>
              <a:t>]</a:t>
            </a:r>
            <a:endParaRPr lang="en-US" sz="1400" dirty="0"/>
          </a:p>
        </p:txBody>
      </p:sp>
      <p:sp>
        <p:nvSpPr>
          <p:cNvPr id="28" name="Parentesi graffa chiusa 15"/>
          <p:cNvSpPr/>
          <p:nvPr/>
        </p:nvSpPr>
        <p:spPr>
          <a:xfrm>
            <a:off x="5715000" y="3429001"/>
            <a:ext cx="609600" cy="685800"/>
          </a:xfrm>
          <a:prstGeom prst="rightBrace">
            <a:avLst>
              <a:gd name="adj1" fmla="val 8333"/>
              <a:gd name="adj2" fmla="val 74836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CasellaDiTesto 16"/>
          <p:cNvSpPr txBox="1"/>
          <p:nvPr/>
        </p:nvSpPr>
        <p:spPr>
          <a:xfrm>
            <a:off x="6324600" y="3850957"/>
            <a:ext cx="1981200" cy="49244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Online fusion</a:t>
            </a:r>
            <a:endParaRPr lang="en-US" sz="1400" b="1" dirty="0"/>
          </a:p>
          <a:p>
            <a:r>
              <a:rPr lang="en-US" sz="1200" dirty="0" smtClean="0"/>
              <a:t>[VLDB 2011]</a:t>
            </a:r>
          </a:p>
        </p:txBody>
      </p:sp>
      <p:cxnSp>
        <p:nvCxnSpPr>
          <p:cNvPr id="30" name="Connettore 2 8"/>
          <p:cNvCxnSpPr>
            <a:endCxn id="45" idx="1"/>
          </p:cNvCxnSpPr>
          <p:nvPr/>
        </p:nvCxnSpPr>
        <p:spPr>
          <a:xfrm flipV="1">
            <a:off x="5715000" y="3049489"/>
            <a:ext cx="609600" cy="139144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sellaDiTesto 9"/>
          <p:cNvSpPr txBox="1"/>
          <p:nvPr/>
        </p:nvSpPr>
        <p:spPr>
          <a:xfrm>
            <a:off x="6324600" y="3276600"/>
            <a:ext cx="2000256" cy="4924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Fusion on Web</a:t>
            </a:r>
            <a:br>
              <a:rPr lang="en-US" sz="1400" b="1" dirty="0" smtClean="0"/>
            </a:br>
            <a:r>
              <a:rPr lang="en-US" sz="1200" dirty="0" smtClean="0"/>
              <a:t>[Under revision for PVLDB]</a:t>
            </a:r>
            <a:endParaRPr lang="en-US" sz="1400" dirty="0" smtClean="0"/>
          </a:p>
        </p:txBody>
      </p:sp>
      <p:sp>
        <p:nvSpPr>
          <p:cNvPr id="32" name="Rettangolo 6"/>
          <p:cNvSpPr/>
          <p:nvPr/>
        </p:nvSpPr>
        <p:spPr>
          <a:xfrm>
            <a:off x="304800" y="5361515"/>
            <a:ext cx="2857520" cy="119168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Explanation &amp;</a:t>
            </a:r>
          </a:p>
          <a:p>
            <a:pPr algn="ctr"/>
            <a:r>
              <a:rPr lang="en-US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Visualization</a:t>
            </a:r>
            <a:endParaRPr lang="en-US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3" name="Freccia in giù 64"/>
          <p:cNvSpPr/>
          <p:nvPr/>
        </p:nvSpPr>
        <p:spPr>
          <a:xfrm>
            <a:off x="1428728" y="4724400"/>
            <a:ext cx="642942" cy="685800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CasellaDiTesto 63"/>
          <p:cNvSpPr txBox="1"/>
          <p:nvPr/>
        </p:nvSpPr>
        <p:spPr>
          <a:xfrm>
            <a:off x="3733800" y="6422066"/>
            <a:ext cx="1981200" cy="3077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User feedback</a:t>
            </a:r>
          </a:p>
        </p:txBody>
      </p:sp>
      <p:sp>
        <p:nvSpPr>
          <p:cNvPr id="35" name="CasellaDiTesto 63"/>
          <p:cNvSpPr txBox="1"/>
          <p:nvPr/>
        </p:nvSpPr>
        <p:spPr>
          <a:xfrm>
            <a:off x="3733800" y="5878033"/>
            <a:ext cx="1981200" cy="4924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Explanation</a:t>
            </a:r>
          </a:p>
          <a:p>
            <a:r>
              <a:rPr lang="en-US" sz="1200" dirty="0" smtClean="0"/>
              <a:t>[Under submission]</a:t>
            </a:r>
          </a:p>
        </p:txBody>
      </p:sp>
      <p:sp>
        <p:nvSpPr>
          <p:cNvPr id="36" name="CasellaDiTesto 11"/>
          <p:cNvSpPr txBox="1"/>
          <p:nvPr/>
        </p:nvSpPr>
        <p:spPr>
          <a:xfrm>
            <a:off x="3733800" y="5334001"/>
            <a:ext cx="2000256" cy="4924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Visualization</a:t>
            </a:r>
          </a:p>
          <a:p>
            <a:r>
              <a:rPr lang="en-US" sz="1200" dirty="0" smtClean="0"/>
              <a:t>[VLDB 2010 demo]</a:t>
            </a:r>
          </a:p>
        </p:txBody>
      </p:sp>
      <p:sp>
        <p:nvSpPr>
          <p:cNvPr id="37" name="CasellaDiTesto 63"/>
          <p:cNvSpPr txBox="1"/>
          <p:nvPr/>
        </p:nvSpPr>
        <p:spPr>
          <a:xfrm>
            <a:off x="3733800" y="2667000"/>
            <a:ext cx="1981200" cy="3077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Opinion influence</a:t>
            </a:r>
          </a:p>
        </p:txBody>
      </p:sp>
      <p:cxnSp>
        <p:nvCxnSpPr>
          <p:cNvPr id="38" name="Connettore 2 10"/>
          <p:cNvCxnSpPr/>
          <p:nvPr/>
        </p:nvCxnSpPr>
        <p:spPr>
          <a:xfrm>
            <a:off x="3144984" y="281940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2 8"/>
          <p:cNvCxnSpPr/>
          <p:nvPr/>
        </p:nvCxnSpPr>
        <p:spPr>
          <a:xfrm>
            <a:off x="3163456" y="5620328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2 8"/>
          <p:cNvCxnSpPr/>
          <p:nvPr/>
        </p:nvCxnSpPr>
        <p:spPr>
          <a:xfrm>
            <a:off x="3162296" y="6096000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8"/>
          <p:cNvCxnSpPr/>
          <p:nvPr/>
        </p:nvCxnSpPr>
        <p:spPr>
          <a:xfrm>
            <a:off x="3162296" y="6495954"/>
            <a:ext cx="571504" cy="1588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2" descr="http://www.petersommer.com/galleryimages/alexander/Alexander-Sarcophagus-Detai.jpg"/>
          <p:cNvPicPr>
            <a:picLocks noChangeAspect="1" noChangeArrowheads="1"/>
          </p:cNvPicPr>
          <p:nvPr/>
        </p:nvPicPr>
        <p:blipFill>
          <a:blip r:embed="rId3" cstate="print"/>
          <a:srcRect l="1782" r="13017" b="43307"/>
          <a:stretch>
            <a:fillRect/>
          </a:stretch>
        </p:blipFill>
        <p:spPr bwMode="auto">
          <a:xfrm>
            <a:off x="5562600" y="4675908"/>
            <a:ext cx="609600" cy="609600"/>
          </a:xfrm>
          <a:prstGeom prst="rect">
            <a:avLst/>
          </a:prstGeom>
          <a:noFill/>
        </p:spPr>
      </p:pic>
      <p:cxnSp>
        <p:nvCxnSpPr>
          <p:cNvPr id="43" name="Connettore 2 8"/>
          <p:cNvCxnSpPr>
            <a:endCxn id="44" idx="0"/>
          </p:cNvCxnSpPr>
          <p:nvPr/>
        </p:nvCxnSpPr>
        <p:spPr>
          <a:xfrm>
            <a:off x="7315200" y="2057400"/>
            <a:ext cx="0" cy="152400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CasellaDiTesto 16"/>
          <p:cNvSpPr txBox="1"/>
          <p:nvPr/>
        </p:nvSpPr>
        <p:spPr>
          <a:xfrm>
            <a:off x="6324600" y="2209800"/>
            <a:ext cx="1981200" cy="52322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Web-scale Copy Detection</a:t>
            </a:r>
            <a:endParaRPr lang="en-US" sz="1200" dirty="0" smtClean="0"/>
          </a:p>
        </p:txBody>
      </p:sp>
      <p:sp>
        <p:nvSpPr>
          <p:cNvPr id="45" name="CasellaDiTesto 9"/>
          <p:cNvSpPr txBox="1"/>
          <p:nvPr/>
        </p:nvSpPr>
        <p:spPr>
          <a:xfrm>
            <a:off x="6324600" y="2895600"/>
            <a:ext cx="2000256" cy="3077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/>
              <a:t>Fusing Pr Data</a:t>
            </a:r>
          </a:p>
        </p:txBody>
      </p:sp>
      <p:cxnSp>
        <p:nvCxnSpPr>
          <p:cNvPr id="46" name="Connettore 2 8"/>
          <p:cNvCxnSpPr>
            <a:stCxn id="25" idx="3"/>
            <a:endCxn id="31" idx="1"/>
          </p:cNvCxnSpPr>
          <p:nvPr/>
        </p:nvCxnSpPr>
        <p:spPr>
          <a:xfrm>
            <a:off x="5715000" y="3335179"/>
            <a:ext cx="609600" cy="187643"/>
          </a:xfrm>
          <a:prstGeom prst="straightConnector1">
            <a:avLst/>
          </a:prstGeom>
          <a:ln w="41275" cmpd="sng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95600"/>
            <a:ext cx="8458200" cy="1974059"/>
          </a:xfrm>
        </p:spPr>
        <p:txBody>
          <a:bodyPr/>
          <a:lstStyle/>
          <a:p>
            <a:pPr algn="ctr"/>
            <a:r>
              <a:rPr lang="en-US" sz="4800" dirty="0" smtClean="0"/>
              <a:t>What’s Next?</a:t>
            </a:r>
            <a:br>
              <a:rPr lang="en-US" sz="4800" dirty="0" smtClean="0"/>
            </a:b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878605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Am I Motivated NOW?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315200" y="6535579"/>
            <a:ext cx="5389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7/2009</a:t>
            </a:r>
            <a:endParaRPr lang="en-US" sz="1000" dirty="0"/>
          </a:p>
        </p:txBody>
      </p:sp>
      <p:pic>
        <p:nvPicPr>
          <p:cNvPr id="264194" name="Picture 2"/>
          <p:cNvPicPr>
            <a:picLocks noChangeAspect="1" noChangeArrowheads="1"/>
          </p:cNvPicPr>
          <p:nvPr/>
        </p:nvPicPr>
        <p:blipFill>
          <a:blip r:embed="rId2" cstate="print"/>
          <a:srcRect l="32222" t="32558" r="7778" b="3256"/>
          <a:stretch>
            <a:fillRect/>
          </a:stretch>
        </p:blipFill>
        <p:spPr bwMode="auto">
          <a:xfrm>
            <a:off x="609600" y="1219200"/>
            <a:ext cx="82296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Group 13"/>
          <p:cNvGrpSpPr/>
          <p:nvPr/>
        </p:nvGrpSpPr>
        <p:grpSpPr>
          <a:xfrm>
            <a:off x="2057400" y="3048000"/>
            <a:ext cx="5105400" cy="685800"/>
            <a:chOff x="2057400" y="3048000"/>
            <a:chExt cx="5105400" cy="685800"/>
          </a:xfrm>
        </p:grpSpPr>
        <p:cxnSp>
          <p:nvCxnSpPr>
            <p:cNvPr id="9" name="Straight Arrow Connector 8"/>
            <p:cNvCxnSpPr/>
            <p:nvPr/>
          </p:nvCxnSpPr>
          <p:spPr>
            <a:xfrm flipV="1">
              <a:off x="2057400" y="3352800"/>
              <a:ext cx="5105400" cy="3810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4800600" y="3048000"/>
              <a:ext cx="80060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</a:rPr>
                <a:t>2007</a:t>
              </a:r>
              <a:endParaRPr lang="en-US" sz="24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097210" y="3189995"/>
            <a:ext cx="5043585" cy="1081670"/>
            <a:chOff x="2097210" y="3189995"/>
            <a:chExt cx="5043585" cy="1081670"/>
          </a:xfrm>
        </p:grpSpPr>
        <p:sp>
          <p:nvSpPr>
            <p:cNvPr id="24" name="Arc 23"/>
            <p:cNvSpPr/>
            <p:nvPr/>
          </p:nvSpPr>
          <p:spPr>
            <a:xfrm rot="10529605">
              <a:off x="2097210" y="3189995"/>
              <a:ext cx="5043585" cy="727783"/>
            </a:xfrm>
            <a:prstGeom prst="arc">
              <a:avLst>
                <a:gd name="adj1" fmla="val 10796062"/>
                <a:gd name="adj2" fmla="val 0"/>
              </a:avLst>
            </a:prstGeom>
            <a:ln>
              <a:solidFill>
                <a:srgbClr val="000090"/>
              </a:solidFill>
              <a:headEnd type="none"/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rgbClr val="000000"/>
                  </a:solidFill>
                </a:ln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876800" y="3810000"/>
              <a:ext cx="78564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90"/>
                  </a:solidFill>
                </a:rPr>
                <a:t>2013</a:t>
              </a:r>
              <a:endParaRPr lang="en-US" b="1" dirty="0">
                <a:solidFill>
                  <a:srgbClr val="00009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2045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roducingPowerPoint2007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53000"/>
                <a:satMod val="200000"/>
              </a:schemeClr>
              <a:schemeClr val="phClr">
                <a:tint val="78000"/>
                <a:satMod val="230000"/>
              </a:schemeClr>
            </a:duotone>
          </a:blip>
          <a:tile tx="0" ty="0" sx="90000" sy="9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4598</Words>
  <Application>Microsoft Macintosh PowerPoint</Application>
  <PresentationFormat>On-screen Show (4:3)</PresentationFormat>
  <Paragraphs>1688</Paragraphs>
  <Slides>108</Slides>
  <Notes>36</Notes>
  <HiddenSlides>32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108</vt:i4>
      </vt:variant>
    </vt:vector>
  </HeadingPairs>
  <TitlesOfParts>
    <vt:vector size="110" baseType="lpstr">
      <vt:lpstr>IntroducingPowerPoint2007</vt:lpstr>
      <vt:lpstr>Equation</vt:lpstr>
      <vt:lpstr>Truth Finding  on the Deep WEB</vt:lpstr>
      <vt:lpstr>Why Was I Motivated 5+ Years Ago? </vt:lpstr>
      <vt:lpstr>Why Was I Motivated? –Erroneous Info</vt:lpstr>
      <vt:lpstr>Why Was I Motivated?—Out-Of-Date  Info</vt:lpstr>
      <vt:lpstr>Why Was I Motivated?—Out-Of-Date  Info</vt:lpstr>
      <vt:lpstr>Why Was I Motivated?—Ahead-Of-Time Info</vt:lpstr>
      <vt:lpstr>Why Was I Motivated?—Rumors</vt:lpstr>
      <vt:lpstr>Wrong information can be just as bad as lack of information.</vt:lpstr>
      <vt:lpstr>ARE DEEp-web data consistent &amp; reliable?</vt:lpstr>
      <vt:lpstr>Study on Two Domains</vt:lpstr>
      <vt:lpstr>Study on Two Domains</vt:lpstr>
      <vt:lpstr>Study on Two Domains</vt:lpstr>
      <vt:lpstr>Q1. Are There a Lot of Redundant Data on the Deep Web?</vt:lpstr>
      <vt:lpstr>Q2. Are the Data Consistent?</vt:lpstr>
      <vt:lpstr>Q2. Are the Data Consistent?</vt:lpstr>
      <vt:lpstr>Q2. Are the Data Consistent? (II)</vt:lpstr>
      <vt:lpstr>Q2. Are the Data Consistent? (III)</vt:lpstr>
      <vt:lpstr>Why Such Inconsistency?  — I. Semantic Ambiguity</vt:lpstr>
      <vt:lpstr>Why Such Inconsistency?  — II. Instance Ambiguity</vt:lpstr>
      <vt:lpstr>Why Such Inconsistency?  — III. Out-of-Date Data</vt:lpstr>
      <vt:lpstr>Why Such Inconsistency?  — IV. Unit Error</vt:lpstr>
      <vt:lpstr>Why Such Inconsistency?  — V. Pure Error</vt:lpstr>
      <vt:lpstr>Why Such Inconsistency?</vt:lpstr>
      <vt:lpstr>Q3. Is Each Source of High Accuracy?</vt:lpstr>
      <vt:lpstr>Q3-2. Are Authoritative Sources of High Accuracy?</vt:lpstr>
      <vt:lpstr>Q4. Is There Copying or Data Sharing Between Web Sources?</vt:lpstr>
      <vt:lpstr>Q4-2. Is Copying or Data Sharing Mainly on Accurate Data?</vt:lpstr>
      <vt:lpstr>How to Resolve Inconsistency (Data Fusion)?</vt:lpstr>
      <vt:lpstr>Baseline Solution: Voting</vt:lpstr>
      <vt:lpstr>Improvement I. Leveraging Source Accuracy</vt:lpstr>
      <vt:lpstr>Improvement I. Leveraging Source Accuracy</vt:lpstr>
      <vt:lpstr>Improvement I. Leveraging Source Accuracy</vt:lpstr>
      <vt:lpstr>Computing Source Accuracy</vt:lpstr>
      <vt:lpstr>Applying Source Accuracy in Data Fusion</vt:lpstr>
      <vt:lpstr>Data Fusion w. Source Accuracy</vt:lpstr>
      <vt:lpstr>Example</vt:lpstr>
      <vt:lpstr>Results on Stock Data</vt:lpstr>
      <vt:lpstr>Data Fusion w. Value Similarity</vt:lpstr>
      <vt:lpstr>Results on Stock Data (II)</vt:lpstr>
      <vt:lpstr>Results on Stock Data (III)</vt:lpstr>
      <vt:lpstr>Results on Flight Data </vt:lpstr>
      <vt:lpstr>Copying or Data Sharing Can Happen on Inaccurate Data</vt:lpstr>
      <vt:lpstr>PowerPoint Presentation</vt:lpstr>
      <vt:lpstr>PowerPoint Presentation</vt:lpstr>
      <vt:lpstr>Improvement II. Ignoring Copied Data</vt:lpstr>
      <vt:lpstr>Challenges in Copy Detection</vt:lpstr>
      <vt:lpstr>High-Level Intuitions for Copy Detection</vt:lpstr>
      <vt:lpstr>Copying?</vt:lpstr>
      <vt:lpstr>Copying?—Common Errors</vt:lpstr>
      <vt:lpstr>High-Level Intuitions for Copy Detection</vt:lpstr>
      <vt:lpstr>Copying?—Different Accuracy</vt:lpstr>
      <vt:lpstr>Copying?—Different Accuracy</vt:lpstr>
      <vt:lpstr>Copy Detection</vt:lpstr>
      <vt:lpstr>Bayesian Analysis – Basic</vt:lpstr>
      <vt:lpstr>Bayesian Analysis – Probability Computation</vt:lpstr>
      <vt:lpstr>Considering Source Accuracy</vt:lpstr>
      <vt:lpstr>Considering Source Accuracy</vt:lpstr>
      <vt:lpstr>Data Fusion w. Copying</vt:lpstr>
      <vt:lpstr>Combining Accuracy and Dependence</vt:lpstr>
      <vt:lpstr>Example Con’t</vt:lpstr>
      <vt:lpstr>Example Con’t</vt:lpstr>
      <vt:lpstr>Example Con’t</vt:lpstr>
      <vt:lpstr>Example Con’t</vt:lpstr>
      <vt:lpstr>Example Con’t</vt:lpstr>
      <vt:lpstr>Example Con’t</vt:lpstr>
      <vt:lpstr>Results on Flight Data </vt:lpstr>
      <vt:lpstr>Results on Flight Data (II) </vt:lpstr>
      <vt:lpstr>Solomon: Seeking the Truth Via Copy Detection</vt:lpstr>
      <vt:lpstr>Data Integration Faces 3 Challenges</vt:lpstr>
      <vt:lpstr>Data Integration Faces 3 Challenges</vt:lpstr>
      <vt:lpstr>Data Integration Faces 3 Challenges</vt:lpstr>
      <vt:lpstr>Data Integration Faces 3 Challenges</vt:lpstr>
      <vt:lpstr>Existing Solutions Assume Independence of Data Sources</vt:lpstr>
      <vt:lpstr>PowerPoint Presentation</vt:lpstr>
      <vt:lpstr>Solomon Project</vt:lpstr>
      <vt:lpstr>I. Copy Detection</vt:lpstr>
      <vt:lpstr>II. Data Fusion</vt:lpstr>
      <vt:lpstr>Considering Popularity of Values</vt:lpstr>
      <vt:lpstr>Considering Popularity of Values</vt:lpstr>
      <vt:lpstr>Computed CEF-Measure</vt:lpstr>
      <vt:lpstr>Contributions of Various Components</vt:lpstr>
      <vt:lpstr>II. Data Fusion</vt:lpstr>
      <vt:lpstr>Online Data Fusion [VLDB’11]</vt:lpstr>
      <vt:lpstr>Online Data Fusion [VLDB’11]</vt:lpstr>
      <vt:lpstr>Online Data Fusion [VLDB’11]</vt:lpstr>
      <vt:lpstr>Online Data Fusion [VLDB’11]</vt:lpstr>
      <vt:lpstr>Online Data Fusion [VLDB’11]</vt:lpstr>
      <vt:lpstr>Online Data Fusion [VLDB’11]</vt:lpstr>
      <vt:lpstr>Online Data Fusion [VLDB’11]</vt:lpstr>
      <vt:lpstr>Online Data Fusion [VLDB’11]</vt:lpstr>
      <vt:lpstr>III. Visualization [VLDB Demo’2010]</vt:lpstr>
      <vt:lpstr>The Solomon Project in Brief (2007)</vt:lpstr>
      <vt:lpstr>The Solomon Project in Brief (2008)</vt:lpstr>
      <vt:lpstr>The Solomon Project in Brief (2009)</vt:lpstr>
      <vt:lpstr>The Solomon Project in Brief (2010)</vt:lpstr>
      <vt:lpstr>The Solomon Project in Brief (2011)</vt:lpstr>
      <vt:lpstr>The Solomon Project in Brief (2012)</vt:lpstr>
      <vt:lpstr>What’s Next? </vt:lpstr>
      <vt:lpstr>Why Am I Motivated NOW? </vt:lpstr>
      <vt:lpstr>Harvesting Knowledge from the Web </vt:lpstr>
      <vt:lpstr>Impact of Google KG on Search</vt:lpstr>
      <vt:lpstr>Where is the Knowledge From?</vt:lpstr>
      <vt:lpstr>Challenges in Building the Web-Scale KG</vt:lpstr>
      <vt:lpstr>New Challenges for Data Fusion</vt:lpstr>
      <vt:lpstr>Related Work</vt:lpstr>
      <vt:lpstr>Take-Aways</vt:lpstr>
      <vt:lpstr>Acknowledgements</vt:lpstr>
      <vt:lpstr>Solomon: Seeking the Truth Via Copy Detection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2008-12-03T05:19:47Z</dcterms:created>
  <dcterms:modified xsi:type="dcterms:W3CDTF">2013-04-08T00:15:59Z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1033</vt:i4>
  </property>
  <property fmtid="{D5CDD505-2E9C-101B-9397-08002B2CF9AE}" pid="3" name="_Version">
    <vt:lpwstr>12.0.4518</vt:lpwstr>
  </property>
</Properties>
</file>