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453" r:id="rId2"/>
    <p:sldId id="342" r:id="rId3"/>
    <p:sldId id="455" r:id="rId4"/>
    <p:sldId id="458" r:id="rId5"/>
    <p:sldId id="459" r:id="rId6"/>
    <p:sldId id="457" r:id="rId7"/>
    <p:sldId id="460" r:id="rId8"/>
    <p:sldId id="462" r:id="rId9"/>
    <p:sldId id="478" r:id="rId10"/>
    <p:sldId id="464" r:id="rId11"/>
    <p:sldId id="465" r:id="rId12"/>
    <p:sldId id="466" r:id="rId13"/>
    <p:sldId id="467" r:id="rId14"/>
    <p:sldId id="468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77" r:id="rId23"/>
    <p:sldId id="479" r:id="rId24"/>
    <p:sldId id="359" r:id="rId25"/>
    <p:sldId id="482" r:id="rId26"/>
    <p:sldId id="483" r:id="rId27"/>
    <p:sldId id="491" r:id="rId28"/>
    <p:sldId id="492" r:id="rId29"/>
    <p:sldId id="542" r:id="rId30"/>
    <p:sldId id="494" r:id="rId31"/>
    <p:sldId id="497" r:id="rId32"/>
    <p:sldId id="495" r:id="rId33"/>
    <p:sldId id="498" r:id="rId34"/>
    <p:sldId id="499" r:id="rId35"/>
    <p:sldId id="493" r:id="rId36"/>
    <p:sldId id="543" r:id="rId37"/>
    <p:sldId id="556" r:id="rId38"/>
    <p:sldId id="558" r:id="rId39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990099"/>
    <a:srgbClr val="CCFFCC"/>
    <a:srgbClr val="FFCC00"/>
    <a:srgbClr val="FFCC66"/>
    <a:srgbClr val="FFCC99"/>
    <a:srgbClr val="CCCC00"/>
    <a:srgbClr val="009900"/>
    <a:srgbClr val="6666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4" autoAdjust="0"/>
    <p:restoredTop sz="95942" autoAdjust="0"/>
  </p:normalViewPr>
  <p:slideViewPr>
    <p:cSldViewPr>
      <p:cViewPr varScale="1">
        <p:scale>
          <a:sx n="104" d="100"/>
          <a:sy n="104" d="100"/>
        </p:scale>
        <p:origin x="-19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DC743-F07A-4BC8-8070-F91C49585C5C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8B5F4-057F-4D61-B6C9-6311E763D1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76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C238408C-6839-46EE-8131-EDA75C487F2E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87D77045-401A-4D5E-BFE3-54C21A8A66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8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743653DA-8BF4-4869-96FE-9BCF43372D46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>
              <a:defRPr sz="38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29108-AC8D-4212-9283-60D9E99BF07A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>
              <a:buNone/>
              <a:defRPr lang="en-US" sz="4000" b="1" cap="all" dirty="0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ED3D3-6235-4F4C-B439-DF277FB555A7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5F1E3E-4B2F-4895-B65E-28B2E64F39F6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085435-8225-4333-BFFA-0096413F0D76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3C494-2A87-468C-A21B-CB14FB9ABB00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0FA0-5B31-4864-A2BB-719EA5A679C6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CC0C8-36B8-442A-833D-B6AACE86BB77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0EC5-AC53-4169-941E-EDF10CD23748}" type="datetimeFigureOut">
              <a:rPr lang="en-US" smtClean="0"/>
              <a:pPr/>
              <a:t>8/27/13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lang="en-US" smtClean="0">
                <a:solidFill>
                  <a:schemeClr val="tx2"/>
                </a:solidFill>
              </a:rPr>
              <a:pPr/>
              <a:t>8/27/13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 algn="l"/>
              <a:t>‹#›</a:t>
            </a:fld>
            <a:endParaRPr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SzPct val="95000"/>
        <a:buFont typeface="Wingdings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sz="5400" dirty="0" smtClean="0"/>
              <a:t>Truth Finding on the Deep WEB: Is the Problem Solved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7772400" cy="1052512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     Xian </a:t>
            </a:r>
            <a:r>
              <a:rPr lang="en-US" sz="2400" dirty="0" smtClean="0"/>
              <a:t>Li (</a:t>
            </a:r>
            <a:r>
              <a:rPr lang="en-US" sz="2400" dirty="0" err="1" smtClean="0"/>
              <a:t>SUNY@Binghamton</a:t>
            </a:r>
            <a:r>
              <a:rPr lang="en-US" sz="2400" dirty="0" err="1" smtClean="0">
                <a:sym typeface="Wingdings"/>
              </a:rPr>
              <a:t></a:t>
            </a:r>
            <a:r>
              <a:rPr lang="en-US" sz="2400" dirty="0" err="1" smtClean="0">
                <a:sym typeface="Wingdings"/>
              </a:rPr>
              <a:t>Cisco</a:t>
            </a:r>
            <a:r>
              <a:rPr lang="en-US" sz="2400" dirty="0" smtClean="0">
                <a:sym typeface="Wingdings"/>
              </a:rPr>
              <a:t>)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Xin </a:t>
            </a: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Luna Dong (</a:t>
            </a:r>
            <a:r>
              <a:rPr 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AT&amp;</a:t>
            </a:r>
            <a:r>
              <a:rPr 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sym typeface="Wingdings"/>
              </a:rPr>
              <a:t></a:t>
            </a:r>
            <a:r>
              <a:rPr 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Google</a:t>
            </a: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Kenneth </a:t>
            </a:r>
            <a:r>
              <a:rPr lang="en-US" sz="2400" dirty="0" smtClean="0"/>
              <a:t>Lyons (AT&amp;T Labs-Research</a:t>
            </a:r>
            <a:r>
              <a:rPr lang="en-US" sz="2400" dirty="0" smtClean="0"/>
              <a:t>) </a:t>
            </a:r>
            <a:br>
              <a:rPr lang="en-US" sz="2400" dirty="0" smtClean="0"/>
            </a:br>
            <a:r>
              <a:rPr lang="en-US" sz="2400" dirty="0" err="1" smtClean="0"/>
              <a:t>Weiyi</a:t>
            </a:r>
            <a:r>
              <a:rPr lang="en-US" sz="2400" dirty="0" smtClean="0"/>
              <a:t> </a:t>
            </a:r>
            <a:r>
              <a:rPr lang="en-US" sz="2400" dirty="0" err="1" smtClean="0"/>
              <a:t>Meng</a:t>
            </a:r>
            <a:r>
              <a:rPr lang="en-US" sz="2400" dirty="0" smtClean="0"/>
              <a:t> (</a:t>
            </a:r>
            <a:r>
              <a:rPr lang="en-US" sz="2400" dirty="0" err="1" smtClean="0"/>
              <a:t>SUNY@Binghamton</a:t>
            </a:r>
            <a:r>
              <a:rPr lang="en-US" sz="2400" dirty="0" smtClean="0"/>
              <a:t>) </a:t>
            </a:r>
            <a:br>
              <a:rPr lang="en-US" sz="2400" dirty="0" smtClean="0"/>
            </a:br>
            <a:r>
              <a:rPr lang="en-US" sz="2400" dirty="0" err="1" smtClean="0"/>
              <a:t>Divesh</a:t>
            </a:r>
            <a:r>
              <a:rPr lang="en-US" sz="2400" dirty="0" smtClean="0"/>
              <a:t> </a:t>
            </a:r>
            <a:r>
              <a:rPr lang="en-US" sz="2400" dirty="0" err="1" smtClean="0"/>
              <a:t>Srivastava</a:t>
            </a:r>
            <a:r>
              <a:rPr lang="en-US" sz="2400" dirty="0" smtClean="0"/>
              <a:t> (AT&amp;T Labs</a:t>
            </a:r>
            <a:r>
              <a:rPr lang="en-US" sz="2400" dirty="0" smtClean="0"/>
              <a:t>-Research</a:t>
            </a:r>
            <a:r>
              <a:rPr lang="en-US" sz="2400" dirty="0" smtClean="0"/>
              <a:t>)</a:t>
            </a:r>
            <a:endParaRPr lang="en-US" sz="24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2400" dirty="0" smtClean="0"/>
              <a:t>VLDB’2013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Q2. Are the Data Consistent? (II)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64344" y="5715000"/>
            <a:ext cx="8222456" cy="8382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Entropy measures distribution of different values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Quite low entropy: one value provided more often than others</a:t>
            </a: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488" y="1371600"/>
            <a:ext cx="743902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Q2. Are the Data Consistent? (III)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64344" y="5715000"/>
            <a:ext cx="8222456" cy="83820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Deviation measures difference of numerical values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High deviation: 13.4 for Stock, 13.1 min for Flight</a:t>
            </a: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725" y="1147763"/>
            <a:ext cx="74485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I. Semantic Ambiguity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21932"/>
            <a:ext cx="4779437" cy="260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743200" y="2655332"/>
            <a:ext cx="2362200" cy="533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24000" y="16764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Yahoo! Finance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045732"/>
            <a:ext cx="3606298" cy="443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181600" y="3657600"/>
            <a:ext cx="3733800" cy="152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181600" y="2895600"/>
            <a:ext cx="3733800" cy="152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400800" y="1600200"/>
            <a:ext cx="1895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Nasdaq</a:t>
            </a:r>
            <a:endParaRPr lang="en-US" dirty="0" smtClean="0"/>
          </a:p>
        </p:txBody>
      </p:sp>
      <p:sp>
        <p:nvSpPr>
          <p:cNvPr id="16" name="Rectangular Callout 15"/>
          <p:cNvSpPr/>
          <p:nvPr/>
        </p:nvSpPr>
        <p:spPr>
          <a:xfrm>
            <a:off x="3581400" y="1447800"/>
            <a:ext cx="2819400" cy="457200"/>
          </a:xfrm>
          <a:prstGeom prst="wedgeRectCallout">
            <a:avLst>
              <a:gd name="adj1" fmla="val -17867"/>
              <a:gd name="adj2" fmla="val 2201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Day’s Range: 93.80-95.71</a:t>
            </a:r>
            <a:endParaRPr lang="en-US" dirty="0"/>
          </a:p>
        </p:txBody>
      </p:sp>
      <p:sp>
        <p:nvSpPr>
          <p:cNvPr id="17" name="Rectangular Callout 16"/>
          <p:cNvSpPr/>
          <p:nvPr/>
        </p:nvSpPr>
        <p:spPr>
          <a:xfrm>
            <a:off x="1524000" y="4800600"/>
            <a:ext cx="2667000" cy="457200"/>
          </a:xfrm>
          <a:prstGeom prst="wedgeRectCallout">
            <a:avLst>
              <a:gd name="adj1" fmla="val 62315"/>
              <a:gd name="adj2" fmla="val -3963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52wk Range: 25.38-95.71</a:t>
            </a:r>
            <a:endParaRPr lang="en-US" dirty="0"/>
          </a:p>
        </p:txBody>
      </p:sp>
      <p:sp>
        <p:nvSpPr>
          <p:cNvPr id="18" name="Rectangular Callout 17"/>
          <p:cNvSpPr/>
          <p:nvPr/>
        </p:nvSpPr>
        <p:spPr>
          <a:xfrm>
            <a:off x="2743200" y="5562600"/>
            <a:ext cx="2362200" cy="457200"/>
          </a:xfrm>
          <a:prstGeom prst="wedgeRectCallout">
            <a:avLst>
              <a:gd name="adj1" fmla="val 166216"/>
              <a:gd name="adj2" fmla="val -429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52 Wk: 25.38-93.72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II. Instance Ambiguity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4" y="1676400"/>
            <a:ext cx="4575291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1597094"/>
            <a:ext cx="3352800" cy="50842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91523"/>
            <a:ext cx="3352800" cy="2692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685800" y="3962400"/>
            <a:ext cx="3582592" cy="381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33400" y="2209800"/>
            <a:ext cx="3399896" cy="3812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410200" y="1676400"/>
            <a:ext cx="1992326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638800" y="2667000"/>
            <a:ext cx="1992326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86400" y="4876800"/>
            <a:ext cx="1992326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62000" y="5791200"/>
            <a:ext cx="914400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stCxn id="24" idx="3"/>
            <a:endCxn id="23" idx="1"/>
          </p:cNvCxnSpPr>
          <p:nvPr/>
        </p:nvCxnSpPr>
        <p:spPr>
          <a:xfrm flipV="1">
            <a:off x="1676400" y="4991100"/>
            <a:ext cx="3810000" cy="91440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III. Out-of-Date Data</a:t>
            </a:r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2" y="1515630"/>
            <a:ext cx="4890212" cy="4079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1563495" y="3624432"/>
            <a:ext cx="2475105" cy="2585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836" y="3533775"/>
            <a:ext cx="4463763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5601573" y="3972418"/>
            <a:ext cx="3390027" cy="24715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ular Callout 7"/>
          <p:cNvSpPr/>
          <p:nvPr/>
        </p:nvSpPr>
        <p:spPr>
          <a:xfrm>
            <a:off x="3657600" y="2971800"/>
            <a:ext cx="1295400" cy="457200"/>
          </a:xfrm>
          <a:prstGeom prst="wedgeRectCallout">
            <a:avLst>
              <a:gd name="adj1" fmla="val -55342"/>
              <a:gd name="adj2" fmla="val 1095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4:05 pm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7696200" y="3048000"/>
            <a:ext cx="1295400" cy="457200"/>
          </a:xfrm>
          <a:prstGeom prst="wedgeRectCallout">
            <a:avLst>
              <a:gd name="adj1" fmla="val 12755"/>
              <a:gd name="adj2" fmla="val 154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3:57 pm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IV. Unit Error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1352550"/>
            <a:ext cx="3257550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>
            <a:fillRect/>
          </a:stretch>
        </p:blipFill>
        <p:spPr bwMode="auto">
          <a:xfrm>
            <a:off x="762000" y="1538563"/>
            <a:ext cx="3810000" cy="501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676400" y="5715000"/>
            <a:ext cx="2971800" cy="160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953249" y="6200775"/>
            <a:ext cx="1409515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12"/>
          <p:cNvSpPr/>
          <p:nvPr/>
        </p:nvSpPr>
        <p:spPr>
          <a:xfrm>
            <a:off x="3810000" y="4038600"/>
            <a:ext cx="1295400" cy="457200"/>
          </a:xfrm>
          <a:prstGeom prst="wedgeRectCallout">
            <a:avLst>
              <a:gd name="adj1" fmla="val -28768"/>
              <a:gd name="adj2" fmla="val 297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76,821,000</a:t>
            </a:r>
            <a:endParaRPr lang="en-US" dirty="0"/>
          </a:p>
        </p:txBody>
      </p:sp>
      <p:sp>
        <p:nvSpPr>
          <p:cNvPr id="14" name="Rectangular Callout 13"/>
          <p:cNvSpPr/>
          <p:nvPr/>
        </p:nvSpPr>
        <p:spPr>
          <a:xfrm>
            <a:off x="5257800" y="3657600"/>
            <a:ext cx="1295400" cy="457200"/>
          </a:xfrm>
          <a:prstGeom prst="wedgeRectCallout">
            <a:avLst>
              <a:gd name="adj1" fmla="val 93309"/>
              <a:gd name="adj2" fmla="val 4930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76.82B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V. Pure Error</a:t>
            </a:r>
            <a:endParaRPr lang="en-US" sz="3200" dirty="0"/>
          </a:p>
        </p:txBody>
      </p:sp>
      <p:sp>
        <p:nvSpPr>
          <p:cNvPr id="13" name="Rectangle 12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28" y="2286000"/>
            <a:ext cx="274406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331" y="2268984"/>
            <a:ext cx="3654865" cy="344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4"/>
          <a:stretch>
            <a:fillRect/>
          </a:stretch>
        </p:blipFill>
        <p:spPr bwMode="auto">
          <a:xfrm>
            <a:off x="6019800" y="2590800"/>
            <a:ext cx="2783897" cy="315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1066800" y="43434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048000" y="5334000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943600" y="40386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14400" y="18288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FlightView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0" y="18288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FlightAware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934200" y="21336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Orbitz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066800" y="34290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943600" y="52578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3048000" y="5520068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ular Callout 19"/>
          <p:cNvSpPr/>
          <p:nvPr/>
        </p:nvSpPr>
        <p:spPr>
          <a:xfrm>
            <a:off x="838200" y="2895600"/>
            <a:ext cx="1295400" cy="457200"/>
          </a:xfrm>
          <a:prstGeom prst="wedgeRectCallout">
            <a:avLst>
              <a:gd name="adj1" fmla="val 15246"/>
              <a:gd name="adj2" fmla="val 6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6:15 PM</a:t>
            </a:r>
            <a:endParaRPr lang="en-US" dirty="0"/>
          </a:p>
        </p:txBody>
      </p:sp>
      <p:sp>
        <p:nvSpPr>
          <p:cNvPr id="21" name="Rectangular Callout 20"/>
          <p:cNvSpPr/>
          <p:nvPr/>
        </p:nvSpPr>
        <p:spPr>
          <a:xfrm>
            <a:off x="4191000" y="3886200"/>
            <a:ext cx="1295400" cy="457200"/>
          </a:xfrm>
          <a:prstGeom prst="wedgeRectCallout">
            <a:avLst>
              <a:gd name="adj1" fmla="val -90221"/>
              <a:gd name="adj2" fmla="val 2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6:15 PM</a:t>
            </a:r>
            <a:endParaRPr lang="en-US" dirty="0"/>
          </a:p>
        </p:txBody>
      </p:sp>
      <p:sp>
        <p:nvSpPr>
          <p:cNvPr id="28" name="Rectangular Callout 27"/>
          <p:cNvSpPr/>
          <p:nvPr/>
        </p:nvSpPr>
        <p:spPr>
          <a:xfrm>
            <a:off x="7543800" y="3581400"/>
            <a:ext cx="1295400" cy="457200"/>
          </a:xfrm>
          <a:prstGeom prst="wedgeRectCallout">
            <a:avLst>
              <a:gd name="adj1" fmla="val -135065"/>
              <a:gd name="adj2" fmla="val 57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6:22 PM</a:t>
            </a:r>
            <a:endParaRPr lang="en-US" dirty="0"/>
          </a:p>
        </p:txBody>
      </p:sp>
      <p:sp>
        <p:nvSpPr>
          <p:cNvPr id="29" name="Rectangular Callout 28"/>
          <p:cNvSpPr/>
          <p:nvPr/>
        </p:nvSpPr>
        <p:spPr>
          <a:xfrm>
            <a:off x="990600" y="5791200"/>
            <a:ext cx="1295400" cy="457200"/>
          </a:xfrm>
          <a:prstGeom prst="wedgeRectCallout">
            <a:avLst>
              <a:gd name="adj1" fmla="val 25211"/>
              <a:gd name="adj2" fmla="val -3116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9:40 PM</a:t>
            </a:r>
            <a:endParaRPr lang="en-US" dirty="0"/>
          </a:p>
        </p:txBody>
      </p:sp>
      <p:sp>
        <p:nvSpPr>
          <p:cNvPr id="30" name="Rectangular Callout 29"/>
          <p:cNvSpPr/>
          <p:nvPr/>
        </p:nvSpPr>
        <p:spPr>
          <a:xfrm>
            <a:off x="3810000" y="6019800"/>
            <a:ext cx="1295400" cy="457200"/>
          </a:xfrm>
          <a:prstGeom prst="wedgeRectCallout">
            <a:avLst>
              <a:gd name="adj1" fmla="val -52851"/>
              <a:gd name="adj2" fmla="val -1069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8:33 PM</a:t>
            </a:r>
            <a:endParaRPr lang="en-US" dirty="0"/>
          </a:p>
        </p:txBody>
      </p:sp>
      <p:sp>
        <p:nvSpPr>
          <p:cNvPr id="31" name="Rectangular Callout 30"/>
          <p:cNvSpPr/>
          <p:nvPr/>
        </p:nvSpPr>
        <p:spPr>
          <a:xfrm>
            <a:off x="7391400" y="5867400"/>
            <a:ext cx="1295400" cy="457200"/>
          </a:xfrm>
          <a:prstGeom prst="wedgeRectCallout">
            <a:avLst>
              <a:gd name="adj1" fmla="val -125100"/>
              <a:gd name="adj2" fmla="val -99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9:54 PM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5" grpId="0" animBg="1"/>
      <p:bldP spid="26" grpId="0" animBg="1"/>
      <p:bldP spid="27" grpId="0" animBg="1"/>
      <p:bldP spid="20" grpId="0" animBg="1"/>
      <p:bldP spid="21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endParaRPr lang="en-US" sz="3200" dirty="0"/>
          </a:p>
        </p:txBody>
      </p:sp>
      <p:sp>
        <p:nvSpPr>
          <p:cNvPr id="13" name="Rectangle 12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1281113"/>
            <a:ext cx="74295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715000"/>
            <a:ext cx="8001000" cy="8382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Random sample of 20 data items and 5 items with the largest #values in each domain</a:t>
            </a:r>
            <a:endParaRPr lang="en-US" altLang="zh-CN" sz="3200" i="1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Q3. Is Each Source of High Accuracy?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257800"/>
            <a:ext cx="8077200" cy="1600200"/>
          </a:xfrm>
          <a:solidFill>
            <a:schemeClr val="bg1"/>
          </a:solidFill>
        </p:spPr>
        <p:txBody>
          <a:bodyPr>
            <a:normAutofit fontScale="3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6400" dirty="0" smtClean="0">
                <a:ea typeface="SimSun" pitchFamily="2" charset="-122"/>
              </a:rPr>
              <a:t>Not high on average: </a:t>
            </a:r>
            <a:r>
              <a:rPr lang="en-US" altLang="zh-CN" sz="5500" dirty="0" smtClean="0">
                <a:ea typeface="SimSun" pitchFamily="2" charset="-122"/>
              </a:rPr>
              <a:t>.86 for Stock and .8 for Flight</a:t>
            </a:r>
            <a:endParaRPr lang="en-US" altLang="zh-CN" sz="44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6400" dirty="0" smtClean="0">
                <a:ea typeface="SimSun" pitchFamily="2" charset="-122"/>
              </a:rPr>
              <a:t>Gold standard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5400" dirty="0" smtClean="0">
                <a:ea typeface="SimSun" pitchFamily="2" charset="-122"/>
              </a:rPr>
              <a:t>Stock: vote on data from </a:t>
            </a:r>
            <a:r>
              <a:rPr lang="en-US" altLang="zh-CN" sz="5400" i="1" dirty="0" smtClean="0">
                <a:ea typeface="SimSun" pitchFamily="2" charset="-122"/>
              </a:rPr>
              <a:t>Google Finance, Yahoo! Finance, MSN Money, NASDAQ, Bloomberg</a:t>
            </a:r>
            <a:endParaRPr lang="en-US" altLang="zh-CN" sz="54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5500" dirty="0" smtClean="0">
                <a:ea typeface="SimSun" pitchFamily="2" charset="-122"/>
              </a:rPr>
              <a:t>Flight: from airline websites</a:t>
            </a:r>
          </a:p>
          <a:p>
            <a:pPr lvl="1">
              <a:buFont typeface="Wingdings" pitchFamily="2" charset="2"/>
              <a:buChar char="q"/>
            </a:pPr>
            <a:endParaRPr lang="en-US" altLang="zh-CN" sz="5000" dirty="0" smtClean="0">
              <a:ea typeface="SimSun" pitchFamily="2" charset="-122"/>
            </a:endParaRPr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7696200" y="3810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95400"/>
            <a:ext cx="6381750" cy="3804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9" grpId="0"/>
      <p:bldP spid="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Q3-2. Are Authoritative Sources of High Accuracy?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7772400" y="6858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 t="2201"/>
          <a:stretch>
            <a:fillRect/>
          </a:stretch>
        </p:blipFill>
        <p:spPr bwMode="auto">
          <a:xfrm>
            <a:off x="685800" y="1828800"/>
            <a:ext cx="7503924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10200"/>
            <a:ext cx="8001000" cy="11430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Reasonable but not so high accuracy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Medium coverage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93" y="1123083"/>
            <a:ext cx="7792877" cy="5201444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5715000" y="457200"/>
            <a:ext cx="2343692" cy="536856"/>
          </a:xfrm>
          <a:prstGeom prst="wedgeRectCallout">
            <a:avLst>
              <a:gd name="adj1" fmla="val -129089"/>
              <a:gd name="adj2" fmla="val 33741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February 29, 1922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Q4. Is There Copying or Data Sharing Between Deep-Web Sources?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76"/>
          <p:cNvSpPr txBox="1">
            <a:spLocks noChangeArrowheads="1"/>
          </p:cNvSpPr>
          <p:nvPr/>
        </p:nvSpPr>
        <p:spPr bwMode="auto">
          <a:xfrm>
            <a:off x="7696200" y="685800"/>
            <a:ext cx="106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15556" t="16744" r="41111" b="4186"/>
          <a:stretch>
            <a:fillRect/>
          </a:stretch>
        </p:blipFill>
        <p:spPr bwMode="auto">
          <a:xfrm>
            <a:off x="685800" y="1524000"/>
            <a:ext cx="4038600" cy="440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 t="16585" r="50474"/>
          <a:stretch>
            <a:fillRect/>
          </a:stretch>
        </p:blipFill>
        <p:spPr bwMode="auto">
          <a:xfrm>
            <a:off x="1600200" y="1752600"/>
            <a:ext cx="4191000" cy="421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 t="16534" r="50271" b="5303"/>
          <a:stretch>
            <a:fillRect/>
          </a:stretch>
        </p:blipFill>
        <p:spPr bwMode="auto">
          <a:xfrm>
            <a:off x="2590800" y="1981200"/>
            <a:ext cx="422112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/>
          <a:srcRect l="13274" t="16670" r="38053"/>
          <a:stretch>
            <a:fillRect/>
          </a:stretch>
        </p:blipFill>
        <p:spPr bwMode="auto">
          <a:xfrm>
            <a:off x="3429000" y="2133600"/>
            <a:ext cx="4191000" cy="42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/>
          <a:srcRect t="16788" r="61638"/>
          <a:stretch>
            <a:fillRect/>
          </a:stretch>
        </p:blipFill>
        <p:spPr bwMode="auto">
          <a:xfrm>
            <a:off x="4724400" y="2438400"/>
            <a:ext cx="3352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Q4-2. Is Copying or Data Sharing Mainly on Accurate Data?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8001000" y="6858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970527"/>
            <a:ext cx="8991599" cy="298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8001000" y="1828800"/>
            <a:ext cx="838200" cy="3124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458200" cy="1974059"/>
          </a:xfrm>
        </p:spPr>
        <p:txBody>
          <a:bodyPr/>
          <a:lstStyle/>
          <a:p>
            <a:pPr algn="ctr"/>
            <a:r>
              <a:rPr lang="en-US" sz="4800" dirty="0" smtClean="0"/>
              <a:t>How to Resolve Inconsistency</a:t>
            </a:r>
            <a:br>
              <a:rPr lang="en-US" sz="4800" dirty="0" smtClean="0"/>
            </a:br>
            <a:r>
              <a:rPr lang="en-US" sz="4800" dirty="0" smtClean="0"/>
              <a:t>(</a:t>
            </a:r>
            <a:r>
              <a:rPr lang="en-US" sz="4800" i="1" dirty="0" smtClean="0"/>
              <a:t>Data Fusion</a:t>
            </a:r>
            <a:r>
              <a:rPr lang="en-US" sz="4800" dirty="0" smtClean="0"/>
              <a:t>)?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Solution: Voting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399" y="1219200"/>
            <a:ext cx="6583321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86400"/>
            <a:ext cx="8077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Only 70% correct values are provided by over half of the sources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Voting precision: 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</a:rPr>
              <a:t>.908 for Stock; i.e., wrong values for 1500 data items 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</a:rPr>
              <a:t>.864 for Flight; i.e., wrong values for 1000 data items</a:t>
            </a:r>
            <a:endParaRPr lang="en-US" altLang="zh-CN" sz="14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 I. </a:t>
            </a:r>
            <a:r>
              <a:rPr lang="en-US" sz="3600" dirty="0" smtClean="0"/>
              <a:t>Leveraging Source Accuracy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362200" y="1295400"/>
          <a:ext cx="4445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6:40PM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7:02PM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5:43PM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5:50PM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9:20AM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9:20</a:t>
                      </a:r>
                      <a:r>
                        <a:rPr lang="en-US" baseline="0" dirty="0" smtClean="0"/>
                        <a:t>AM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9:40PM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9:52PM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8:33PM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6:15PM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6:22PM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 I. </a:t>
            </a:r>
            <a:r>
              <a:rPr lang="en-US" sz="3600" dirty="0" smtClean="0"/>
              <a:t>Leveraging Source Accuracy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362200" y="1295400"/>
          <a:ext cx="4445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6:40PM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5:50PM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9:40PM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9:52PM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8:33PM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6:22PM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Naïve voting obtains an accuracy of 80%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228600" y="2590800"/>
            <a:ext cx="1981200" cy="685800"/>
          </a:xfrm>
          <a:prstGeom prst="wedgeRoundRectCallout">
            <a:avLst>
              <a:gd name="adj1" fmla="val 141958"/>
              <a:gd name="adj2" fmla="val -1979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Higher accuracy;</a:t>
            </a:r>
          </a:p>
          <a:p>
            <a:pPr algn="ctr"/>
            <a:r>
              <a:rPr lang="en-US" dirty="0" smtClean="0"/>
              <a:t>More trustable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 I. </a:t>
            </a:r>
            <a:r>
              <a:rPr lang="en-US" sz="3600" dirty="0" smtClean="0"/>
              <a:t>Leveraging Source Accuracy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362200" y="1295400"/>
          <a:ext cx="4445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6:40PM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5:50PM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9:40PM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9:52PM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8:33PM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6:22PM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Considering accuracy obtains an accuracy of 100%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228600" y="2590800"/>
            <a:ext cx="1981200" cy="685800"/>
          </a:xfrm>
          <a:prstGeom prst="wedgeRoundRectCallout">
            <a:avLst>
              <a:gd name="adj1" fmla="val 141958"/>
              <a:gd name="adj2" fmla="val -1979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Higher accuracy;</a:t>
            </a:r>
          </a:p>
          <a:p>
            <a:pPr algn="ctr"/>
            <a:r>
              <a:rPr lang="en-US" dirty="0" smtClean="0"/>
              <a:t>More trustable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4114800"/>
            <a:ext cx="7162800" cy="1524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Challenges: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How to decide source accuracy?</a:t>
            </a: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</a:rPr>
              <a:t>2.   How to leverage accuracy in voting?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dirty="0" smtClean="0"/>
              <a:t>Results on Stock Data (I)</a:t>
            </a:r>
            <a:endParaRPr lang="en-US" sz="3200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64628"/>
            <a:ext cx="8077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Sources ordered by recall (coverage * accuracy)</a:t>
            </a:r>
          </a:p>
          <a:p>
            <a:pPr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Among various methods, the Bayesian-based method (</a:t>
            </a:r>
            <a:r>
              <a:rPr lang="en-US" altLang="zh-CN" dirty="0" err="1" smtClean="0">
                <a:ea typeface="SimSun" pitchFamily="2" charset="-122"/>
              </a:rPr>
              <a:t>Accu</a:t>
            </a:r>
            <a:r>
              <a:rPr lang="en-US" altLang="zh-CN" dirty="0" smtClean="0">
                <a:ea typeface="SimSun" pitchFamily="2" charset="-122"/>
              </a:rPr>
              <a:t>) performs best at the beginning, but in the end obtains a final precision (=recall) of .900, worse than Vote (.908)</a:t>
            </a:r>
            <a:endParaRPr lang="en-US" altLang="zh-CN" sz="1600" dirty="0" smtClean="0">
              <a:ea typeface="SimSun" pitchFamily="2" charset="-122"/>
            </a:endParaRPr>
          </a:p>
        </p:txBody>
      </p:sp>
      <p:pic>
        <p:nvPicPr>
          <p:cNvPr id="173057" name="Picture 1"/>
          <p:cNvPicPr>
            <a:picLocks noChangeAspect="1" noChangeArrowheads="1"/>
          </p:cNvPicPr>
          <p:nvPr/>
        </p:nvPicPr>
        <p:blipFill>
          <a:blip r:embed="rId2" cstate="print"/>
          <a:srcRect l="22680" t="18988" r="20619" b="10237"/>
          <a:stretch>
            <a:fillRect/>
          </a:stretch>
        </p:blipFill>
        <p:spPr bwMode="auto">
          <a:xfrm>
            <a:off x="1524000" y="1143000"/>
            <a:ext cx="5791200" cy="431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9073" name="Picture 1"/>
          <p:cNvPicPr>
            <a:picLocks noChangeAspect="1" noChangeArrowheads="1"/>
          </p:cNvPicPr>
          <p:nvPr/>
        </p:nvPicPr>
        <p:blipFill>
          <a:blip r:embed="rId2" cstate="print"/>
          <a:srcRect l="22430" t="17214" r="20561" b="9237"/>
          <a:stretch>
            <a:fillRect/>
          </a:stretch>
        </p:blipFill>
        <p:spPr bwMode="auto">
          <a:xfrm>
            <a:off x="1524000" y="1028611"/>
            <a:ext cx="5715000" cy="440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Stock Data (II)</a:t>
            </a:r>
            <a:endParaRPr lang="en-US" sz="3200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86400"/>
            <a:ext cx="8077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err="1" smtClean="0">
                <a:ea typeface="SimSun" pitchFamily="2" charset="-122"/>
              </a:rPr>
              <a:t>AccuSim</a:t>
            </a:r>
            <a:r>
              <a:rPr lang="en-US" altLang="zh-CN" sz="2400" dirty="0" smtClean="0">
                <a:ea typeface="SimSun" pitchFamily="2" charset="-122"/>
              </a:rPr>
              <a:t> obtains a final precision of .929, higher than Vote and any other method (around .908) 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This translates to 350 more correct values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Stock Data (III)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9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95400"/>
            <a:ext cx="6186488" cy="455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sz="4800" dirty="0" smtClean="0"/>
              <a:t>ARE </a:t>
            </a:r>
            <a:r>
              <a:rPr lang="en-US" sz="4800" dirty="0" err="1" smtClean="0"/>
              <a:t>DEEp</a:t>
            </a:r>
            <a:r>
              <a:rPr lang="en-US" sz="4800" dirty="0" smtClean="0"/>
              <a:t>-web data </a:t>
            </a:r>
            <a:r>
              <a:rPr lang="en-US" sz="5400" i="1" dirty="0" smtClean="0"/>
              <a:t>consistent</a:t>
            </a:r>
            <a:r>
              <a:rPr lang="en-US" sz="4800" dirty="0" smtClean="0"/>
              <a:t> &amp; </a:t>
            </a:r>
            <a:r>
              <a:rPr lang="en-US" sz="5400" i="1" dirty="0" smtClean="0"/>
              <a:t>reliable</a:t>
            </a:r>
            <a:r>
              <a:rPr lang="en-US" sz="4800" dirty="0" smtClean="0"/>
              <a:t>?</a:t>
            </a:r>
            <a:endParaRPr lang="en-US" sz="4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Flight Data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562600"/>
            <a:ext cx="84582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err="1" smtClean="0">
                <a:ea typeface="SimSun" pitchFamily="2" charset="-122"/>
              </a:rPr>
              <a:t>Accu</a:t>
            </a:r>
            <a:r>
              <a:rPr lang="en-US" altLang="zh-CN" sz="2400" dirty="0" smtClean="0">
                <a:ea typeface="SimSun" pitchFamily="2" charset="-122"/>
              </a:rPr>
              <a:t>/</a:t>
            </a:r>
            <a:r>
              <a:rPr lang="en-US" altLang="zh-CN" sz="2400" dirty="0" err="1" smtClean="0">
                <a:ea typeface="SimSun" pitchFamily="2" charset="-122"/>
              </a:rPr>
              <a:t>AccuSim</a:t>
            </a:r>
            <a:r>
              <a:rPr lang="en-US" altLang="zh-CN" sz="2400" dirty="0" smtClean="0">
                <a:ea typeface="SimSun" pitchFamily="2" charset="-122"/>
              </a:rPr>
              <a:t> obtains a final precision of .831/.833, both lower than Vote (.857)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solidFill>
                  <a:srgbClr val="C00000"/>
                </a:solidFill>
                <a:ea typeface="SimSun" pitchFamily="2" charset="-122"/>
              </a:rPr>
              <a:t>WHY??? What is that magic source?</a:t>
            </a:r>
          </a:p>
        </p:txBody>
      </p:sp>
      <p:pic>
        <p:nvPicPr>
          <p:cNvPr id="2334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19200"/>
            <a:ext cx="5867400" cy="4299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Copying or Data Sharing Can Happen on Inaccurate Data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970527"/>
            <a:ext cx="8991599" cy="298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8001000" y="1828800"/>
            <a:ext cx="838200" cy="3124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47800" y="150876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6:40PM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8:02PM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9:40PM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9:52PM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Naïve voting works only if  data sources are independent.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47800" y="150876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6:40PM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8:02PM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9:40PM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9:52PM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ular Callout 5"/>
          <p:cNvSpPr/>
          <p:nvPr/>
        </p:nvSpPr>
        <p:spPr>
          <a:xfrm>
            <a:off x="6858000" y="3810000"/>
            <a:ext cx="1981200" cy="685800"/>
          </a:xfrm>
          <a:prstGeom prst="wedgeRoundRectCallout">
            <a:avLst>
              <a:gd name="adj1" fmla="val -113498"/>
              <a:gd name="adj2" fmla="val -3700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Higher accuracy;</a:t>
            </a:r>
          </a:p>
          <a:p>
            <a:pPr algn="ctr"/>
            <a:r>
              <a:rPr lang="en-US" dirty="0" smtClean="0"/>
              <a:t>More trustable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Considering source accuracy can be worse when there is copying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dirty="0" smtClean="0"/>
              <a:t>Improvement II. </a:t>
            </a:r>
            <a:r>
              <a:rPr lang="en-US" sz="3600" dirty="0" smtClean="0"/>
              <a:t>Ignoring Copied Data</a:t>
            </a:r>
            <a:endParaRPr lang="en-US" sz="2800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It is important to detect copying and ignore copied values in fusion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1523206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6:40PM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7:02PM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8:02PM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5:43PM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5:50PM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9:20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9:40PM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9:52PM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8:33PM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6:15PM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6:22PM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 rot="5400000">
            <a:off x="5144294" y="2628106"/>
            <a:ext cx="25146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211094" y="2627312"/>
            <a:ext cx="25146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4114800"/>
            <a:ext cx="7162800" cy="1524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Challenges: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How to detect copying?</a:t>
            </a: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</a:rPr>
              <a:t>2.   How to leverage copying in voting?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  <p:bldP spid="12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Flight Data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562600"/>
            <a:ext cx="83058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dirty="0" err="1" smtClean="0">
                <a:ea typeface="SimSun" pitchFamily="2" charset="-122"/>
              </a:rPr>
              <a:t>AccuCopy</a:t>
            </a:r>
            <a:r>
              <a:rPr lang="en-US" altLang="zh-CN" dirty="0" smtClean="0">
                <a:ea typeface="SimSun" pitchFamily="2" charset="-122"/>
              </a:rPr>
              <a:t> obtains a final precision of .943, much higher than Vote (.864)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This translates to 570 more correct values</a:t>
            </a:r>
          </a:p>
        </p:txBody>
      </p:sp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19200"/>
            <a:ext cx="586740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Flight Data (II)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06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95400"/>
            <a:ext cx="7010400" cy="514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Take-</a:t>
            </a:r>
            <a:r>
              <a:rPr lang="en-US" sz="4800" dirty="0" err="1" smtClean="0"/>
              <a:t>Aways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Web data is not fully trustable, Web sources have different accuracy, and copying is common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Leveraging source accuracy, copying relationships, and value similarity can improve truth finding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Data sets downloadable from</a:t>
            </a:r>
          </a:p>
          <a:p>
            <a:r>
              <a:rPr lang="en-US" altLang="zh-CN" sz="2400" dirty="0" smtClean="0">
                <a:ea typeface="SimSun" pitchFamily="2" charset="-122"/>
              </a:rPr>
              <a:t>http://</a:t>
            </a:r>
            <a:r>
              <a:rPr lang="en-US" altLang="zh-CN" sz="2400" dirty="0" err="1" smtClean="0">
                <a:ea typeface="SimSun" pitchFamily="2" charset="-122"/>
              </a:rPr>
              <a:t>lunadong.com</a:t>
            </a:r>
            <a:r>
              <a:rPr lang="en-US" altLang="zh-CN" sz="2400" dirty="0" smtClean="0">
                <a:ea typeface="SimSun" pitchFamily="2" charset="-122"/>
              </a:rPr>
              <a:t>/</a:t>
            </a:r>
            <a:r>
              <a:rPr lang="en-US" altLang="zh-CN" sz="2400" dirty="0" err="1" smtClean="0">
                <a:ea typeface="SimSun" pitchFamily="2" charset="-122"/>
              </a:rPr>
              <a:t>fusionDataSets.html</a:t>
            </a:r>
            <a:endParaRPr lang="en-US" altLang="zh-CN" sz="2400" dirty="0" smtClean="0">
              <a:ea typeface="SimSun" pitchFamily="2" charset="-122"/>
            </a:endParaRPr>
          </a:p>
        </p:txBody>
      </p:sp>
      <p:pic>
        <p:nvPicPr>
          <p:cNvPr id="6146" name="Picture 2" descr="http://www2.research.att.com/~lunadong/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00600"/>
            <a:ext cx="914400" cy="1247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Thank you!!!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0" y="4267200"/>
            <a:ext cx="7299995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ea typeface="SimSun" pitchFamily="2" charset="-122"/>
              </a:rPr>
              <a:t>http://</a:t>
            </a:r>
            <a:r>
              <a:rPr lang="en-US" altLang="zh-CN" sz="3200" dirty="0" err="1">
                <a:ea typeface="SimSun" pitchFamily="2" charset="-122"/>
              </a:rPr>
              <a:t>lunadong.com</a:t>
            </a:r>
            <a:r>
              <a:rPr lang="en-US" altLang="zh-CN" sz="3200" dirty="0">
                <a:ea typeface="SimSun" pitchFamily="2" charset="-122"/>
              </a:rPr>
              <a:t>/</a:t>
            </a:r>
            <a:r>
              <a:rPr lang="en-US" altLang="zh-CN" sz="3200" dirty="0" err="1">
                <a:ea typeface="SimSun" pitchFamily="2" charset="-122"/>
              </a:rPr>
              <a:t>fusionDataSets.html</a:t>
            </a:r>
            <a:endParaRPr lang="en-US" altLang="zh-CN" sz="3200" dirty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Study on Two Domains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524000"/>
          <a:ext cx="8153397" cy="16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771"/>
                <a:gridCol w="1164771"/>
                <a:gridCol w="1164771"/>
                <a:gridCol w="1164771"/>
                <a:gridCol w="1164771"/>
                <a:gridCol w="1164771"/>
                <a:gridCol w="1164771"/>
              </a:tblGrid>
              <a:tr h="5232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#Objects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#Local-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#Global-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Considered items</a:t>
                      </a:r>
                      <a:endParaRPr lang="en-US" dirty="0"/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1000*20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16000*20</a:t>
                      </a:r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1200*31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7200*31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8229600" cy="3200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Stock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Search “stock price quotes” and “AAPL quotes”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Sources: 200 </a:t>
            </a:r>
            <a:r>
              <a:rPr lang="en-US" altLang="zh-CN" sz="1400" dirty="0" smtClean="0">
                <a:ea typeface="SimSun" pitchFamily="2" charset="-122"/>
              </a:rPr>
              <a:t>(search results)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89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(deep web)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76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(GET method)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55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(none JavaScript)</a:t>
            </a:r>
            <a:endParaRPr lang="en-US" altLang="zh-CN" sz="2000" dirty="0" smtClean="0">
              <a:ea typeface="SimSun" pitchFamily="2" charset="-122"/>
              <a:sym typeface="Wingdings" pitchFamily="2" charset="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1000 “Objects”: a stock with a particular symbol on a particular day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30 from Dow Jones Index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100 from NASDAQ100  (3 overlaps)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</a:rPr>
              <a:t>873 from Russell 3000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Attributes: 333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(local)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153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(global)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21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(provided by &gt; 1/3 sources)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16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(no change after market close) </a:t>
            </a:r>
          </a:p>
          <a:p>
            <a:pPr lvl="1">
              <a:buNone/>
            </a:pPr>
            <a:endParaRPr lang="en-US" altLang="zh-CN" sz="1400" dirty="0" smtClean="0">
              <a:ea typeface="SimSun" pitchFamily="2" charset="-122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Study on Two Domains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524000"/>
          <a:ext cx="8153397" cy="16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771"/>
                <a:gridCol w="1164771"/>
                <a:gridCol w="1164771"/>
                <a:gridCol w="1164771"/>
                <a:gridCol w="1164771"/>
                <a:gridCol w="1164771"/>
                <a:gridCol w="1164771"/>
              </a:tblGrid>
              <a:tr h="5232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#Objects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#Local-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#Global-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Considered items</a:t>
                      </a:r>
                      <a:endParaRPr lang="en-US" dirty="0"/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1000*20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16000*20</a:t>
                      </a:r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1200*31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7200*31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8229600" cy="32004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Flight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Search “flight status”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Sources: 38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3 airline websites (AA, UA, Continental)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8 airport websites (SFO, DEN, etc.)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27 third-party websites (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Orbitz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, Travelocity, etc.)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1200 “Objects”: a flight with a particular flight number on a particular day from a particular departure city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Departing or arriving at the hub airports of AA/UA/Continental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Attributes: 43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(local)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15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(global)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6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(provided by &gt; 1/3 sources)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scheduled dept/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arr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 time, actual dept/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arr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 time, dept/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arr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 gate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Study on Two Domains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3352800"/>
            <a:ext cx="8222456" cy="3200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Why these two domains?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Belief of fairly clean data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Data quality can have big impact on people’s lives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Resolved heterogeneity at schema level and instance level</a:t>
            </a:r>
          </a:p>
          <a:p>
            <a:pPr lvl="1"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524000"/>
          <a:ext cx="8153397" cy="16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771"/>
                <a:gridCol w="1164771"/>
                <a:gridCol w="1164771"/>
                <a:gridCol w="1164771"/>
                <a:gridCol w="1164771"/>
                <a:gridCol w="1164771"/>
                <a:gridCol w="1164771"/>
              </a:tblGrid>
              <a:tr h="5232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#Objects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#Local-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#Global-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Considered items</a:t>
                      </a:r>
                      <a:endParaRPr lang="en-US" dirty="0"/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1000*20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16000*21</a:t>
                      </a:r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1200*31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7200*31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Q1. Are There a Lot of Redundant Data on the Deep Web?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576168"/>
            <a:ext cx="4495800" cy="260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8775" y="4166968"/>
            <a:ext cx="4419600" cy="2614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6"/>
          <p:cNvSpPr txBox="1">
            <a:spLocks noChangeArrowheads="1"/>
          </p:cNvSpPr>
          <p:nvPr/>
        </p:nvSpPr>
        <p:spPr bwMode="auto">
          <a:xfrm>
            <a:off x="7696200" y="838200"/>
            <a:ext cx="106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Q2. Are the Data Consistent?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7801"/>
            <a:ext cx="75057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5715000"/>
            <a:ext cx="7162800" cy="8382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Inconsistency on 70% data items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600" dirty="0" smtClean="0">
                <a:ea typeface="SimSun" pitchFamily="2" charset="-122"/>
              </a:rPr>
              <a:t>Tolerance to 1% difference</a:t>
            </a:r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7696200" y="3810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Q2. Are the Data Consistent?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5715000"/>
            <a:ext cx="7162800" cy="8382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Inconsistency on 50% data items after removing </a:t>
            </a:r>
            <a:r>
              <a:rPr lang="en-US" altLang="zh-CN" sz="3200" i="1" dirty="0" err="1" smtClean="0">
                <a:ea typeface="SimSun" pitchFamily="2" charset="-122"/>
              </a:rPr>
              <a:t>StockSmart</a:t>
            </a:r>
            <a:endParaRPr lang="en-US" altLang="zh-CN" sz="3200" i="1" dirty="0" smtClean="0">
              <a:ea typeface="SimSun" pitchFamily="2" charset="-122"/>
            </a:endParaRPr>
          </a:p>
        </p:txBody>
      </p:sp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3389"/>
            <a:ext cx="7467600" cy="427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6"/>
          <p:cNvSpPr txBox="1">
            <a:spLocks noChangeArrowheads="1"/>
          </p:cNvSpPr>
          <p:nvPr/>
        </p:nvSpPr>
        <p:spPr bwMode="auto">
          <a:xfrm>
            <a:off x="7696200" y="3810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1577</Words>
  <Application>Microsoft Macintosh PowerPoint</Application>
  <PresentationFormat>On-screen Show (4:3)</PresentationFormat>
  <Paragraphs>377</Paragraphs>
  <Slides>38</Slides>
  <Notes>10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IntroducingPowerPoint2007</vt:lpstr>
      <vt:lpstr>Truth Finding on the Deep WEB: Is the Problem Solved</vt:lpstr>
      <vt:lpstr>PowerPoint Presentation</vt:lpstr>
      <vt:lpstr>ARE DEEp-web data consistent &amp; reliable?</vt:lpstr>
      <vt:lpstr>Study on Two Domains</vt:lpstr>
      <vt:lpstr>Study on Two Domains</vt:lpstr>
      <vt:lpstr>Study on Two Domains</vt:lpstr>
      <vt:lpstr>Q1. Are There a Lot of Redundant Data on the Deep Web?</vt:lpstr>
      <vt:lpstr>Q2. Are the Data Consistent?</vt:lpstr>
      <vt:lpstr>Q2. Are the Data Consistent?</vt:lpstr>
      <vt:lpstr>Q2. Are the Data Consistent? (II)</vt:lpstr>
      <vt:lpstr>Q2. Are the Data Consistent? (III)</vt:lpstr>
      <vt:lpstr>Why Such Inconsistency?  — I. Semantic Ambiguity</vt:lpstr>
      <vt:lpstr>Why Such Inconsistency?  — II. Instance Ambiguity</vt:lpstr>
      <vt:lpstr>Why Such Inconsistency?  — III. Out-of-Date Data</vt:lpstr>
      <vt:lpstr>Why Such Inconsistency?  — IV. Unit Error</vt:lpstr>
      <vt:lpstr>Why Such Inconsistency?  — V. Pure Error</vt:lpstr>
      <vt:lpstr>Why Such Inconsistency?</vt:lpstr>
      <vt:lpstr>Q3. Is Each Source of High Accuracy?</vt:lpstr>
      <vt:lpstr>Q3-2. Are Authoritative Sources of High Accuracy?</vt:lpstr>
      <vt:lpstr>Q4. Is There Copying or Data Sharing Between Deep-Web Sources?</vt:lpstr>
      <vt:lpstr>Q4-2. Is Copying or Data Sharing Mainly on Accurate Data?</vt:lpstr>
      <vt:lpstr>How to Resolve Inconsistency (Data Fusion)?</vt:lpstr>
      <vt:lpstr>Basic Solution: Voting</vt:lpstr>
      <vt:lpstr>Improvement I. Leveraging Source Accuracy</vt:lpstr>
      <vt:lpstr>Improvement I. Leveraging Source Accuracy</vt:lpstr>
      <vt:lpstr>Improvement I. Leveraging Source Accuracy</vt:lpstr>
      <vt:lpstr>Results on Stock Data (I)</vt:lpstr>
      <vt:lpstr>Results on Stock Data (II)</vt:lpstr>
      <vt:lpstr>Results on Stock Data (III)</vt:lpstr>
      <vt:lpstr>Results on Flight Data </vt:lpstr>
      <vt:lpstr>Copying or Data Sharing Can Happen on Inaccurate Data</vt:lpstr>
      <vt:lpstr>PowerPoint Presentation</vt:lpstr>
      <vt:lpstr>PowerPoint Presentation</vt:lpstr>
      <vt:lpstr>Improvement II. Ignoring Copied Data</vt:lpstr>
      <vt:lpstr>Results on Flight Data </vt:lpstr>
      <vt:lpstr>Results on Flight Data (II) </vt:lpstr>
      <vt:lpstr>Take-Aways</vt:lpstr>
      <vt:lpstr>Thank you!!!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2008-12-03T05:19:47Z</dcterms:created>
  <dcterms:modified xsi:type="dcterms:W3CDTF">2013-08-27T22:24:53Z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